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52" r:id="rId4"/>
  </p:sldMasterIdLst>
  <p:notesMasterIdLst>
    <p:notesMasterId r:id="rId87"/>
  </p:notesMasterIdLst>
  <p:handoutMasterIdLst>
    <p:handoutMasterId r:id="rId88"/>
  </p:handoutMasterIdLst>
  <p:sldIdLst>
    <p:sldId id="259" r:id="rId5"/>
    <p:sldId id="257" r:id="rId6"/>
    <p:sldId id="314" r:id="rId7"/>
    <p:sldId id="309" r:id="rId8"/>
    <p:sldId id="333" r:id="rId9"/>
    <p:sldId id="324" r:id="rId10"/>
    <p:sldId id="344" r:id="rId11"/>
    <p:sldId id="325" r:id="rId12"/>
    <p:sldId id="345" r:id="rId13"/>
    <p:sldId id="346" r:id="rId14"/>
    <p:sldId id="315" r:id="rId15"/>
    <p:sldId id="297" r:id="rId16"/>
    <p:sldId id="312" r:id="rId17"/>
    <p:sldId id="286" r:id="rId18"/>
    <p:sldId id="313" r:id="rId19"/>
    <p:sldId id="303" r:id="rId20"/>
    <p:sldId id="305" r:id="rId21"/>
    <p:sldId id="316" r:id="rId22"/>
    <p:sldId id="304" r:id="rId23"/>
    <p:sldId id="311" r:id="rId24"/>
    <p:sldId id="287" r:id="rId25"/>
    <p:sldId id="327" r:id="rId26"/>
    <p:sldId id="326" r:id="rId27"/>
    <p:sldId id="319" r:id="rId28"/>
    <p:sldId id="328" r:id="rId29"/>
    <p:sldId id="264" r:id="rId30"/>
    <p:sldId id="265" r:id="rId31"/>
    <p:sldId id="266" r:id="rId32"/>
    <p:sldId id="323" r:id="rId33"/>
    <p:sldId id="399" r:id="rId34"/>
    <p:sldId id="400" r:id="rId35"/>
    <p:sldId id="401" r:id="rId36"/>
    <p:sldId id="402" r:id="rId37"/>
    <p:sldId id="403" r:id="rId38"/>
    <p:sldId id="404" r:id="rId39"/>
    <p:sldId id="380" r:id="rId40"/>
    <p:sldId id="394" r:id="rId41"/>
    <p:sldId id="379" r:id="rId42"/>
    <p:sldId id="277" r:id="rId43"/>
    <p:sldId id="281" r:id="rId44"/>
    <p:sldId id="407" r:id="rId45"/>
    <p:sldId id="413" r:id="rId46"/>
    <p:sldId id="395" r:id="rId47"/>
    <p:sldId id="282" r:id="rId48"/>
    <p:sldId id="317" r:id="rId49"/>
    <p:sldId id="347" r:id="rId50"/>
    <p:sldId id="364" r:id="rId51"/>
    <p:sldId id="320" r:id="rId52"/>
    <p:sldId id="352" r:id="rId53"/>
    <p:sldId id="343" r:id="rId54"/>
    <p:sldId id="341" r:id="rId55"/>
    <p:sldId id="349" r:id="rId56"/>
    <p:sldId id="405" r:id="rId57"/>
    <p:sldId id="365" r:id="rId58"/>
    <p:sldId id="353" r:id="rId59"/>
    <p:sldId id="409" r:id="rId60"/>
    <p:sldId id="408" r:id="rId61"/>
    <p:sldId id="383" r:id="rId62"/>
    <p:sldId id="391" r:id="rId63"/>
    <p:sldId id="393" r:id="rId64"/>
    <p:sldId id="384" r:id="rId65"/>
    <p:sldId id="416" r:id="rId66"/>
    <p:sldId id="385" r:id="rId67"/>
    <p:sldId id="392" r:id="rId68"/>
    <p:sldId id="412" r:id="rId69"/>
    <p:sldId id="354" r:id="rId70"/>
    <p:sldId id="389" r:id="rId71"/>
    <p:sldId id="406" r:id="rId72"/>
    <p:sldId id="411" r:id="rId73"/>
    <p:sldId id="414" r:id="rId74"/>
    <p:sldId id="410" r:id="rId75"/>
    <p:sldId id="362" r:id="rId76"/>
    <p:sldId id="363" r:id="rId77"/>
    <p:sldId id="366" r:id="rId78"/>
    <p:sldId id="373" r:id="rId79"/>
    <p:sldId id="377" r:id="rId80"/>
    <p:sldId id="371" r:id="rId81"/>
    <p:sldId id="372" r:id="rId82"/>
    <p:sldId id="374" r:id="rId83"/>
    <p:sldId id="375" r:id="rId84"/>
    <p:sldId id="415" r:id="rId85"/>
    <p:sldId id="275" r:id="rId8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4" name="Tác giả" initials="A" lastIdx="0"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0033"/>
    <a:srgbClr val="1791A9"/>
    <a:srgbClr val="8593A8"/>
    <a:srgbClr val="008E4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6DB6A84-D83B-4994-AEE9-9536C333C323}" v="6154" dt="2022-10-15T07:12:47.08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Kiểu Sáng 1 - Màu chủ đề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8799B23B-EC83-4686-B30A-512413B5E67A}" styleName="Kiểu Sáng 3 - Màu chủ đề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9D7B26C5-4107-4FEC-AEDC-1716B250A1EF}" styleName="Kiểu Sáng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5758FB7-9AC5-4552-8A53-C91805E547FA}" styleName="Kiểu Có chủ đề 1 - Màu chủ đề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AF606853-7671-496A-8E4F-DF71F8EC918B}" styleName="Kiểu Tối 1 - Màu chủ đề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8B1032C-EA38-4F05-BA0D-38AFFFC7BED3}" styleName="Kiểu Sáng 3 - Màu chủ đề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7DF18680-E054-41AD-8BC1-D1AEF772440D}" styleName="Kiểu Trung bình 2 - Màu chủ đề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5AB1C69-6EDB-4FF4-983F-18BD219EF322}" styleName="Kiểu Trung bình 2 - Màu chủ đề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commentAuthors" Target="commentAuthors.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5" Type="http://schemas.openxmlformats.org/officeDocument/2006/relationships/slide" Target="slides/slide1.xml"/><Relationship Id="rId90" Type="http://schemas.openxmlformats.org/officeDocument/2006/relationships/presProps" Target="presProps.xml"/><Relationship Id="rId95" Type="http://schemas.microsoft.com/office/2018/10/relationships/authors" Target="authors.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handoutMaster" Target="handoutMasters/handoutMaster1.xml"/><Relationship Id="rId91"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theme" Target="theme/theme1.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notesMaster" Target="notesMasters/notesMaster1.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s>
</file>

<file path=ppt/diagrams/_rels/data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image" Target="../media/image28.png"/></Relationships>
</file>

<file path=ppt/diagrams/_rels/drawing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image" Target="../media/image28.png"/></Relationships>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A824975-93E6-43FB-AEAA-21ACD1F96710}" type="doc">
      <dgm:prSet loTypeId="urn:microsoft.com/office/officeart/2008/layout/VerticalCurvedList" loCatId="list" qsTypeId="urn:microsoft.com/office/officeart/2005/8/quickstyle/simple1" qsCatId="simple" csTypeId="urn:microsoft.com/office/officeart/2005/8/colors/colorful3" csCatId="colorful" phldr="1"/>
      <dgm:spPr/>
      <dgm:t>
        <a:bodyPr/>
        <a:lstStyle/>
        <a:p>
          <a:endParaRPr lang="en-US"/>
        </a:p>
      </dgm:t>
    </dgm:pt>
    <dgm:pt modelId="{35D2B8B6-7CAC-422E-9C7A-566E4BF11756}">
      <dgm:prSet phldrT="[Văn bản]" custT="1"/>
      <dgm:spPr/>
      <dgm:t>
        <a:bodyPr/>
        <a:lstStyle/>
        <a:p>
          <a:r>
            <a:rPr lang="en-US" sz="1800" b="1">
              <a:latin typeface="Raleway "/>
            </a:rPr>
            <a:t>Triệu chứng lâm sàng:</a:t>
          </a:r>
        </a:p>
        <a:p>
          <a:r>
            <a:rPr lang="en-US" sz="1800">
              <a:latin typeface="Raleway" pitchFamily="2" charset="0"/>
            </a:rPr>
            <a:t>Triệu chứng không điển hình</a:t>
          </a:r>
        </a:p>
        <a:p>
          <a:r>
            <a:rPr lang="en-US" sz="1800">
              <a:latin typeface="Raleway" pitchFamily="2" charset="0"/>
            </a:rPr>
            <a:t>Triệu chứng toàn thân</a:t>
          </a:r>
        </a:p>
        <a:p>
          <a:r>
            <a:rPr lang="en-US" sz="1800">
              <a:latin typeface="Raleway" pitchFamily="2" charset="0"/>
            </a:rPr>
            <a:t>Triệu chứng di căn</a:t>
          </a:r>
        </a:p>
      </dgm:t>
    </dgm:pt>
    <dgm:pt modelId="{B79FF5BB-11E5-4133-BC73-43493BBC7631}" type="parTrans" cxnId="{8654C9EB-8B56-4238-BD80-D744C9DAC3E1}">
      <dgm:prSet/>
      <dgm:spPr/>
      <dgm:t>
        <a:bodyPr/>
        <a:lstStyle/>
        <a:p>
          <a:endParaRPr lang="en-US"/>
        </a:p>
      </dgm:t>
    </dgm:pt>
    <dgm:pt modelId="{2A46D5C7-A6BD-42ED-BA91-5A92EEF3EE6F}" type="sibTrans" cxnId="{8654C9EB-8B56-4238-BD80-D744C9DAC3E1}">
      <dgm:prSet/>
      <dgm:spPr/>
      <dgm:t>
        <a:bodyPr/>
        <a:lstStyle/>
        <a:p>
          <a:endParaRPr lang="en-US"/>
        </a:p>
      </dgm:t>
    </dgm:pt>
    <dgm:pt modelId="{2284F0A3-D74C-4906-9441-05050091F73B}">
      <dgm:prSet phldrT="[Văn bản]" custT="1"/>
      <dgm:spPr/>
      <dgm:t>
        <a:bodyPr/>
        <a:lstStyle/>
        <a:p>
          <a:pPr>
            <a:buFont typeface="Wingdings" panose="05000000000000000000" pitchFamily="2" charset="2"/>
            <a:buChar char="Ø"/>
          </a:pPr>
          <a:r>
            <a:rPr lang="en-US" sz="1800" b="1">
              <a:latin typeface="Raleway "/>
            </a:rPr>
            <a:t>Không có triệu chứng và phát hiện tình cờ khi khám sức khỏe định kỳ hay trong chương trình tầm soát</a:t>
          </a:r>
          <a:endParaRPr lang="en-US" sz="1800">
            <a:latin typeface="Raleway "/>
          </a:endParaRPr>
        </a:p>
      </dgm:t>
    </dgm:pt>
    <dgm:pt modelId="{7D56309D-8E35-4E64-9703-772D9902DEE6}" type="parTrans" cxnId="{966CC639-1ED8-489C-B4F3-AC9A2E7375FD}">
      <dgm:prSet/>
      <dgm:spPr/>
      <dgm:t>
        <a:bodyPr/>
        <a:lstStyle/>
        <a:p>
          <a:endParaRPr lang="en-US"/>
        </a:p>
      </dgm:t>
    </dgm:pt>
    <dgm:pt modelId="{FA963398-B6C0-474B-9682-EA592B1674E1}" type="sibTrans" cxnId="{966CC639-1ED8-489C-B4F3-AC9A2E7375FD}">
      <dgm:prSet/>
      <dgm:spPr/>
      <dgm:t>
        <a:bodyPr/>
        <a:lstStyle/>
        <a:p>
          <a:endParaRPr lang="en-US"/>
        </a:p>
      </dgm:t>
    </dgm:pt>
    <dgm:pt modelId="{8B75E399-B492-451E-B1A2-D89C15C245CB}">
      <dgm:prSet phldrT="[Văn bản]" custT="1"/>
      <dgm:spPr/>
      <dgm:t>
        <a:bodyPr/>
        <a:lstStyle/>
        <a:p>
          <a:pPr>
            <a:buFont typeface="Wingdings" panose="05000000000000000000" pitchFamily="2" charset="2"/>
            <a:buChar char="Ø"/>
          </a:pPr>
          <a:r>
            <a:rPr lang="en-US" sz="1800" b="1">
              <a:latin typeface="Raleway "/>
            </a:rPr>
            <a:t>Biến chứng của khối u: </a:t>
          </a:r>
        </a:p>
        <a:p>
          <a:pPr>
            <a:buFont typeface="Wingdings" panose="05000000000000000000" pitchFamily="2" charset="2"/>
            <a:buChar char="Ø"/>
          </a:pPr>
          <a:r>
            <a:rPr lang="en-US" sz="1800">
              <a:latin typeface="Raleway" pitchFamily="2" charset="0"/>
            </a:rPr>
            <a:t>Tắc ruột, thủng, chảy máu, hoặc rò,..</a:t>
          </a:r>
          <a:endParaRPr lang="en-US" sz="1800"/>
        </a:p>
      </dgm:t>
    </dgm:pt>
    <dgm:pt modelId="{23A9BEC6-7F80-456C-BA63-64084BF0CDB9}" type="parTrans" cxnId="{A6B551C0-E8A4-4ACB-A2F4-B1C5AF003E11}">
      <dgm:prSet/>
      <dgm:spPr/>
      <dgm:t>
        <a:bodyPr/>
        <a:lstStyle/>
        <a:p>
          <a:endParaRPr lang="en-US"/>
        </a:p>
      </dgm:t>
    </dgm:pt>
    <dgm:pt modelId="{6085FC5D-D99A-49E1-A801-F953026DD202}" type="sibTrans" cxnId="{A6B551C0-E8A4-4ACB-A2F4-B1C5AF003E11}">
      <dgm:prSet/>
      <dgm:spPr/>
      <dgm:t>
        <a:bodyPr/>
        <a:lstStyle/>
        <a:p>
          <a:endParaRPr lang="en-US"/>
        </a:p>
      </dgm:t>
    </dgm:pt>
    <dgm:pt modelId="{95047B08-1383-47CF-9C3C-7C4AA9D32829}" type="pres">
      <dgm:prSet presAssocID="{AA824975-93E6-43FB-AEAA-21ACD1F96710}" presName="Name0" presStyleCnt="0">
        <dgm:presLayoutVars>
          <dgm:chMax val="7"/>
          <dgm:chPref val="7"/>
          <dgm:dir/>
        </dgm:presLayoutVars>
      </dgm:prSet>
      <dgm:spPr/>
    </dgm:pt>
    <dgm:pt modelId="{6C19006C-4A3B-44B2-ACAC-107BDDBAD8AD}" type="pres">
      <dgm:prSet presAssocID="{AA824975-93E6-43FB-AEAA-21ACD1F96710}" presName="Name1" presStyleCnt="0"/>
      <dgm:spPr/>
    </dgm:pt>
    <dgm:pt modelId="{942292CA-5C5F-4A99-BC71-63BF1CCAF01F}" type="pres">
      <dgm:prSet presAssocID="{AA824975-93E6-43FB-AEAA-21ACD1F96710}" presName="cycle" presStyleCnt="0"/>
      <dgm:spPr/>
    </dgm:pt>
    <dgm:pt modelId="{5BF252BF-4C9A-4A46-BACD-9D80E3DD6B62}" type="pres">
      <dgm:prSet presAssocID="{AA824975-93E6-43FB-AEAA-21ACD1F96710}" presName="srcNode" presStyleLbl="node1" presStyleIdx="0" presStyleCnt="3"/>
      <dgm:spPr/>
    </dgm:pt>
    <dgm:pt modelId="{74BB909E-D3F4-448E-A7DF-667A57321147}" type="pres">
      <dgm:prSet presAssocID="{AA824975-93E6-43FB-AEAA-21ACD1F96710}" presName="conn" presStyleLbl="parChTrans1D2" presStyleIdx="0" presStyleCnt="1"/>
      <dgm:spPr/>
    </dgm:pt>
    <dgm:pt modelId="{2103EB65-BA20-4CF6-B3BD-DB53602944B9}" type="pres">
      <dgm:prSet presAssocID="{AA824975-93E6-43FB-AEAA-21ACD1F96710}" presName="extraNode" presStyleLbl="node1" presStyleIdx="0" presStyleCnt="3"/>
      <dgm:spPr/>
    </dgm:pt>
    <dgm:pt modelId="{3D697761-7C21-4311-B64E-E05BC72AE694}" type="pres">
      <dgm:prSet presAssocID="{AA824975-93E6-43FB-AEAA-21ACD1F96710}" presName="dstNode" presStyleLbl="node1" presStyleIdx="0" presStyleCnt="3"/>
      <dgm:spPr/>
    </dgm:pt>
    <dgm:pt modelId="{87B5C723-C575-4683-BE95-BEAAFCB87AF0}" type="pres">
      <dgm:prSet presAssocID="{35D2B8B6-7CAC-422E-9C7A-566E4BF11756}" presName="text_1" presStyleLbl="node1" presStyleIdx="0" presStyleCnt="3" custScaleY="144530">
        <dgm:presLayoutVars>
          <dgm:bulletEnabled val="1"/>
        </dgm:presLayoutVars>
      </dgm:prSet>
      <dgm:spPr/>
    </dgm:pt>
    <dgm:pt modelId="{B9FC95B5-4890-4FBC-94D5-567FAF697D4E}" type="pres">
      <dgm:prSet presAssocID="{35D2B8B6-7CAC-422E-9C7A-566E4BF11756}" presName="accent_1" presStyleCnt="0"/>
      <dgm:spPr/>
    </dgm:pt>
    <dgm:pt modelId="{D7031011-E51D-4C04-84C8-E138139AEB66}" type="pres">
      <dgm:prSet presAssocID="{35D2B8B6-7CAC-422E-9C7A-566E4BF11756}" presName="accentRepeatNode" presStyleLbl="solidFgAcc1" presStyleIdx="0" presStyleCnt="3" custLinFactNeighborX="2542"/>
      <dgm:spPr>
        <a:blipFill rotWithShape="0">
          <a:blip xmlns:r="http://schemas.openxmlformats.org/officeDocument/2006/relationships" r:embed="rId1"/>
          <a:srcRect/>
          <a:stretch>
            <a:fillRect l="-25000" r="-25000"/>
          </a:stretch>
        </a:blipFill>
      </dgm:spPr>
    </dgm:pt>
    <dgm:pt modelId="{3589E10F-0430-4976-9093-CB8F48238874}" type="pres">
      <dgm:prSet presAssocID="{2284F0A3-D74C-4906-9441-05050091F73B}" presName="text_2" presStyleLbl="node1" presStyleIdx="1" presStyleCnt="3">
        <dgm:presLayoutVars>
          <dgm:bulletEnabled val="1"/>
        </dgm:presLayoutVars>
      </dgm:prSet>
      <dgm:spPr/>
    </dgm:pt>
    <dgm:pt modelId="{E9F88CE2-0726-4D5D-8BA0-003363B256CB}" type="pres">
      <dgm:prSet presAssocID="{2284F0A3-D74C-4906-9441-05050091F73B}" presName="accent_2" presStyleCnt="0"/>
      <dgm:spPr/>
    </dgm:pt>
    <dgm:pt modelId="{128ACF36-0D19-48DB-8013-13B5DEAA1536}" type="pres">
      <dgm:prSet presAssocID="{2284F0A3-D74C-4906-9441-05050091F73B}" presName="accentRepeatNode" presStyleLbl="solidFgAcc1" presStyleIdx="1" presStyleCnt="3"/>
      <dgm:spPr>
        <a:blipFill rotWithShape="0">
          <a:blip xmlns:r="http://schemas.openxmlformats.org/officeDocument/2006/relationships" r:embed="rId2"/>
          <a:srcRect/>
          <a:stretch>
            <a:fillRect l="-22000" r="-22000"/>
          </a:stretch>
        </a:blipFill>
      </dgm:spPr>
    </dgm:pt>
    <dgm:pt modelId="{CF5FE728-3B93-423C-B6C7-DBF18F64CB55}" type="pres">
      <dgm:prSet presAssocID="{8B75E399-B492-451E-B1A2-D89C15C245CB}" presName="text_3" presStyleLbl="node1" presStyleIdx="2" presStyleCnt="3">
        <dgm:presLayoutVars>
          <dgm:bulletEnabled val="1"/>
        </dgm:presLayoutVars>
      </dgm:prSet>
      <dgm:spPr/>
    </dgm:pt>
    <dgm:pt modelId="{A0BF38E9-B3F5-482D-BB9B-E4B4C35088D8}" type="pres">
      <dgm:prSet presAssocID="{8B75E399-B492-451E-B1A2-D89C15C245CB}" presName="accent_3" presStyleCnt="0"/>
      <dgm:spPr/>
    </dgm:pt>
    <dgm:pt modelId="{10076336-08A5-4CB8-BD53-2C446B24521B}" type="pres">
      <dgm:prSet presAssocID="{8B75E399-B492-451E-B1A2-D89C15C245CB}" presName="accentRepeatNode" presStyleLbl="solidFgAcc1" presStyleIdx="2" presStyleCnt="3"/>
      <dgm:spPr>
        <a:blipFill rotWithShape="0">
          <a:blip xmlns:r="http://schemas.openxmlformats.org/officeDocument/2006/relationships" r:embed="rId3"/>
          <a:srcRect/>
          <a:stretch>
            <a:fillRect t="-7000" b="-7000"/>
          </a:stretch>
        </a:blipFill>
      </dgm:spPr>
    </dgm:pt>
  </dgm:ptLst>
  <dgm:cxnLst>
    <dgm:cxn modelId="{CD5F482B-A00C-4928-91BC-214E3337BCB0}" type="presOf" srcId="{35D2B8B6-7CAC-422E-9C7A-566E4BF11756}" destId="{87B5C723-C575-4683-BE95-BEAAFCB87AF0}" srcOrd="0" destOrd="0" presId="urn:microsoft.com/office/officeart/2008/layout/VerticalCurvedList"/>
    <dgm:cxn modelId="{966CC639-1ED8-489C-B4F3-AC9A2E7375FD}" srcId="{AA824975-93E6-43FB-AEAA-21ACD1F96710}" destId="{2284F0A3-D74C-4906-9441-05050091F73B}" srcOrd="1" destOrd="0" parTransId="{7D56309D-8E35-4E64-9703-772D9902DEE6}" sibTransId="{FA963398-B6C0-474B-9682-EA592B1674E1}"/>
    <dgm:cxn modelId="{CCE984A9-C966-49A5-9120-D7CFA2B34A0A}" type="presOf" srcId="{AA824975-93E6-43FB-AEAA-21ACD1F96710}" destId="{95047B08-1383-47CF-9C3C-7C4AA9D32829}" srcOrd="0" destOrd="0" presId="urn:microsoft.com/office/officeart/2008/layout/VerticalCurvedList"/>
    <dgm:cxn modelId="{A6B551C0-E8A4-4ACB-A2F4-B1C5AF003E11}" srcId="{AA824975-93E6-43FB-AEAA-21ACD1F96710}" destId="{8B75E399-B492-451E-B1A2-D89C15C245CB}" srcOrd="2" destOrd="0" parTransId="{23A9BEC6-7F80-456C-BA63-64084BF0CDB9}" sibTransId="{6085FC5D-D99A-49E1-A801-F953026DD202}"/>
    <dgm:cxn modelId="{5E6209CF-2247-4DA1-813D-778F472960A1}" type="presOf" srcId="{8B75E399-B492-451E-B1A2-D89C15C245CB}" destId="{CF5FE728-3B93-423C-B6C7-DBF18F64CB55}" srcOrd="0" destOrd="0" presId="urn:microsoft.com/office/officeart/2008/layout/VerticalCurvedList"/>
    <dgm:cxn modelId="{3DA6F4D1-3CA2-402E-98A9-BC0207B0C24E}" type="presOf" srcId="{2284F0A3-D74C-4906-9441-05050091F73B}" destId="{3589E10F-0430-4976-9093-CB8F48238874}" srcOrd="0" destOrd="0" presId="urn:microsoft.com/office/officeart/2008/layout/VerticalCurvedList"/>
    <dgm:cxn modelId="{8654C9EB-8B56-4238-BD80-D744C9DAC3E1}" srcId="{AA824975-93E6-43FB-AEAA-21ACD1F96710}" destId="{35D2B8B6-7CAC-422E-9C7A-566E4BF11756}" srcOrd="0" destOrd="0" parTransId="{B79FF5BB-11E5-4133-BC73-43493BBC7631}" sibTransId="{2A46D5C7-A6BD-42ED-BA91-5A92EEF3EE6F}"/>
    <dgm:cxn modelId="{88A409F4-B37E-4E7A-8F63-DE35E5CC585D}" type="presOf" srcId="{2A46D5C7-A6BD-42ED-BA91-5A92EEF3EE6F}" destId="{74BB909E-D3F4-448E-A7DF-667A57321147}" srcOrd="0" destOrd="0" presId="urn:microsoft.com/office/officeart/2008/layout/VerticalCurvedList"/>
    <dgm:cxn modelId="{2AB727B9-A72F-4433-851F-90700630425B}" type="presParOf" srcId="{95047B08-1383-47CF-9C3C-7C4AA9D32829}" destId="{6C19006C-4A3B-44B2-ACAC-107BDDBAD8AD}" srcOrd="0" destOrd="0" presId="urn:microsoft.com/office/officeart/2008/layout/VerticalCurvedList"/>
    <dgm:cxn modelId="{6A725E61-515D-465E-A45D-3BEA1FA6A626}" type="presParOf" srcId="{6C19006C-4A3B-44B2-ACAC-107BDDBAD8AD}" destId="{942292CA-5C5F-4A99-BC71-63BF1CCAF01F}" srcOrd="0" destOrd="0" presId="urn:microsoft.com/office/officeart/2008/layout/VerticalCurvedList"/>
    <dgm:cxn modelId="{103CCC8D-6EE5-41A1-AB2C-B001A902EFB3}" type="presParOf" srcId="{942292CA-5C5F-4A99-BC71-63BF1CCAF01F}" destId="{5BF252BF-4C9A-4A46-BACD-9D80E3DD6B62}" srcOrd="0" destOrd="0" presId="urn:microsoft.com/office/officeart/2008/layout/VerticalCurvedList"/>
    <dgm:cxn modelId="{ED92EBEE-E382-4401-B60D-7425386DB8B3}" type="presParOf" srcId="{942292CA-5C5F-4A99-BC71-63BF1CCAF01F}" destId="{74BB909E-D3F4-448E-A7DF-667A57321147}" srcOrd="1" destOrd="0" presId="urn:microsoft.com/office/officeart/2008/layout/VerticalCurvedList"/>
    <dgm:cxn modelId="{1CFDFB89-0A4A-4FF8-99AA-C3127FC637E0}" type="presParOf" srcId="{942292CA-5C5F-4A99-BC71-63BF1CCAF01F}" destId="{2103EB65-BA20-4CF6-B3BD-DB53602944B9}" srcOrd="2" destOrd="0" presId="urn:microsoft.com/office/officeart/2008/layout/VerticalCurvedList"/>
    <dgm:cxn modelId="{BCF1F027-74D4-4747-A845-7C82CE0BA960}" type="presParOf" srcId="{942292CA-5C5F-4A99-BC71-63BF1CCAF01F}" destId="{3D697761-7C21-4311-B64E-E05BC72AE694}" srcOrd="3" destOrd="0" presId="urn:microsoft.com/office/officeart/2008/layout/VerticalCurvedList"/>
    <dgm:cxn modelId="{DD965218-BE84-4347-8FAF-38AE50EEFE39}" type="presParOf" srcId="{6C19006C-4A3B-44B2-ACAC-107BDDBAD8AD}" destId="{87B5C723-C575-4683-BE95-BEAAFCB87AF0}" srcOrd="1" destOrd="0" presId="urn:microsoft.com/office/officeart/2008/layout/VerticalCurvedList"/>
    <dgm:cxn modelId="{95BF03D3-1099-4C31-8822-13C2F5D57883}" type="presParOf" srcId="{6C19006C-4A3B-44B2-ACAC-107BDDBAD8AD}" destId="{B9FC95B5-4890-4FBC-94D5-567FAF697D4E}" srcOrd="2" destOrd="0" presId="urn:microsoft.com/office/officeart/2008/layout/VerticalCurvedList"/>
    <dgm:cxn modelId="{A411644A-E641-46B1-83D5-C82EF1C493D5}" type="presParOf" srcId="{B9FC95B5-4890-4FBC-94D5-567FAF697D4E}" destId="{D7031011-E51D-4C04-84C8-E138139AEB66}" srcOrd="0" destOrd="0" presId="urn:microsoft.com/office/officeart/2008/layout/VerticalCurvedList"/>
    <dgm:cxn modelId="{57BD5A4E-2E11-4976-8007-FB5F4E9AE954}" type="presParOf" srcId="{6C19006C-4A3B-44B2-ACAC-107BDDBAD8AD}" destId="{3589E10F-0430-4976-9093-CB8F48238874}" srcOrd="3" destOrd="0" presId="urn:microsoft.com/office/officeart/2008/layout/VerticalCurvedList"/>
    <dgm:cxn modelId="{770B24EE-99A1-45E6-BDAA-69E75DA64478}" type="presParOf" srcId="{6C19006C-4A3B-44B2-ACAC-107BDDBAD8AD}" destId="{E9F88CE2-0726-4D5D-8BA0-003363B256CB}" srcOrd="4" destOrd="0" presId="urn:microsoft.com/office/officeart/2008/layout/VerticalCurvedList"/>
    <dgm:cxn modelId="{473E77A9-1C19-4457-9A2F-A729BEE1296A}" type="presParOf" srcId="{E9F88CE2-0726-4D5D-8BA0-003363B256CB}" destId="{128ACF36-0D19-48DB-8013-13B5DEAA1536}" srcOrd="0" destOrd="0" presId="urn:microsoft.com/office/officeart/2008/layout/VerticalCurvedList"/>
    <dgm:cxn modelId="{FC0B749A-53C0-4061-B16B-8CBB5ED19727}" type="presParOf" srcId="{6C19006C-4A3B-44B2-ACAC-107BDDBAD8AD}" destId="{CF5FE728-3B93-423C-B6C7-DBF18F64CB55}" srcOrd="5" destOrd="0" presId="urn:microsoft.com/office/officeart/2008/layout/VerticalCurvedList"/>
    <dgm:cxn modelId="{2BA9DBB1-3A39-4FEE-9733-3784D7D65587}" type="presParOf" srcId="{6C19006C-4A3B-44B2-ACAC-107BDDBAD8AD}" destId="{A0BF38E9-B3F5-482D-BB9B-E4B4C35088D8}" srcOrd="6" destOrd="0" presId="urn:microsoft.com/office/officeart/2008/layout/VerticalCurvedList"/>
    <dgm:cxn modelId="{02D2D91E-4962-4667-A230-464049B0E53D}" type="presParOf" srcId="{A0BF38E9-B3F5-482D-BB9B-E4B4C35088D8}" destId="{10076336-08A5-4CB8-BD53-2C446B24521B}"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4C3EA87-A334-4102-88B3-D38927A90482}" type="doc">
      <dgm:prSet loTypeId="urn:microsoft.com/office/officeart/2005/8/layout/default" loCatId="list" qsTypeId="urn:microsoft.com/office/officeart/2005/8/quickstyle/simple1" qsCatId="simple" csTypeId="urn:microsoft.com/office/officeart/2005/8/colors/colorful5" csCatId="colorful"/>
      <dgm:spPr/>
      <dgm:t>
        <a:bodyPr/>
        <a:lstStyle/>
        <a:p>
          <a:endParaRPr lang="en-US"/>
        </a:p>
      </dgm:t>
    </dgm:pt>
    <dgm:pt modelId="{86BDB688-8DA9-4A82-B3A7-7927272B1162}">
      <dgm:prSet/>
      <dgm:spPr/>
      <dgm:t>
        <a:bodyPr/>
        <a:lstStyle/>
        <a:p>
          <a:pPr algn="ctr"/>
          <a:r>
            <a:rPr lang="en-US">
              <a:latin typeface="Arial" panose="020B0604020202020204" pitchFamily="34" charset="0"/>
              <a:cs typeface="Arial" panose="020B0604020202020204" pitchFamily="34" charset="0"/>
            </a:rPr>
            <a:t>Khối u ổ bụng</a:t>
          </a:r>
        </a:p>
      </dgm:t>
    </dgm:pt>
    <dgm:pt modelId="{8916124E-DB2B-44EC-BD01-0C23744D5AE2}" type="parTrans" cxnId="{68B8306C-CB5C-4772-BDEB-DDFA05A54F2B}">
      <dgm:prSet/>
      <dgm:spPr/>
      <dgm:t>
        <a:bodyPr/>
        <a:lstStyle/>
        <a:p>
          <a:pPr algn="ctr"/>
          <a:endParaRPr lang="en-US">
            <a:latin typeface="Arial" panose="020B0604020202020204" pitchFamily="34" charset="0"/>
            <a:cs typeface="Arial" panose="020B0604020202020204" pitchFamily="34" charset="0"/>
          </a:endParaRPr>
        </a:p>
      </dgm:t>
    </dgm:pt>
    <dgm:pt modelId="{986D27B6-06BE-4241-B2A1-7910BCE5A0A3}" type="sibTrans" cxnId="{68B8306C-CB5C-4772-BDEB-DDFA05A54F2B}">
      <dgm:prSet/>
      <dgm:spPr/>
      <dgm:t>
        <a:bodyPr/>
        <a:lstStyle/>
        <a:p>
          <a:pPr algn="ctr"/>
          <a:endParaRPr lang="en-US">
            <a:latin typeface="Arial" panose="020B0604020202020204" pitchFamily="34" charset="0"/>
            <a:cs typeface="Arial" panose="020B0604020202020204" pitchFamily="34" charset="0"/>
          </a:endParaRPr>
        </a:p>
      </dgm:t>
    </dgm:pt>
    <dgm:pt modelId="{2A9E11E1-84AF-43B5-8DA2-A169FE727933}">
      <dgm:prSet/>
      <dgm:spPr/>
      <dgm:t>
        <a:bodyPr/>
        <a:lstStyle/>
        <a:p>
          <a:pPr algn="ctr"/>
          <a:r>
            <a:rPr lang="en-US">
              <a:latin typeface="Arial" panose="020B0604020202020204" pitchFamily="34" charset="0"/>
              <a:cs typeface="Arial" panose="020B0604020202020204" pitchFamily="34" charset="0"/>
            </a:rPr>
            <a:t>Hội chứng thiếu máu + sụt cân</a:t>
          </a:r>
        </a:p>
      </dgm:t>
    </dgm:pt>
    <dgm:pt modelId="{86102C03-71C7-4D4D-80F2-898A710AB619}" type="parTrans" cxnId="{526C94EE-3717-4EC7-BD36-00D401C949D9}">
      <dgm:prSet/>
      <dgm:spPr/>
      <dgm:t>
        <a:bodyPr/>
        <a:lstStyle/>
        <a:p>
          <a:pPr algn="ctr"/>
          <a:endParaRPr lang="en-US">
            <a:latin typeface="Arial" panose="020B0604020202020204" pitchFamily="34" charset="0"/>
            <a:cs typeface="Arial" panose="020B0604020202020204" pitchFamily="34" charset="0"/>
          </a:endParaRPr>
        </a:p>
      </dgm:t>
    </dgm:pt>
    <dgm:pt modelId="{4E8AFE3B-89FA-45F3-97F3-465EC50686E6}" type="sibTrans" cxnId="{526C94EE-3717-4EC7-BD36-00D401C949D9}">
      <dgm:prSet/>
      <dgm:spPr/>
      <dgm:t>
        <a:bodyPr/>
        <a:lstStyle/>
        <a:p>
          <a:pPr algn="ctr"/>
          <a:endParaRPr lang="en-US">
            <a:latin typeface="Arial" panose="020B0604020202020204" pitchFamily="34" charset="0"/>
            <a:cs typeface="Arial" panose="020B0604020202020204" pitchFamily="34" charset="0"/>
          </a:endParaRPr>
        </a:p>
      </dgm:t>
    </dgm:pt>
    <dgm:pt modelId="{01A591B7-735A-4274-8065-CF8455CE8A5E}">
      <dgm:prSet/>
      <dgm:spPr/>
      <dgm:t>
        <a:bodyPr/>
        <a:lstStyle/>
        <a:p>
          <a:pPr algn="ctr"/>
          <a:r>
            <a:rPr lang="en-US">
              <a:latin typeface="Arial" panose="020B0604020202020204" pitchFamily="34" charset="0"/>
              <a:cs typeface="Arial" panose="020B0604020202020204" pitchFamily="34" charset="0"/>
            </a:rPr>
            <a:t>Hội chứng rối loạn tiêu hóa dưới</a:t>
          </a:r>
        </a:p>
      </dgm:t>
    </dgm:pt>
    <dgm:pt modelId="{75085F30-4710-4224-B8A5-B0546E23DC8E}" type="parTrans" cxnId="{5506B2E5-C2B6-474A-8D26-2880497C902C}">
      <dgm:prSet/>
      <dgm:spPr/>
      <dgm:t>
        <a:bodyPr/>
        <a:lstStyle/>
        <a:p>
          <a:pPr algn="ctr"/>
          <a:endParaRPr lang="en-US">
            <a:latin typeface="Arial" panose="020B0604020202020204" pitchFamily="34" charset="0"/>
            <a:cs typeface="Arial" panose="020B0604020202020204" pitchFamily="34" charset="0"/>
          </a:endParaRPr>
        </a:p>
      </dgm:t>
    </dgm:pt>
    <dgm:pt modelId="{6F81F1E3-3398-4844-A8F2-32808D67A19F}" type="sibTrans" cxnId="{5506B2E5-C2B6-474A-8D26-2880497C902C}">
      <dgm:prSet/>
      <dgm:spPr/>
      <dgm:t>
        <a:bodyPr/>
        <a:lstStyle/>
        <a:p>
          <a:pPr algn="ctr"/>
          <a:endParaRPr lang="en-US">
            <a:latin typeface="Arial" panose="020B0604020202020204" pitchFamily="34" charset="0"/>
            <a:cs typeface="Arial" panose="020B0604020202020204" pitchFamily="34" charset="0"/>
          </a:endParaRPr>
        </a:p>
      </dgm:t>
    </dgm:pt>
    <dgm:pt modelId="{DB9F7E01-F068-42A9-8ACD-DE6894E4FB67}">
      <dgm:prSet/>
      <dgm:spPr/>
      <dgm:t>
        <a:bodyPr/>
        <a:lstStyle/>
        <a:p>
          <a:pPr algn="ctr"/>
          <a:r>
            <a:rPr lang="en-US">
              <a:latin typeface="Arial" panose="020B0604020202020204" pitchFamily="34" charset="0"/>
              <a:cs typeface="Arial" panose="020B0604020202020204" pitchFamily="34" charset="0"/>
            </a:rPr>
            <a:t>Hội chứng xuất huyết tiêu hóa dưới</a:t>
          </a:r>
        </a:p>
      </dgm:t>
    </dgm:pt>
    <dgm:pt modelId="{FBC8F2B1-41B0-45B6-A083-5038926DE6A3}" type="parTrans" cxnId="{78294BD4-60D3-4600-9BBD-1A75AC890637}">
      <dgm:prSet/>
      <dgm:spPr/>
      <dgm:t>
        <a:bodyPr/>
        <a:lstStyle/>
        <a:p>
          <a:pPr algn="ctr"/>
          <a:endParaRPr lang="en-US">
            <a:latin typeface="Arial" panose="020B0604020202020204" pitchFamily="34" charset="0"/>
            <a:cs typeface="Arial" panose="020B0604020202020204" pitchFamily="34" charset="0"/>
          </a:endParaRPr>
        </a:p>
      </dgm:t>
    </dgm:pt>
    <dgm:pt modelId="{C81AF300-01A9-4229-A592-04ED98C5A51E}" type="sibTrans" cxnId="{78294BD4-60D3-4600-9BBD-1A75AC890637}">
      <dgm:prSet/>
      <dgm:spPr/>
      <dgm:t>
        <a:bodyPr/>
        <a:lstStyle/>
        <a:p>
          <a:pPr algn="ctr"/>
          <a:endParaRPr lang="en-US">
            <a:latin typeface="Arial" panose="020B0604020202020204" pitchFamily="34" charset="0"/>
            <a:cs typeface="Arial" panose="020B0604020202020204" pitchFamily="34" charset="0"/>
          </a:endParaRPr>
        </a:p>
      </dgm:t>
    </dgm:pt>
    <dgm:pt modelId="{5576B019-19E1-48B6-AD2A-F09DC2699F79}">
      <dgm:prSet/>
      <dgm:spPr/>
      <dgm:t>
        <a:bodyPr/>
        <a:lstStyle/>
        <a:p>
          <a:pPr algn="ctr"/>
          <a:r>
            <a:rPr lang="en-US">
              <a:latin typeface="Arial" panose="020B0604020202020204" pitchFamily="34" charset="0"/>
              <a:cs typeface="Arial" panose="020B0604020202020204" pitchFamily="34" charset="0"/>
            </a:rPr>
            <a:t>Hội chứng tắc ruột</a:t>
          </a:r>
        </a:p>
      </dgm:t>
    </dgm:pt>
    <dgm:pt modelId="{1159137A-6BBF-472F-9E88-E5C09859AC41}" type="parTrans" cxnId="{312929CB-B4B5-48DB-9832-1AE95EA72B6B}">
      <dgm:prSet/>
      <dgm:spPr/>
      <dgm:t>
        <a:bodyPr/>
        <a:lstStyle/>
        <a:p>
          <a:pPr algn="ctr"/>
          <a:endParaRPr lang="en-US">
            <a:latin typeface="Arial" panose="020B0604020202020204" pitchFamily="34" charset="0"/>
            <a:cs typeface="Arial" panose="020B0604020202020204" pitchFamily="34" charset="0"/>
          </a:endParaRPr>
        </a:p>
      </dgm:t>
    </dgm:pt>
    <dgm:pt modelId="{51756A8B-F974-42E7-8427-8A5B91F90139}" type="sibTrans" cxnId="{312929CB-B4B5-48DB-9832-1AE95EA72B6B}">
      <dgm:prSet/>
      <dgm:spPr/>
      <dgm:t>
        <a:bodyPr/>
        <a:lstStyle/>
        <a:p>
          <a:pPr algn="ctr"/>
          <a:endParaRPr lang="en-US">
            <a:latin typeface="Arial" panose="020B0604020202020204" pitchFamily="34" charset="0"/>
            <a:cs typeface="Arial" panose="020B0604020202020204" pitchFamily="34" charset="0"/>
          </a:endParaRPr>
        </a:p>
      </dgm:t>
    </dgm:pt>
    <dgm:pt modelId="{9E6B02F2-1C40-41DB-BE12-7F9402099E96}">
      <dgm:prSet/>
      <dgm:spPr/>
      <dgm:t>
        <a:bodyPr/>
        <a:lstStyle/>
        <a:p>
          <a:pPr algn="ctr"/>
          <a:r>
            <a:rPr lang="en-US">
              <a:latin typeface="Arial" panose="020B0604020202020204" pitchFamily="34" charset="0"/>
              <a:cs typeface="Arial" panose="020B0604020202020204" pitchFamily="34" charset="0"/>
            </a:rPr>
            <a:t>Hội chứng viêm phúc mạc</a:t>
          </a:r>
        </a:p>
      </dgm:t>
    </dgm:pt>
    <dgm:pt modelId="{75F70109-56A9-454F-A5B1-AB5374F45720}" type="parTrans" cxnId="{BCDFDBCA-50E8-4FE3-ADAC-BDF44697DC1A}">
      <dgm:prSet/>
      <dgm:spPr/>
      <dgm:t>
        <a:bodyPr/>
        <a:lstStyle/>
        <a:p>
          <a:pPr algn="ctr"/>
          <a:endParaRPr lang="en-US">
            <a:latin typeface="Arial" panose="020B0604020202020204" pitchFamily="34" charset="0"/>
            <a:cs typeface="Arial" panose="020B0604020202020204" pitchFamily="34" charset="0"/>
          </a:endParaRPr>
        </a:p>
      </dgm:t>
    </dgm:pt>
    <dgm:pt modelId="{3E4527D9-A7C4-4022-8AA9-E39B44366971}" type="sibTrans" cxnId="{BCDFDBCA-50E8-4FE3-ADAC-BDF44697DC1A}">
      <dgm:prSet/>
      <dgm:spPr/>
      <dgm:t>
        <a:bodyPr/>
        <a:lstStyle/>
        <a:p>
          <a:pPr algn="ctr"/>
          <a:endParaRPr lang="en-US">
            <a:latin typeface="Arial" panose="020B0604020202020204" pitchFamily="34" charset="0"/>
            <a:cs typeface="Arial" panose="020B0604020202020204" pitchFamily="34" charset="0"/>
          </a:endParaRPr>
        </a:p>
      </dgm:t>
    </dgm:pt>
    <dgm:pt modelId="{841CB647-9745-4809-8267-1EC114567C64}">
      <dgm:prSet/>
      <dgm:spPr/>
      <dgm:t>
        <a:bodyPr/>
        <a:lstStyle/>
        <a:p>
          <a:pPr algn="ctr"/>
          <a:r>
            <a:rPr lang="en-US">
              <a:latin typeface="Arial" panose="020B0604020202020204" pitchFamily="34" charset="0"/>
              <a:cs typeface="Arial" panose="020B0604020202020204" pitchFamily="34" charset="0"/>
            </a:rPr>
            <a:t>Di căn thứ phát ở gan, phổi…được phát hiện tình cờ</a:t>
          </a:r>
        </a:p>
      </dgm:t>
    </dgm:pt>
    <dgm:pt modelId="{3F0D0039-1C30-4DBB-A6CF-DD51A5A26B15}" type="parTrans" cxnId="{F378D517-2479-4BA7-BD4E-C3A0D7EFCC38}">
      <dgm:prSet/>
      <dgm:spPr/>
      <dgm:t>
        <a:bodyPr/>
        <a:lstStyle/>
        <a:p>
          <a:pPr algn="ctr"/>
          <a:endParaRPr lang="en-US">
            <a:latin typeface="Arial" panose="020B0604020202020204" pitchFamily="34" charset="0"/>
            <a:cs typeface="Arial" panose="020B0604020202020204" pitchFamily="34" charset="0"/>
          </a:endParaRPr>
        </a:p>
      </dgm:t>
    </dgm:pt>
    <dgm:pt modelId="{D59C605A-76E1-491A-AAA3-D240B5E4AB3F}" type="sibTrans" cxnId="{F378D517-2479-4BA7-BD4E-C3A0D7EFCC38}">
      <dgm:prSet/>
      <dgm:spPr/>
      <dgm:t>
        <a:bodyPr/>
        <a:lstStyle/>
        <a:p>
          <a:pPr algn="ctr"/>
          <a:endParaRPr lang="en-US">
            <a:latin typeface="Arial" panose="020B0604020202020204" pitchFamily="34" charset="0"/>
            <a:cs typeface="Arial" panose="020B0604020202020204" pitchFamily="34" charset="0"/>
          </a:endParaRPr>
        </a:p>
      </dgm:t>
    </dgm:pt>
    <dgm:pt modelId="{2ABB8B0E-2B69-4969-8E2C-6F51443A1B67}" type="pres">
      <dgm:prSet presAssocID="{64C3EA87-A334-4102-88B3-D38927A90482}" presName="diagram" presStyleCnt="0">
        <dgm:presLayoutVars>
          <dgm:dir/>
          <dgm:resizeHandles val="exact"/>
        </dgm:presLayoutVars>
      </dgm:prSet>
      <dgm:spPr/>
    </dgm:pt>
    <dgm:pt modelId="{6A98EC4F-622A-4402-AF98-512BAC76BD44}" type="pres">
      <dgm:prSet presAssocID="{86BDB688-8DA9-4A82-B3A7-7927272B1162}" presName="node" presStyleLbl="node1" presStyleIdx="0" presStyleCnt="7">
        <dgm:presLayoutVars>
          <dgm:bulletEnabled val="1"/>
        </dgm:presLayoutVars>
      </dgm:prSet>
      <dgm:spPr/>
    </dgm:pt>
    <dgm:pt modelId="{96F3149D-18C0-4290-9A7A-B0A9EA0B1280}" type="pres">
      <dgm:prSet presAssocID="{986D27B6-06BE-4241-B2A1-7910BCE5A0A3}" presName="sibTrans" presStyleCnt="0"/>
      <dgm:spPr/>
    </dgm:pt>
    <dgm:pt modelId="{BFC39D27-8CF0-45D0-8AA7-17755A2B049C}" type="pres">
      <dgm:prSet presAssocID="{2A9E11E1-84AF-43B5-8DA2-A169FE727933}" presName="node" presStyleLbl="node1" presStyleIdx="1" presStyleCnt="7">
        <dgm:presLayoutVars>
          <dgm:bulletEnabled val="1"/>
        </dgm:presLayoutVars>
      </dgm:prSet>
      <dgm:spPr/>
    </dgm:pt>
    <dgm:pt modelId="{86523BE8-5597-4F60-80FA-B5CE81400AEA}" type="pres">
      <dgm:prSet presAssocID="{4E8AFE3B-89FA-45F3-97F3-465EC50686E6}" presName="sibTrans" presStyleCnt="0"/>
      <dgm:spPr/>
    </dgm:pt>
    <dgm:pt modelId="{A007BA44-F5F3-4DD8-9251-4C36C9DEE42B}" type="pres">
      <dgm:prSet presAssocID="{01A591B7-735A-4274-8065-CF8455CE8A5E}" presName="node" presStyleLbl="node1" presStyleIdx="2" presStyleCnt="7">
        <dgm:presLayoutVars>
          <dgm:bulletEnabled val="1"/>
        </dgm:presLayoutVars>
      </dgm:prSet>
      <dgm:spPr/>
    </dgm:pt>
    <dgm:pt modelId="{8CFDD7D8-ED7D-406D-B9BA-3DE8F02B1F26}" type="pres">
      <dgm:prSet presAssocID="{6F81F1E3-3398-4844-A8F2-32808D67A19F}" presName="sibTrans" presStyleCnt="0"/>
      <dgm:spPr/>
    </dgm:pt>
    <dgm:pt modelId="{066F5448-3181-41F9-BCB9-7B5DF411B137}" type="pres">
      <dgm:prSet presAssocID="{DB9F7E01-F068-42A9-8ACD-DE6894E4FB67}" presName="node" presStyleLbl="node1" presStyleIdx="3" presStyleCnt="7">
        <dgm:presLayoutVars>
          <dgm:bulletEnabled val="1"/>
        </dgm:presLayoutVars>
      </dgm:prSet>
      <dgm:spPr/>
    </dgm:pt>
    <dgm:pt modelId="{DDFCDF7D-5291-498D-B072-9FFF7E51FF1F}" type="pres">
      <dgm:prSet presAssocID="{C81AF300-01A9-4229-A592-04ED98C5A51E}" presName="sibTrans" presStyleCnt="0"/>
      <dgm:spPr/>
    </dgm:pt>
    <dgm:pt modelId="{EE82D6DC-8177-4A77-B279-1A76FA7566EA}" type="pres">
      <dgm:prSet presAssocID="{5576B019-19E1-48B6-AD2A-F09DC2699F79}" presName="node" presStyleLbl="node1" presStyleIdx="4" presStyleCnt="7">
        <dgm:presLayoutVars>
          <dgm:bulletEnabled val="1"/>
        </dgm:presLayoutVars>
      </dgm:prSet>
      <dgm:spPr/>
    </dgm:pt>
    <dgm:pt modelId="{BB0C664E-A6BA-4252-93C3-A9B052BD7029}" type="pres">
      <dgm:prSet presAssocID="{51756A8B-F974-42E7-8427-8A5B91F90139}" presName="sibTrans" presStyleCnt="0"/>
      <dgm:spPr/>
    </dgm:pt>
    <dgm:pt modelId="{BD65BF99-B8A5-49AC-8708-7239B54C8DF7}" type="pres">
      <dgm:prSet presAssocID="{9E6B02F2-1C40-41DB-BE12-7F9402099E96}" presName="node" presStyleLbl="node1" presStyleIdx="5" presStyleCnt="7">
        <dgm:presLayoutVars>
          <dgm:bulletEnabled val="1"/>
        </dgm:presLayoutVars>
      </dgm:prSet>
      <dgm:spPr/>
    </dgm:pt>
    <dgm:pt modelId="{AC3A2C33-C20A-4469-8A08-4A212C223D18}" type="pres">
      <dgm:prSet presAssocID="{3E4527D9-A7C4-4022-8AA9-E39B44366971}" presName="sibTrans" presStyleCnt="0"/>
      <dgm:spPr/>
    </dgm:pt>
    <dgm:pt modelId="{52C7B579-A9F5-4F74-91D8-0A5AF7DDFD0A}" type="pres">
      <dgm:prSet presAssocID="{841CB647-9745-4809-8267-1EC114567C64}" presName="node" presStyleLbl="node1" presStyleIdx="6" presStyleCnt="7">
        <dgm:presLayoutVars>
          <dgm:bulletEnabled val="1"/>
        </dgm:presLayoutVars>
      </dgm:prSet>
      <dgm:spPr/>
    </dgm:pt>
  </dgm:ptLst>
  <dgm:cxnLst>
    <dgm:cxn modelId="{F378D517-2479-4BA7-BD4E-C3A0D7EFCC38}" srcId="{64C3EA87-A334-4102-88B3-D38927A90482}" destId="{841CB647-9745-4809-8267-1EC114567C64}" srcOrd="6" destOrd="0" parTransId="{3F0D0039-1C30-4DBB-A6CF-DD51A5A26B15}" sibTransId="{D59C605A-76E1-491A-AAA3-D240B5E4AB3F}"/>
    <dgm:cxn modelId="{EFAD5B34-2691-440F-AE40-429801570AB4}" type="presOf" srcId="{64C3EA87-A334-4102-88B3-D38927A90482}" destId="{2ABB8B0E-2B69-4969-8E2C-6F51443A1B67}" srcOrd="0" destOrd="0" presId="urn:microsoft.com/office/officeart/2005/8/layout/default"/>
    <dgm:cxn modelId="{3FAEE85D-C26F-47FF-AE88-7B7D067939DD}" type="presOf" srcId="{841CB647-9745-4809-8267-1EC114567C64}" destId="{52C7B579-A9F5-4F74-91D8-0A5AF7DDFD0A}" srcOrd="0" destOrd="0" presId="urn:microsoft.com/office/officeart/2005/8/layout/default"/>
    <dgm:cxn modelId="{48B2CB5E-EA28-41EF-89C3-4EDE5D7ED2E1}" type="presOf" srcId="{DB9F7E01-F068-42A9-8ACD-DE6894E4FB67}" destId="{066F5448-3181-41F9-BCB9-7B5DF411B137}" srcOrd="0" destOrd="0" presId="urn:microsoft.com/office/officeart/2005/8/layout/default"/>
    <dgm:cxn modelId="{68B8306C-CB5C-4772-BDEB-DDFA05A54F2B}" srcId="{64C3EA87-A334-4102-88B3-D38927A90482}" destId="{86BDB688-8DA9-4A82-B3A7-7927272B1162}" srcOrd="0" destOrd="0" parTransId="{8916124E-DB2B-44EC-BD01-0C23744D5AE2}" sibTransId="{986D27B6-06BE-4241-B2A1-7910BCE5A0A3}"/>
    <dgm:cxn modelId="{E5BE0F7C-1BC3-46D4-A318-B1C14D503AD1}" type="presOf" srcId="{86BDB688-8DA9-4A82-B3A7-7927272B1162}" destId="{6A98EC4F-622A-4402-AF98-512BAC76BD44}" srcOrd="0" destOrd="0" presId="urn:microsoft.com/office/officeart/2005/8/layout/default"/>
    <dgm:cxn modelId="{D165017D-25D5-4AD2-BA73-5F676C74F1F9}" type="presOf" srcId="{2A9E11E1-84AF-43B5-8DA2-A169FE727933}" destId="{BFC39D27-8CF0-45D0-8AA7-17755A2B049C}" srcOrd="0" destOrd="0" presId="urn:microsoft.com/office/officeart/2005/8/layout/default"/>
    <dgm:cxn modelId="{BCDFDBCA-50E8-4FE3-ADAC-BDF44697DC1A}" srcId="{64C3EA87-A334-4102-88B3-D38927A90482}" destId="{9E6B02F2-1C40-41DB-BE12-7F9402099E96}" srcOrd="5" destOrd="0" parTransId="{75F70109-56A9-454F-A5B1-AB5374F45720}" sibTransId="{3E4527D9-A7C4-4022-8AA9-E39B44366971}"/>
    <dgm:cxn modelId="{312929CB-B4B5-48DB-9832-1AE95EA72B6B}" srcId="{64C3EA87-A334-4102-88B3-D38927A90482}" destId="{5576B019-19E1-48B6-AD2A-F09DC2699F79}" srcOrd="4" destOrd="0" parTransId="{1159137A-6BBF-472F-9E88-E5C09859AC41}" sibTransId="{51756A8B-F974-42E7-8427-8A5B91F90139}"/>
    <dgm:cxn modelId="{0E98B4CC-38E7-4314-B0F1-851A321E0040}" type="presOf" srcId="{9E6B02F2-1C40-41DB-BE12-7F9402099E96}" destId="{BD65BF99-B8A5-49AC-8708-7239B54C8DF7}" srcOrd="0" destOrd="0" presId="urn:microsoft.com/office/officeart/2005/8/layout/default"/>
    <dgm:cxn modelId="{78294BD4-60D3-4600-9BBD-1A75AC890637}" srcId="{64C3EA87-A334-4102-88B3-D38927A90482}" destId="{DB9F7E01-F068-42A9-8ACD-DE6894E4FB67}" srcOrd="3" destOrd="0" parTransId="{FBC8F2B1-41B0-45B6-A083-5038926DE6A3}" sibTransId="{C81AF300-01A9-4229-A592-04ED98C5A51E}"/>
    <dgm:cxn modelId="{5506B2E5-C2B6-474A-8D26-2880497C902C}" srcId="{64C3EA87-A334-4102-88B3-D38927A90482}" destId="{01A591B7-735A-4274-8065-CF8455CE8A5E}" srcOrd="2" destOrd="0" parTransId="{75085F30-4710-4224-B8A5-B0546E23DC8E}" sibTransId="{6F81F1E3-3398-4844-A8F2-32808D67A19F}"/>
    <dgm:cxn modelId="{526C94EE-3717-4EC7-BD36-00D401C949D9}" srcId="{64C3EA87-A334-4102-88B3-D38927A90482}" destId="{2A9E11E1-84AF-43B5-8DA2-A169FE727933}" srcOrd="1" destOrd="0" parTransId="{86102C03-71C7-4D4D-80F2-898A710AB619}" sibTransId="{4E8AFE3B-89FA-45F3-97F3-465EC50686E6}"/>
    <dgm:cxn modelId="{574664FA-F25B-4C53-8D89-2E311D85BFE3}" type="presOf" srcId="{5576B019-19E1-48B6-AD2A-F09DC2699F79}" destId="{EE82D6DC-8177-4A77-B279-1A76FA7566EA}" srcOrd="0" destOrd="0" presId="urn:microsoft.com/office/officeart/2005/8/layout/default"/>
    <dgm:cxn modelId="{22924BFD-8A06-41CB-B659-8CEB5E6F17BE}" type="presOf" srcId="{01A591B7-735A-4274-8065-CF8455CE8A5E}" destId="{A007BA44-F5F3-4DD8-9251-4C36C9DEE42B}" srcOrd="0" destOrd="0" presId="urn:microsoft.com/office/officeart/2005/8/layout/default"/>
    <dgm:cxn modelId="{4AF3C474-B476-4802-9FD0-DC225DCB0ED7}" type="presParOf" srcId="{2ABB8B0E-2B69-4969-8E2C-6F51443A1B67}" destId="{6A98EC4F-622A-4402-AF98-512BAC76BD44}" srcOrd="0" destOrd="0" presId="urn:microsoft.com/office/officeart/2005/8/layout/default"/>
    <dgm:cxn modelId="{555D99B6-7C2D-4B9B-8261-021EFEEE1F71}" type="presParOf" srcId="{2ABB8B0E-2B69-4969-8E2C-6F51443A1B67}" destId="{96F3149D-18C0-4290-9A7A-B0A9EA0B1280}" srcOrd="1" destOrd="0" presId="urn:microsoft.com/office/officeart/2005/8/layout/default"/>
    <dgm:cxn modelId="{75CBCF83-F1D9-4DF5-BADB-BE9961C2D66F}" type="presParOf" srcId="{2ABB8B0E-2B69-4969-8E2C-6F51443A1B67}" destId="{BFC39D27-8CF0-45D0-8AA7-17755A2B049C}" srcOrd="2" destOrd="0" presId="urn:microsoft.com/office/officeart/2005/8/layout/default"/>
    <dgm:cxn modelId="{859D00FC-910C-4761-8673-1D06835B4E72}" type="presParOf" srcId="{2ABB8B0E-2B69-4969-8E2C-6F51443A1B67}" destId="{86523BE8-5597-4F60-80FA-B5CE81400AEA}" srcOrd="3" destOrd="0" presId="urn:microsoft.com/office/officeart/2005/8/layout/default"/>
    <dgm:cxn modelId="{248725EC-F85C-40FB-8537-2665F7E37E9D}" type="presParOf" srcId="{2ABB8B0E-2B69-4969-8E2C-6F51443A1B67}" destId="{A007BA44-F5F3-4DD8-9251-4C36C9DEE42B}" srcOrd="4" destOrd="0" presId="urn:microsoft.com/office/officeart/2005/8/layout/default"/>
    <dgm:cxn modelId="{97173160-30A6-46D3-B4CC-D9B333970FB9}" type="presParOf" srcId="{2ABB8B0E-2B69-4969-8E2C-6F51443A1B67}" destId="{8CFDD7D8-ED7D-406D-B9BA-3DE8F02B1F26}" srcOrd="5" destOrd="0" presId="urn:microsoft.com/office/officeart/2005/8/layout/default"/>
    <dgm:cxn modelId="{0BA36CD6-BE3A-4AEF-B363-31ECF09A02F1}" type="presParOf" srcId="{2ABB8B0E-2B69-4969-8E2C-6F51443A1B67}" destId="{066F5448-3181-41F9-BCB9-7B5DF411B137}" srcOrd="6" destOrd="0" presId="urn:microsoft.com/office/officeart/2005/8/layout/default"/>
    <dgm:cxn modelId="{1CDE5831-0003-4247-BC7B-DE571E92D6A0}" type="presParOf" srcId="{2ABB8B0E-2B69-4969-8E2C-6F51443A1B67}" destId="{DDFCDF7D-5291-498D-B072-9FFF7E51FF1F}" srcOrd="7" destOrd="0" presId="urn:microsoft.com/office/officeart/2005/8/layout/default"/>
    <dgm:cxn modelId="{81AAA4B2-B2D5-45DF-84B9-6A135EF1BD5D}" type="presParOf" srcId="{2ABB8B0E-2B69-4969-8E2C-6F51443A1B67}" destId="{EE82D6DC-8177-4A77-B279-1A76FA7566EA}" srcOrd="8" destOrd="0" presId="urn:microsoft.com/office/officeart/2005/8/layout/default"/>
    <dgm:cxn modelId="{A178DCC3-6A61-42F4-AE29-C2F693229F32}" type="presParOf" srcId="{2ABB8B0E-2B69-4969-8E2C-6F51443A1B67}" destId="{BB0C664E-A6BA-4252-93C3-A9B052BD7029}" srcOrd="9" destOrd="0" presId="urn:microsoft.com/office/officeart/2005/8/layout/default"/>
    <dgm:cxn modelId="{4F7FAABD-C2A1-4FC5-A69A-E6508787E638}" type="presParOf" srcId="{2ABB8B0E-2B69-4969-8E2C-6F51443A1B67}" destId="{BD65BF99-B8A5-49AC-8708-7239B54C8DF7}" srcOrd="10" destOrd="0" presId="urn:microsoft.com/office/officeart/2005/8/layout/default"/>
    <dgm:cxn modelId="{F619D572-667C-42CE-B55C-6017865495DA}" type="presParOf" srcId="{2ABB8B0E-2B69-4969-8E2C-6F51443A1B67}" destId="{AC3A2C33-C20A-4469-8A08-4A212C223D18}" srcOrd="11" destOrd="0" presId="urn:microsoft.com/office/officeart/2005/8/layout/default"/>
    <dgm:cxn modelId="{022B44FE-6908-4488-81EC-8DD44EDDAFDD}" type="presParOf" srcId="{2ABB8B0E-2B69-4969-8E2C-6F51443A1B67}" destId="{52C7B579-A9F5-4F74-91D8-0A5AF7DDFD0A}" srcOrd="12"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0E3386A-A457-4C6D-B339-93A9D8A3BA23}" type="doc">
      <dgm:prSet loTypeId="urn:microsoft.com/office/officeart/2005/8/layout/hProcess9" loCatId="process" qsTypeId="urn:microsoft.com/office/officeart/2005/8/quickstyle/simple5" qsCatId="simple" csTypeId="urn:microsoft.com/office/officeart/2005/8/colors/colorful1" csCatId="colorful" phldr="1"/>
      <dgm:spPr/>
    </dgm:pt>
    <dgm:pt modelId="{D68123E7-C8D1-497D-ACB1-9F06166FBD27}">
      <dgm:prSet phldrT="[Văn bản]"/>
      <dgm:spPr/>
      <dgm:t>
        <a:bodyPr/>
        <a:lstStyle/>
        <a:p>
          <a:r>
            <a:rPr lang="en-US"/>
            <a:t>Cận lâm sàng </a:t>
          </a:r>
        </a:p>
        <a:p>
          <a:r>
            <a:rPr lang="en-US"/>
            <a:t>chẩn đoán xác định</a:t>
          </a:r>
        </a:p>
      </dgm:t>
    </dgm:pt>
    <dgm:pt modelId="{F1C055AA-E0AC-470F-8104-8C1F6FEABB60}" type="parTrans" cxnId="{2C243401-6B67-4B84-93F2-B3494F2A4A67}">
      <dgm:prSet/>
      <dgm:spPr/>
      <dgm:t>
        <a:bodyPr/>
        <a:lstStyle/>
        <a:p>
          <a:endParaRPr lang="en-US"/>
        </a:p>
      </dgm:t>
    </dgm:pt>
    <dgm:pt modelId="{FD99D20A-14B4-4B9C-9DA6-BE90CA7B9B0D}" type="sibTrans" cxnId="{2C243401-6B67-4B84-93F2-B3494F2A4A67}">
      <dgm:prSet/>
      <dgm:spPr/>
      <dgm:t>
        <a:bodyPr/>
        <a:lstStyle/>
        <a:p>
          <a:endParaRPr lang="en-US"/>
        </a:p>
      </dgm:t>
    </dgm:pt>
    <dgm:pt modelId="{633032F7-4560-44E1-AE8B-32A7CC2D6E74}">
      <dgm:prSet phldrT="[Văn bản]"/>
      <dgm:spPr/>
      <dgm:t>
        <a:bodyPr/>
        <a:lstStyle/>
        <a:p>
          <a:r>
            <a:rPr lang="en-US"/>
            <a:t>Cận lâm sàng </a:t>
          </a:r>
        </a:p>
        <a:p>
          <a:r>
            <a:rPr lang="en-US"/>
            <a:t>chẩn đoán giai đoạn</a:t>
          </a:r>
        </a:p>
      </dgm:t>
    </dgm:pt>
    <dgm:pt modelId="{8303C567-DCDD-495D-8302-727F85AE783F}" type="parTrans" cxnId="{D77DAFCC-DF01-490D-BC53-5163BB0D9F7A}">
      <dgm:prSet/>
      <dgm:spPr/>
      <dgm:t>
        <a:bodyPr/>
        <a:lstStyle/>
        <a:p>
          <a:endParaRPr lang="en-US"/>
        </a:p>
      </dgm:t>
    </dgm:pt>
    <dgm:pt modelId="{475A670B-9738-4720-A331-31B34D24ED64}" type="sibTrans" cxnId="{D77DAFCC-DF01-490D-BC53-5163BB0D9F7A}">
      <dgm:prSet/>
      <dgm:spPr/>
      <dgm:t>
        <a:bodyPr/>
        <a:lstStyle/>
        <a:p>
          <a:endParaRPr lang="en-US"/>
        </a:p>
      </dgm:t>
    </dgm:pt>
    <dgm:pt modelId="{0C60C267-EE5E-4D5A-AAD0-B18200B21D31}">
      <dgm:prSet phldrT="[Văn bản]"/>
      <dgm:spPr/>
      <dgm:t>
        <a:bodyPr/>
        <a:lstStyle/>
        <a:p>
          <a:r>
            <a:rPr lang="en-US"/>
            <a:t>Cận lâm sàng</a:t>
          </a:r>
        </a:p>
        <a:p>
          <a:r>
            <a:rPr lang="en-US"/>
            <a:t>hỗ trợ điều trị</a:t>
          </a:r>
        </a:p>
      </dgm:t>
    </dgm:pt>
    <dgm:pt modelId="{5542E932-C75F-43BE-85AC-84440095281A}" type="parTrans" cxnId="{5D762905-B995-4FA4-9494-DFCFDAC53123}">
      <dgm:prSet/>
      <dgm:spPr/>
      <dgm:t>
        <a:bodyPr/>
        <a:lstStyle/>
        <a:p>
          <a:endParaRPr lang="en-US"/>
        </a:p>
      </dgm:t>
    </dgm:pt>
    <dgm:pt modelId="{3ABCA3F4-B034-4322-8A52-7EEB3C201A7A}" type="sibTrans" cxnId="{5D762905-B995-4FA4-9494-DFCFDAC53123}">
      <dgm:prSet/>
      <dgm:spPr/>
      <dgm:t>
        <a:bodyPr/>
        <a:lstStyle/>
        <a:p>
          <a:endParaRPr lang="en-US"/>
        </a:p>
      </dgm:t>
    </dgm:pt>
    <dgm:pt modelId="{1AE5D478-9536-4B3F-945D-1DB510458437}" type="pres">
      <dgm:prSet presAssocID="{E0E3386A-A457-4C6D-B339-93A9D8A3BA23}" presName="CompostProcess" presStyleCnt="0">
        <dgm:presLayoutVars>
          <dgm:dir/>
          <dgm:resizeHandles val="exact"/>
        </dgm:presLayoutVars>
      </dgm:prSet>
      <dgm:spPr/>
    </dgm:pt>
    <dgm:pt modelId="{A9EDAA77-7D91-4A42-80B9-9E850FC1F9AC}" type="pres">
      <dgm:prSet presAssocID="{E0E3386A-A457-4C6D-B339-93A9D8A3BA23}" presName="arrow" presStyleLbl="bgShp" presStyleIdx="0" presStyleCnt="1"/>
      <dgm:spPr/>
    </dgm:pt>
    <dgm:pt modelId="{2266973C-E64E-48E0-A87C-9994722EDE65}" type="pres">
      <dgm:prSet presAssocID="{E0E3386A-A457-4C6D-B339-93A9D8A3BA23}" presName="linearProcess" presStyleCnt="0"/>
      <dgm:spPr/>
    </dgm:pt>
    <dgm:pt modelId="{D9F5C31E-0B7D-43DB-A3BC-A8B073E9E3B1}" type="pres">
      <dgm:prSet presAssocID="{D68123E7-C8D1-497D-ACB1-9F06166FBD27}" presName="textNode" presStyleLbl="node1" presStyleIdx="0" presStyleCnt="3">
        <dgm:presLayoutVars>
          <dgm:bulletEnabled val="1"/>
        </dgm:presLayoutVars>
      </dgm:prSet>
      <dgm:spPr/>
    </dgm:pt>
    <dgm:pt modelId="{B31C57DF-583E-46B2-98CA-866DF87789BB}" type="pres">
      <dgm:prSet presAssocID="{FD99D20A-14B4-4B9C-9DA6-BE90CA7B9B0D}" presName="sibTrans" presStyleCnt="0"/>
      <dgm:spPr/>
    </dgm:pt>
    <dgm:pt modelId="{92F3678C-8578-448D-809F-704B954BF154}" type="pres">
      <dgm:prSet presAssocID="{633032F7-4560-44E1-AE8B-32A7CC2D6E74}" presName="textNode" presStyleLbl="node1" presStyleIdx="1" presStyleCnt="3">
        <dgm:presLayoutVars>
          <dgm:bulletEnabled val="1"/>
        </dgm:presLayoutVars>
      </dgm:prSet>
      <dgm:spPr/>
    </dgm:pt>
    <dgm:pt modelId="{6F83131D-97FD-4AEB-9974-092C21D044BC}" type="pres">
      <dgm:prSet presAssocID="{475A670B-9738-4720-A331-31B34D24ED64}" presName="sibTrans" presStyleCnt="0"/>
      <dgm:spPr/>
    </dgm:pt>
    <dgm:pt modelId="{CD507DA1-80BA-48F8-9B59-95711FEBC493}" type="pres">
      <dgm:prSet presAssocID="{0C60C267-EE5E-4D5A-AAD0-B18200B21D31}" presName="textNode" presStyleLbl="node1" presStyleIdx="2" presStyleCnt="3">
        <dgm:presLayoutVars>
          <dgm:bulletEnabled val="1"/>
        </dgm:presLayoutVars>
      </dgm:prSet>
      <dgm:spPr/>
    </dgm:pt>
  </dgm:ptLst>
  <dgm:cxnLst>
    <dgm:cxn modelId="{2C243401-6B67-4B84-93F2-B3494F2A4A67}" srcId="{E0E3386A-A457-4C6D-B339-93A9D8A3BA23}" destId="{D68123E7-C8D1-497D-ACB1-9F06166FBD27}" srcOrd="0" destOrd="0" parTransId="{F1C055AA-E0AC-470F-8104-8C1F6FEABB60}" sibTransId="{FD99D20A-14B4-4B9C-9DA6-BE90CA7B9B0D}"/>
    <dgm:cxn modelId="{5D762905-B995-4FA4-9494-DFCFDAC53123}" srcId="{E0E3386A-A457-4C6D-B339-93A9D8A3BA23}" destId="{0C60C267-EE5E-4D5A-AAD0-B18200B21D31}" srcOrd="2" destOrd="0" parTransId="{5542E932-C75F-43BE-85AC-84440095281A}" sibTransId="{3ABCA3F4-B034-4322-8A52-7EEB3C201A7A}"/>
    <dgm:cxn modelId="{78B0D06A-BD45-4161-9DD0-236370159B01}" type="presOf" srcId="{0C60C267-EE5E-4D5A-AAD0-B18200B21D31}" destId="{CD507DA1-80BA-48F8-9B59-95711FEBC493}" srcOrd="0" destOrd="0" presId="urn:microsoft.com/office/officeart/2005/8/layout/hProcess9"/>
    <dgm:cxn modelId="{CE1506AC-CA3E-48F8-9F01-EDEE5122AA63}" type="presOf" srcId="{633032F7-4560-44E1-AE8B-32A7CC2D6E74}" destId="{92F3678C-8578-448D-809F-704B954BF154}" srcOrd="0" destOrd="0" presId="urn:microsoft.com/office/officeart/2005/8/layout/hProcess9"/>
    <dgm:cxn modelId="{D77DAFCC-DF01-490D-BC53-5163BB0D9F7A}" srcId="{E0E3386A-A457-4C6D-B339-93A9D8A3BA23}" destId="{633032F7-4560-44E1-AE8B-32A7CC2D6E74}" srcOrd="1" destOrd="0" parTransId="{8303C567-DCDD-495D-8302-727F85AE783F}" sibTransId="{475A670B-9738-4720-A331-31B34D24ED64}"/>
    <dgm:cxn modelId="{A92626CE-66A4-4A47-8212-0F537A5741EC}" type="presOf" srcId="{D68123E7-C8D1-497D-ACB1-9F06166FBD27}" destId="{D9F5C31E-0B7D-43DB-A3BC-A8B073E9E3B1}" srcOrd="0" destOrd="0" presId="urn:microsoft.com/office/officeart/2005/8/layout/hProcess9"/>
    <dgm:cxn modelId="{EE4E1AD2-EAA3-465F-8A22-E8E18016C460}" type="presOf" srcId="{E0E3386A-A457-4C6D-B339-93A9D8A3BA23}" destId="{1AE5D478-9536-4B3F-945D-1DB510458437}" srcOrd="0" destOrd="0" presId="urn:microsoft.com/office/officeart/2005/8/layout/hProcess9"/>
    <dgm:cxn modelId="{A9E1DA8E-70F1-491F-A2BE-8E7A955A9F79}" type="presParOf" srcId="{1AE5D478-9536-4B3F-945D-1DB510458437}" destId="{A9EDAA77-7D91-4A42-80B9-9E850FC1F9AC}" srcOrd="0" destOrd="0" presId="urn:microsoft.com/office/officeart/2005/8/layout/hProcess9"/>
    <dgm:cxn modelId="{E6686CB3-E1EF-4B33-8760-58BF9706D806}" type="presParOf" srcId="{1AE5D478-9536-4B3F-945D-1DB510458437}" destId="{2266973C-E64E-48E0-A87C-9994722EDE65}" srcOrd="1" destOrd="0" presId="urn:microsoft.com/office/officeart/2005/8/layout/hProcess9"/>
    <dgm:cxn modelId="{7CBBD531-5095-4155-8384-0608EC6D9A70}" type="presParOf" srcId="{2266973C-E64E-48E0-A87C-9994722EDE65}" destId="{D9F5C31E-0B7D-43DB-A3BC-A8B073E9E3B1}" srcOrd="0" destOrd="0" presId="urn:microsoft.com/office/officeart/2005/8/layout/hProcess9"/>
    <dgm:cxn modelId="{094B86DB-7C38-4A68-95B0-AF1A816DF4B9}" type="presParOf" srcId="{2266973C-E64E-48E0-A87C-9994722EDE65}" destId="{B31C57DF-583E-46B2-98CA-866DF87789BB}" srcOrd="1" destOrd="0" presId="urn:microsoft.com/office/officeart/2005/8/layout/hProcess9"/>
    <dgm:cxn modelId="{6299944E-47ED-4BA8-AFB1-D23A452036C1}" type="presParOf" srcId="{2266973C-E64E-48E0-A87C-9994722EDE65}" destId="{92F3678C-8578-448D-809F-704B954BF154}" srcOrd="2" destOrd="0" presId="urn:microsoft.com/office/officeart/2005/8/layout/hProcess9"/>
    <dgm:cxn modelId="{C4D9FF5F-B397-4506-B0E9-D94812FDED72}" type="presParOf" srcId="{2266973C-E64E-48E0-A87C-9994722EDE65}" destId="{6F83131D-97FD-4AEB-9974-092C21D044BC}" srcOrd="3" destOrd="0" presId="urn:microsoft.com/office/officeart/2005/8/layout/hProcess9"/>
    <dgm:cxn modelId="{D1D92A7C-F38D-45CD-B91E-5AA757E443D5}" type="presParOf" srcId="{2266973C-E64E-48E0-A87C-9994722EDE65}" destId="{CD507DA1-80BA-48F8-9B59-95711FEBC493}" srcOrd="4"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BB909E-D3F4-448E-A7DF-667A57321147}">
      <dsp:nvSpPr>
        <dsp:cNvPr id="0" name=""/>
        <dsp:cNvSpPr/>
      </dsp:nvSpPr>
      <dsp:spPr>
        <a:xfrm>
          <a:off x="-6269998" y="-959466"/>
          <a:ext cx="7465829" cy="7465829"/>
        </a:xfrm>
        <a:prstGeom prst="blockArc">
          <a:avLst>
            <a:gd name="adj1" fmla="val 18900000"/>
            <a:gd name="adj2" fmla="val 2700000"/>
            <a:gd name="adj3" fmla="val 289"/>
          </a:avLst>
        </a:prstGeom>
        <a:noFill/>
        <a:ln w="15875"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7B5C723-C575-4683-BE95-BEAAFCB87AF0}">
      <dsp:nvSpPr>
        <dsp:cNvPr id="0" name=""/>
        <dsp:cNvSpPr/>
      </dsp:nvSpPr>
      <dsp:spPr>
        <a:xfrm>
          <a:off x="769909" y="307686"/>
          <a:ext cx="8409839" cy="1603386"/>
        </a:xfrm>
        <a:prstGeom prst="rect">
          <a:avLst/>
        </a:prstGeom>
        <a:solidFill>
          <a:schemeClr val="accent3">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570" tIns="45720" rIns="45720" bIns="45720" numCol="1" spcCol="1270" anchor="ctr" anchorCtr="0">
          <a:noAutofit/>
        </a:bodyPr>
        <a:lstStyle/>
        <a:p>
          <a:pPr marL="0" lvl="0" indent="0" algn="l" defTabSz="800100">
            <a:lnSpc>
              <a:spcPct val="90000"/>
            </a:lnSpc>
            <a:spcBef>
              <a:spcPct val="0"/>
            </a:spcBef>
            <a:spcAft>
              <a:spcPct val="35000"/>
            </a:spcAft>
            <a:buNone/>
          </a:pPr>
          <a:r>
            <a:rPr lang="en-US" sz="1800" b="1" kern="1200">
              <a:latin typeface="Raleway "/>
            </a:rPr>
            <a:t>Triệu chứng lâm sàng:</a:t>
          </a:r>
        </a:p>
        <a:p>
          <a:pPr marL="0" lvl="0" indent="0" algn="l" defTabSz="800100">
            <a:lnSpc>
              <a:spcPct val="90000"/>
            </a:lnSpc>
            <a:spcBef>
              <a:spcPct val="0"/>
            </a:spcBef>
            <a:spcAft>
              <a:spcPct val="35000"/>
            </a:spcAft>
            <a:buNone/>
          </a:pPr>
          <a:r>
            <a:rPr lang="en-US" sz="1800" kern="1200">
              <a:latin typeface="Raleway" pitchFamily="2" charset="0"/>
            </a:rPr>
            <a:t>Triệu chứng không điển hình</a:t>
          </a:r>
        </a:p>
        <a:p>
          <a:pPr marL="0" lvl="0" indent="0" algn="l" defTabSz="800100">
            <a:lnSpc>
              <a:spcPct val="90000"/>
            </a:lnSpc>
            <a:spcBef>
              <a:spcPct val="0"/>
            </a:spcBef>
            <a:spcAft>
              <a:spcPct val="35000"/>
            </a:spcAft>
            <a:buNone/>
          </a:pPr>
          <a:r>
            <a:rPr lang="en-US" sz="1800" kern="1200">
              <a:latin typeface="Raleway" pitchFamily="2" charset="0"/>
            </a:rPr>
            <a:t>Triệu chứng toàn thân</a:t>
          </a:r>
        </a:p>
        <a:p>
          <a:pPr marL="0" lvl="0" indent="0" algn="l" defTabSz="800100">
            <a:lnSpc>
              <a:spcPct val="90000"/>
            </a:lnSpc>
            <a:spcBef>
              <a:spcPct val="0"/>
            </a:spcBef>
            <a:spcAft>
              <a:spcPct val="35000"/>
            </a:spcAft>
            <a:buNone/>
          </a:pPr>
          <a:r>
            <a:rPr lang="en-US" sz="1800" kern="1200">
              <a:latin typeface="Raleway" pitchFamily="2" charset="0"/>
            </a:rPr>
            <a:t>Triệu chứng di căn</a:t>
          </a:r>
        </a:p>
      </dsp:txBody>
      <dsp:txXfrm>
        <a:off x="769909" y="307686"/>
        <a:ext cx="8409839" cy="1603386"/>
      </dsp:txXfrm>
    </dsp:sp>
    <dsp:sp modelId="{D7031011-E51D-4C04-84C8-E138139AEB66}">
      <dsp:nvSpPr>
        <dsp:cNvPr id="0" name=""/>
        <dsp:cNvSpPr/>
      </dsp:nvSpPr>
      <dsp:spPr>
        <a:xfrm>
          <a:off x="111797" y="416017"/>
          <a:ext cx="1386724" cy="1386724"/>
        </a:xfrm>
        <a:prstGeom prst="ellipse">
          <a:avLst/>
        </a:prstGeom>
        <a:blipFill rotWithShape="0">
          <a:blip xmlns:r="http://schemas.openxmlformats.org/officeDocument/2006/relationships" r:embed="rId1"/>
          <a:srcRect/>
          <a:stretch>
            <a:fillRect l="-25000" r="-25000"/>
          </a:stretch>
        </a:blipFill>
        <a:ln w="1587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589E10F-0430-4976-9093-CB8F48238874}">
      <dsp:nvSpPr>
        <dsp:cNvPr id="0" name=""/>
        <dsp:cNvSpPr/>
      </dsp:nvSpPr>
      <dsp:spPr>
        <a:xfrm>
          <a:off x="1173168" y="2218758"/>
          <a:ext cx="8006580" cy="1109379"/>
        </a:xfrm>
        <a:prstGeom prst="rect">
          <a:avLst/>
        </a:prstGeom>
        <a:solidFill>
          <a:schemeClr val="accent3">
            <a:hueOff val="-2915844"/>
            <a:satOff val="1927"/>
            <a:lumOff val="-10293"/>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570" tIns="45720" rIns="45720" bIns="45720" numCol="1" spcCol="1270" anchor="ctr" anchorCtr="0">
          <a:noAutofit/>
        </a:bodyPr>
        <a:lstStyle/>
        <a:p>
          <a:pPr marL="0" lvl="0" indent="0" algn="l" defTabSz="800100">
            <a:lnSpc>
              <a:spcPct val="90000"/>
            </a:lnSpc>
            <a:spcBef>
              <a:spcPct val="0"/>
            </a:spcBef>
            <a:spcAft>
              <a:spcPct val="35000"/>
            </a:spcAft>
            <a:buFont typeface="Wingdings" panose="05000000000000000000" pitchFamily="2" charset="2"/>
            <a:buNone/>
          </a:pPr>
          <a:r>
            <a:rPr lang="en-US" sz="1800" b="1" kern="1200">
              <a:latin typeface="Raleway "/>
            </a:rPr>
            <a:t>Không có triệu chứng và phát hiện tình cờ khi khám sức khỏe định kỳ hay trong chương trình tầm soát</a:t>
          </a:r>
          <a:endParaRPr lang="en-US" sz="1800" kern="1200">
            <a:latin typeface="Raleway "/>
          </a:endParaRPr>
        </a:p>
      </dsp:txBody>
      <dsp:txXfrm>
        <a:off x="1173168" y="2218758"/>
        <a:ext cx="8006580" cy="1109379"/>
      </dsp:txXfrm>
    </dsp:sp>
    <dsp:sp modelId="{128ACF36-0D19-48DB-8013-13B5DEAA1536}">
      <dsp:nvSpPr>
        <dsp:cNvPr id="0" name=""/>
        <dsp:cNvSpPr/>
      </dsp:nvSpPr>
      <dsp:spPr>
        <a:xfrm>
          <a:off x="479806" y="2080086"/>
          <a:ext cx="1386724" cy="1386724"/>
        </a:xfrm>
        <a:prstGeom prst="ellipse">
          <a:avLst/>
        </a:prstGeom>
        <a:blipFill rotWithShape="0">
          <a:blip xmlns:r="http://schemas.openxmlformats.org/officeDocument/2006/relationships" r:embed="rId2"/>
          <a:srcRect/>
          <a:stretch>
            <a:fillRect l="-22000" r="-22000"/>
          </a:stretch>
        </a:blipFill>
        <a:ln w="15875" cap="flat" cmpd="sng" algn="ctr">
          <a:solidFill>
            <a:schemeClr val="accent3">
              <a:hueOff val="-2915844"/>
              <a:satOff val="1927"/>
              <a:lumOff val="-10293"/>
              <a:alphaOff val="0"/>
            </a:schemeClr>
          </a:solidFill>
          <a:prstDash val="solid"/>
        </a:ln>
        <a:effectLst/>
      </dsp:spPr>
      <dsp:style>
        <a:lnRef idx="2">
          <a:scrgbClr r="0" g="0" b="0"/>
        </a:lnRef>
        <a:fillRef idx="1">
          <a:scrgbClr r="0" g="0" b="0"/>
        </a:fillRef>
        <a:effectRef idx="0">
          <a:scrgbClr r="0" g="0" b="0"/>
        </a:effectRef>
        <a:fontRef idx="minor"/>
      </dsp:style>
    </dsp:sp>
    <dsp:sp modelId="{CF5FE728-3B93-423C-B6C7-DBF18F64CB55}">
      <dsp:nvSpPr>
        <dsp:cNvPr id="0" name=""/>
        <dsp:cNvSpPr/>
      </dsp:nvSpPr>
      <dsp:spPr>
        <a:xfrm>
          <a:off x="769909" y="3882827"/>
          <a:ext cx="8409839" cy="1109379"/>
        </a:xfrm>
        <a:prstGeom prst="rect">
          <a:avLst/>
        </a:prstGeom>
        <a:solidFill>
          <a:schemeClr val="accent3">
            <a:hueOff val="-5831689"/>
            <a:satOff val="3854"/>
            <a:lumOff val="-20586"/>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570" tIns="45720" rIns="45720" bIns="45720" numCol="1" spcCol="1270" anchor="ctr" anchorCtr="0">
          <a:noAutofit/>
        </a:bodyPr>
        <a:lstStyle/>
        <a:p>
          <a:pPr marL="0" lvl="0" indent="0" algn="l" defTabSz="800100">
            <a:lnSpc>
              <a:spcPct val="90000"/>
            </a:lnSpc>
            <a:spcBef>
              <a:spcPct val="0"/>
            </a:spcBef>
            <a:spcAft>
              <a:spcPct val="35000"/>
            </a:spcAft>
            <a:buFont typeface="Wingdings" panose="05000000000000000000" pitchFamily="2" charset="2"/>
            <a:buNone/>
          </a:pPr>
          <a:r>
            <a:rPr lang="en-US" sz="1800" b="1" kern="1200">
              <a:latin typeface="Raleway "/>
            </a:rPr>
            <a:t>Biến chứng của khối u: </a:t>
          </a:r>
        </a:p>
        <a:p>
          <a:pPr marL="0" lvl="0" indent="0" algn="l" defTabSz="800100">
            <a:lnSpc>
              <a:spcPct val="90000"/>
            </a:lnSpc>
            <a:spcBef>
              <a:spcPct val="0"/>
            </a:spcBef>
            <a:spcAft>
              <a:spcPct val="35000"/>
            </a:spcAft>
            <a:buFont typeface="Wingdings" panose="05000000000000000000" pitchFamily="2" charset="2"/>
            <a:buNone/>
          </a:pPr>
          <a:r>
            <a:rPr lang="en-US" sz="1800" kern="1200">
              <a:latin typeface="Raleway" pitchFamily="2" charset="0"/>
            </a:rPr>
            <a:t>Tắc ruột, thủng, chảy máu, hoặc rò,..</a:t>
          </a:r>
          <a:endParaRPr lang="en-US" sz="1800" kern="1200"/>
        </a:p>
      </dsp:txBody>
      <dsp:txXfrm>
        <a:off x="769909" y="3882827"/>
        <a:ext cx="8409839" cy="1109379"/>
      </dsp:txXfrm>
    </dsp:sp>
    <dsp:sp modelId="{10076336-08A5-4CB8-BD53-2C446B24521B}">
      <dsp:nvSpPr>
        <dsp:cNvPr id="0" name=""/>
        <dsp:cNvSpPr/>
      </dsp:nvSpPr>
      <dsp:spPr>
        <a:xfrm>
          <a:off x="76547" y="3744155"/>
          <a:ext cx="1386724" cy="1386724"/>
        </a:xfrm>
        <a:prstGeom prst="ellipse">
          <a:avLst/>
        </a:prstGeom>
        <a:blipFill rotWithShape="0">
          <a:blip xmlns:r="http://schemas.openxmlformats.org/officeDocument/2006/relationships" r:embed="rId3"/>
          <a:srcRect/>
          <a:stretch>
            <a:fillRect t="-7000" b="-7000"/>
          </a:stretch>
        </a:blipFill>
        <a:ln w="15875" cap="flat" cmpd="sng" algn="ctr">
          <a:solidFill>
            <a:schemeClr val="accent3">
              <a:hueOff val="-5831689"/>
              <a:satOff val="3854"/>
              <a:lumOff val="-20586"/>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98EC4F-622A-4402-AF98-512BAC76BD44}">
      <dsp:nvSpPr>
        <dsp:cNvPr id="0" name=""/>
        <dsp:cNvSpPr/>
      </dsp:nvSpPr>
      <dsp:spPr>
        <a:xfrm>
          <a:off x="2864" y="206025"/>
          <a:ext cx="2272895" cy="1363737"/>
        </a:xfrm>
        <a:prstGeom prst="rect">
          <a:avLst/>
        </a:prstGeom>
        <a:solidFill>
          <a:schemeClr val="accent5">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latin typeface="Arial" panose="020B0604020202020204" pitchFamily="34" charset="0"/>
              <a:cs typeface="Arial" panose="020B0604020202020204" pitchFamily="34" charset="0"/>
            </a:rPr>
            <a:t>Khối u ổ bụng</a:t>
          </a:r>
        </a:p>
      </dsp:txBody>
      <dsp:txXfrm>
        <a:off x="2864" y="206025"/>
        <a:ext cx="2272895" cy="1363737"/>
      </dsp:txXfrm>
    </dsp:sp>
    <dsp:sp modelId="{BFC39D27-8CF0-45D0-8AA7-17755A2B049C}">
      <dsp:nvSpPr>
        <dsp:cNvPr id="0" name=""/>
        <dsp:cNvSpPr/>
      </dsp:nvSpPr>
      <dsp:spPr>
        <a:xfrm>
          <a:off x="2503050" y="206025"/>
          <a:ext cx="2272895" cy="1363737"/>
        </a:xfrm>
        <a:prstGeom prst="rect">
          <a:avLst/>
        </a:prstGeom>
        <a:solidFill>
          <a:schemeClr val="accent5">
            <a:hueOff val="392797"/>
            <a:satOff val="-1878"/>
            <a:lumOff val="2059"/>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latin typeface="Arial" panose="020B0604020202020204" pitchFamily="34" charset="0"/>
              <a:cs typeface="Arial" panose="020B0604020202020204" pitchFamily="34" charset="0"/>
            </a:rPr>
            <a:t>Hội chứng thiếu máu + sụt cân</a:t>
          </a:r>
        </a:p>
      </dsp:txBody>
      <dsp:txXfrm>
        <a:off x="2503050" y="206025"/>
        <a:ext cx="2272895" cy="1363737"/>
      </dsp:txXfrm>
    </dsp:sp>
    <dsp:sp modelId="{A007BA44-F5F3-4DD8-9251-4C36C9DEE42B}">
      <dsp:nvSpPr>
        <dsp:cNvPr id="0" name=""/>
        <dsp:cNvSpPr/>
      </dsp:nvSpPr>
      <dsp:spPr>
        <a:xfrm>
          <a:off x="5003235" y="206025"/>
          <a:ext cx="2272895" cy="1363737"/>
        </a:xfrm>
        <a:prstGeom prst="rect">
          <a:avLst/>
        </a:prstGeom>
        <a:solidFill>
          <a:schemeClr val="accent5">
            <a:hueOff val="785595"/>
            <a:satOff val="-3757"/>
            <a:lumOff val="4118"/>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latin typeface="Arial" panose="020B0604020202020204" pitchFamily="34" charset="0"/>
              <a:cs typeface="Arial" panose="020B0604020202020204" pitchFamily="34" charset="0"/>
            </a:rPr>
            <a:t>Hội chứng rối loạn tiêu hóa dưới</a:t>
          </a:r>
        </a:p>
      </dsp:txBody>
      <dsp:txXfrm>
        <a:off x="5003235" y="206025"/>
        <a:ext cx="2272895" cy="1363737"/>
      </dsp:txXfrm>
    </dsp:sp>
    <dsp:sp modelId="{066F5448-3181-41F9-BCB9-7B5DF411B137}">
      <dsp:nvSpPr>
        <dsp:cNvPr id="0" name=""/>
        <dsp:cNvSpPr/>
      </dsp:nvSpPr>
      <dsp:spPr>
        <a:xfrm>
          <a:off x="7503421" y="206025"/>
          <a:ext cx="2272895" cy="1363737"/>
        </a:xfrm>
        <a:prstGeom prst="rect">
          <a:avLst/>
        </a:prstGeom>
        <a:solidFill>
          <a:schemeClr val="accent5">
            <a:hueOff val="1178392"/>
            <a:satOff val="-5635"/>
            <a:lumOff val="6177"/>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latin typeface="Arial" panose="020B0604020202020204" pitchFamily="34" charset="0"/>
              <a:cs typeface="Arial" panose="020B0604020202020204" pitchFamily="34" charset="0"/>
            </a:rPr>
            <a:t>Hội chứng xuất huyết tiêu hóa dưới</a:t>
          </a:r>
        </a:p>
      </dsp:txBody>
      <dsp:txXfrm>
        <a:off x="7503421" y="206025"/>
        <a:ext cx="2272895" cy="1363737"/>
      </dsp:txXfrm>
    </dsp:sp>
    <dsp:sp modelId="{EE82D6DC-8177-4A77-B279-1A76FA7566EA}">
      <dsp:nvSpPr>
        <dsp:cNvPr id="0" name=""/>
        <dsp:cNvSpPr/>
      </dsp:nvSpPr>
      <dsp:spPr>
        <a:xfrm>
          <a:off x="1252957" y="1797052"/>
          <a:ext cx="2272895" cy="1363737"/>
        </a:xfrm>
        <a:prstGeom prst="rect">
          <a:avLst/>
        </a:prstGeom>
        <a:solidFill>
          <a:schemeClr val="accent5">
            <a:hueOff val="1571189"/>
            <a:satOff val="-7513"/>
            <a:lumOff val="8235"/>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latin typeface="Arial" panose="020B0604020202020204" pitchFamily="34" charset="0"/>
              <a:cs typeface="Arial" panose="020B0604020202020204" pitchFamily="34" charset="0"/>
            </a:rPr>
            <a:t>Hội chứng tắc ruột</a:t>
          </a:r>
        </a:p>
      </dsp:txBody>
      <dsp:txXfrm>
        <a:off x="1252957" y="1797052"/>
        <a:ext cx="2272895" cy="1363737"/>
      </dsp:txXfrm>
    </dsp:sp>
    <dsp:sp modelId="{BD65BF99-B8A5-49AC-8708-7239B54C8DF7}">
      <dsp:nvSpPr>
        <dsp:cNvPr id="0" name=""/>
        <dsp:cNvSpPr/>
      </dsp:nvSpPr>
      <dsp:spPr>
        <a:xfrm>
          <a:off x="3753143" y="1797052"/>
          <a:ext cx="2272895" cy="1363737"/>
        </a:xfrm>
        <a:prstGeom prst="rect">
          <a:avLst/>
        </a:prstGeom>
        <a:solidFill>
          <a:schemeClr val="accent5">
            <a:hueOff val="1963986"/>
            <a:satOff val="-9392"/>
            <a:lumOff val="10294"/>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latin typeface="Arial" panose="020B0604020202020204" pitchFamily="34" charset="0"/>
              <a:cs typeface="Arial" panose="020B0604020202020204" pitchFamily="34" charset="0"/>
            </a:rPr>
            <a:t>Hội chứng viêm phúc mạc</a:t>
          </a:r>
        </a:p>
      </dsp:txBody>
      <dsp:txXfrm>
        <a:off x="3753143" y="1797052"/>
        <a:ext cx="2272895" cy="1363737"/>
      </dsp:txXfrm>
    </dsp:sp>
    <dsp:sp modelId="{52C7B579-A9F5-4F74-91D8-0A5AF7DDFD0A}">
      <dsp:nvSpPr>
        <dsp:cNvPr id="0" name=""/>
        <dsp:cNvSpPr/>
      </dsp:nvSpPr>
      <dsp:spPr>
        <a:xfrm>
          <a:off x="6253328" y="1797052"/>
          <a:ext cx="2272895" cy="1363737"/>
        </a:xfrm>
        <a:prstGeom prst="rect">
          <a:avLst/>
        </a:prstGeom>
        <a:solidFill>
          <a:schemeClr val="accent5">
            <a:hueOff val="2356783"/>
            <a:satOff val="-11270"/>
            <a:lumOff val="12353"/>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latin typeface="Arial" panose="020B0604020202020204" pitchFamily="34" charset="0"/>
              <a:cs typeface="Arial" panose="020B0604020202020204" pitchFamily="34" charset="0"/>
            </a:rPr>
            <a:t>Di căn thứ phát ở gan, phổi…được phát hiện tình cờ</a:t>
          </a:r>
        </a:p>
      </dsp:txBody>
      <dsp:txXfrm>
        <a:off x="6253328" y="1797052"/>
        <a:ext cx="2272895" cy="136373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9EDAA77-7D91-4A42-80B9-9E850FC1F9AC}">
      <dsp:nvSpPr>
        <dsp:cNvPr id="0" name=""/>
        <dsp:cNvSpPr/>
      </dsp:nvSpPr>
      <dsp:spPr>
        <a:xfrm>
          <a:off x="754379" y="0"/>
          <a:ext cx="8549640" cy="4349750"/>
        </a:xfrm>
        <a:prstGeom prst="rightArrow">
          <a:avLst/>
        </a:prstGeom>
        <a:solidFill>
          <a:schemeClr val="accent2">
            <a:tint val="40000"/>
            <a:hueOff val="0"/>
            <a:satOff val="0"/>
            <a:lumOff val="0"/>
            <a:alphaOff val="0"/>
          </a:schemeClr>
        </a:solidFill>
        <a:ln>
          <a:noFill/>
        </a:ln>
        <a:effectLst>
          <a:outerShdw blurRad="38100" dist="25400" dir="2700000" algn="br" rotWithShape="0">
            <a:srgbClr val="000000">
              <a:alpha val="60000"/>
            </a:srgbClr>
          </a:outerShdw>
        </a:effectLst>
      </dsp:spPr>
      <dsp:style>
        <a:lnRef idx="0">
          <a:scrgbClr r="0" g="0" b="0"/>
        </a:lnRef>
        <a:fillRef idx="1">
          <a:scrgbClr r="0" g="0" b="0"/>
        </a:fillRef>
        <a:effectRef idx="2">
          <a:scrgbClr r="0" g="0" b="0"/>
        </a:effectRef>
        <a:fontRef idx="minor"/>
      </dsp:style>
    </dsp:sp>
    <dsp:sp modelId="{D9F5C31E-0B7D-43DB-A3BC-A8B073E9E3B1}">
      <dsp:nvSpPr>
        <dsp:cNvPr id="0" name=""/>
        <dsp:cNvSpPr/>
      </dsp:nvSpPr>
      <dsp:spPr>
        <a:xfrm>
          <a:off x="302537" y="1304925"/>
          <a:ext cx="3017519" cy="1739900"/>
        </a:xfrm>
        <a:prstGeom prst="roundRect">
          <a:avLst/>
        </a:prstGeom>
        <a:gradFill rotWithShape="0">
          <a:gsLst>
            <a:gs pos="0">
              <a:schemeClr val="accent2">
                <a:hueOff val="0"/>
                <a:satOff val="0"/>
                <a:lumOff val="0"/>
                <a:alphaOff val="0"/>
                <a:shade val="85000"/>
                <a:satMod val="130000"/>
              </a:schemeClr>
            </a:gs>
            <a:gs pos="34000">
              <a:schemeClr val="accent2">
                <a:hueOff val="0"/>
                <a:satOff val="0"/>
                <a:lumOff val="0"/>
                <a:alphaOff val="0"/>
                <a:shade val="87000"/>
                <a:satMod val="125000"/>
              </a:schemeClr>
            </a:gs>
            <a:gs pos="70000">
              <a:schemeClr val="accent2">
                <a:hueOff val="0"/>
                <a:satOff val="0"/>
                <a:lumOff val="0"/>
                <a:alphaOff val="0"/>
                <a:tint val="100000"/>
                <a:shade val="90000"/>
                <a:satMod val="130000"/>
              </a:schemeClr>
            </a:gs>
            <a:gs pos="100000">
              <a:schemeClr val="accent2">
                <a:hueOff val="0"/>
                <a:satOff val="0"/>
                <a:lumOff val="0"/>
                <a:alphaOff val="0"/>
                <a:tint val="100000"/>
                <a:shade val="100000"/>
                <a:satMod val="110000"/>
              </a:schemeClr>
            </a:gs>
          </a:gsLst>
          <a:path path="circle">
            <a:fillToRect l="100000" t="100000" r="100000" b="100000"/>
          </a:path>
        </a:gradFill>
        <a:ln>
          <a:noFill/>
        </a:ln>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dsp:spPr>
      <dsp:style>
        <a:lnRef idx="0">
          <a:scrgbClr r="0" g="0" b="0"/>
        </a:lnRef>
        <a:fillRef idx="3">
          <a:scrgbClr r="0" g="0" b="0"/>
        </a:fillRef>
        <a:effectRef idx="3">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kern="1200"/>
            <a:t>Cận lâm sàng </a:t>
          </a:r>
        </a:p>
        <a:p>
          <a:pPr marL="0" lvl="0" indent="0" algn="ctr" defTabSz="1289050">
            <a:lnSpc>
              <a:spcPct val="90000"/>
            </a:lnSpc>
            <a:spcBef>
              <a:spcPct val="0"/>
            </a:spcBef>
            <a:spcAft>
              <a:spcPct val="35000"/>
            </a:spcAft>
            <a:buNone/>
          </a:pPr>
          <a:r>
            <a:rPr lang="en-US" sz="2900" kern="1200"/>
            <a:t>chẩn đoán xác định</a:t>
          </a:r>
        </a:p>
      </dsp:txBody>
      <dsp:txXfrm>
        <a:off x="387472" y="1389860"/>
        <a:ext cx="2847649" cy="1570030"/>
      </dsp:txXfrm>
    </dsp:sp>
    <dsp:sp modelId="{92F3678C-8578-448D-809F-704B954BF154}">
      <dsp:nvSpPr>
        <dsp:cNvPr id="0" name=""/>
        <dsp:cNvSpPr/>
      </dsp:nvSpPr>
      <dsp:spPr>
        <a:xfrm>
          <a:off x="3520439" y="1304925"/>
          <a:ext cx="3017519" cy="1739900"/>
        </a:xfrm>
        <a:prstGeom prst="roundRect">
          <a:avLst/>
        </a:prstGeom>
        <a:gradFill rotWithShape="0">
          <a:gsLst>
            <a:gs pos="0">
              <a:schemeClr val="accent3">
                <a:hueOff val="0"/>
                <a:satOff val="0"/>
                <a:lumOff val="0"/>
                <a:alphaOff val="0"/>
                <a:shade val="85000"/>
                <a:satMod val="130000"/>
              </a:schemeClr>
            </a:gs>
            <a:gs pos="34000">
              <a:schemeClr val="accent3">
                <a:hueOff val="0"/>
                <a:satOff val="0"/>
                <a:lumOff val="0"/>
                <a:alphaOff val="0"/>
                <a:shade val="87000"/>
                <a:satMod val="125000"/>
              </a:schemeClr>
            </a:gs>
            <a:gs pos="70000">
              <a:schemeClr val="accent3">
                <a:hueOff val="0"/>
                <a:satOff val="0"/>
                <a:lumOff val="0"/>
                <a:alphaOff val="0"/>
                <a:tint val="100000"/>
                <a:shade val="90000"/>
                <a:satMod val="130000"/>
              </a:schemeClr>
            </a:gs>
            <a:gs pos="100000">
              <a:schemeClr val="accent3">
                <a:hueOff val="0"/>
                <a:satOff val="0"/>
                <a:lumOff val="0"/>
                <a:alphaOff val="0"/>
                <a:tint val="100000"/>
                <a:shade val="100000"/>
                <a:satMod val="110000"/>
              </a:schemeClr>
            </a:gs>
          </a:gsLst>
          <a:path path="circle">
            <a:fillToRect l="100000" t="100000" r="100000" b="100000"/>
          </a:path>
        </a:gradFill>
        <a:ln>
          <a:noFill/>
        </a:ln>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dsp:spPr>
      <dsp:style>
        <a:lnRef idx="0">
          <a:scrgbClr r="0" g="0" b="0"/>
        </a:lnRef>
        <a:fillRef idx="3">
          <a:scrgbClr r="0" g="0" b="0"/>
        </a:fillRef>
        <a:effectRef idx="3">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kern="1200"/>
            <a:t>Cận lâm sàng </a:t>
          </a:r>
        </a:p>
        <a:p>
          <a:pPr marL="0" lvl="0" indent="0" algn="ctr" defTabSz="1289050">
            <a:lnSpc>
              <a:spcPct val="90000"/>
            </a:lnSpc>
            <a:spcBef>
              <a:spcPct val="0"/>
            </a:spcBef>
            <a:spcAft>
              <a:spcPct val="35000"/>
            </a:spcAft>
            <a:buNone/>
          </a:pPr>
          <a:r>
            <a:rPr lang="en-US" sz="2900" kern="1200"/>
            <a:t>chẩn đoán giai đoạn</a:t>
          </a:r>
        </a:p>
      </dsp:txBody>
      <dsp:txXfrm>
        <a:off x="3605374" y="1389860"/>
        <a:ext cx="2847649" cy="1570030"/>
      </dsp:txXfrm>
    </dsp:sp>
    <dsp:sp modelId="{CD507DA1-80BA-48F8-9B59-95711FEBC493}">
      <dsp:nvSpPr>
        <dsp:cNvPr id="0" name=""/>
        <dsp:cNvSpPr/>
      </dsp:nvSpPr>
      <dsp:spPr>
        <a:xfrm>
          <a:off x="6738342" y="1304925"/>
          <a:ext cx="3017519" cy="1739900"/>
        </a:xfrm>
        <a:prstGeom prst="roundRect">
          <a:avLst/>
        </a:prstGeom>
        <a:gradFill rotWithShape="0">
          <a:gsLst>
            <a:gs pos="0">
              <a:schemeClr val="accent4">
                <a:hueOff val="0"/>
                <a:satOff val="0"/>
                <a:lumOff val="0"/>
                <a:alphaOff val="0"/>
                <a:shade val="85000"/>
                <a:satMod val="130000"/>
              </a:schemeClr>
            </a:gs>
            <a:gs pos="34000">
              <a:schemeClr val="accent4">
                <a:hueOff val="0"/>
                <a:satOff val="0"/>
                <a:lumOff val="0"/>
                <a:alphaOff val="0"/>
                <a:shade val="87000"/>
                <a:satMod val="125000"/>
              </a:schemeClr>
            </a:gs>
            <a:gs pos="70000">
              <a:schemeClr val="accent4">
                <a:hueOff val="0"/>
                <a:satOff val="0"/>
                <a:lumOff val="0"/>
                <a:alphaOff val="0"/>
                <a:tint val="100000"/>
                <a:shade val="90000"/>
                <a:satMod val="130000"/>
              </a:schemeClr>
            </a:gs>
            <a:gs pos="100000">
              <a:schemeClr val="accent4">
                <a:hueOff val="0"/>
                <a:satOff val="0"/>
                <a:lumOff val="0"/>
                <a:alphaOff val="0"/>
                <a:tint val="100000"/>
                <a:shade val="100000"/>
                <a:satMod val="110000"/>
              </a:schemeClr>
            </a:gs>
          </a:gsLst>
          <a:path path="circle">
            <a:fillToRect l="100000" t="100000" r="100000" b="100000"/>
          </a:path>
        </a:gradFill>
        <a:ln>
          <a:noFill/>
        </a:ln>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dsp:spPr>
      <dsp:style>
        <a:lnRef idx="0">
          <a:scrgbClr r="0" g="0" b="0"/>
        </a:lnRef>
        <a:fillRef idx="3">
          <a:scrgbClr r="0" g="0" b="0"/>
        </a:fillRef>
        <a:effectRef idx="3">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kern="1200"/>
            <a:t>Cận lâm sàng</a:t>
          </a:r>
        </a:p>
        <a:p>
          <a:pPr marL="0" lvl="0" indent="0" algn="ctr" defTabSz="1289050">
            <a:lnSpc>
              <a:spcPct val="90000"/>
            </a:lnSpc>
            <a:spcBef>
              <a:spcPct val="0"/>
            </a:spcBef>
            <a:spcAft>
              <a:spcPct val="35000"/>
            </a:spcAft>
            <a:buNone/>
          </a:pPr>
          <a:r>
            <a:rPr lang="en-US" sz="2900" kern="1200"/>
            <a:t>hỗ trợ điều trị</a:t>
          </a:r>
        </a:p>
      </dsp:txBody>
      <dsp:txXfrm>
        <a:off x="6823277" y="1389860"/>
        <a:ext cx="2847649" cy="1570030"/>
      </dsp:txXfrm>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Chỗ dành sẵn cho Đầu trang 1">
            <a:extLst>
              <a:ext uri="{FF2B5EF4-FFF2-40B4-BE49-F238E27FC236}">
                <a16:creationId xmlns:a16="http://schemas.microsoft.com/office/drawing/2014/main" id="{3B129C17-9205-4554-BF5C-070656C2169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vi-VN"/>
          </a:p>
        </p:txBody>
      </p:sp>
      <p:sp>
        <p:nvSpPr>
          <p:cNvPr id="3" name="Chỗ dành sẵn cho Ngày tháng 2">
            <a:extLst>
              <a:ext uri="{FF2B5EF4-FFF2-40B4-BE49-F238E27FC236}">
                <a16:creationId xmlns:a16="http://schemas.microsoft.com/office/drawing/2014/main" id="{0B41E939-D5BE-4B7F-BCD2-05DCC4E5E8C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E6EE51BE-DD57-4683-B804-35913744A5AB}" type="datetime1">
              <a:rPr lang="vi-VN" smtClean="0"/>
              <a:t>15/10/2022</a:t>
            </a:fld>
            <a:endParaRPr lang="vi-VN"/>
          </a:p>
        </p:txBody>
      </p:sp>
      <p:sp>
        <p:nvSpPr>
          <p:cNvPr id="4" name="Chỗ dành sẵn cho Chân trang 3">
            <a:extLst>
              <a:ext uri="{FF2B5EF4-FFF2-40B4-BE49-F238E27FC236}">
                <a16:creationId xmlns:a16="http://schemas.microsoft.com/office/drawing/2014/main" id="{F61800B1-1D76-46D4-ADAF-FD5EA7AFBE7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vi-VN"/>
          </a:p>
        </p:txBody>
      </p:sp>
      <p:sp>
        <p:nvSpPr>
          <p:cNvPr id="5" name="Chỗ dành sẵn cho Số hiệu Bản chiếu 4">
            <a:extLst>
              <a:ext uri="{FF2B5EF4-FFF2-40B4-BE49-F238E27FC236}">
                <a16:creationId xmlns:a16="http://schemas.microsoft.com/office/drawing/2014/main" id="{FCBFA674-DC58-422B-8963-09FD1B05EDD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3A42FE58-2C2A-433E-A3EF-B39ACF97315A}" type="slidenum">
              <a:rPr lang="vi-VN" smtClean="0"/>
              <a:t>‹#›</a:t>
            </a:fld>
            <a:endParaRPr lang="vi-VN"/>
          </a:p>
        </p:txBody>
      </p:sp>
    </p:spTree>
    <p:extLst>
      <p:ext uri="{BB962C8B-B14F-4D97-AF65-F5344CB8AC3E}">
        <p14:creationId xmlns:p14="http://schemas.microsoft.com/office/powerpoint/2010/main" val="366356575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Chỗ dành sẵn cho Đầu trang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vi-VN" noProof="0"/>
          </a:p>
        </p:txBody>
      </p:sp>
      <p:sp>
        <p:nvSpPr>
          <p:cNvPr id="3" name="Chỗ dành sẵn cho Ngày tháng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E010DD57-87CB-412E-B265-58D761A08625}" type="datetime1">
              <a:rPr lang="vi-VN" noProof="0" smtClean="0"/>
              <a:t>15/10/2022</a:t>
            </a:fld>
            <a:endParaRPr lang="vi-VN" noProof="0"/>
          </a:p>
        </p:txBody>
      </p:sp>
      <p:sp>
        <p:nvSpPr>
          <p:cNvPr id="4" name="Chỗ dành sẵn cho Hình ảnh của Bản chiế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vi-VN" noProof="0"/>
          </a:p>
        </p:txBody>
      </p:sp>
      <p:sp>
        <p:nvSpPr>
          <p:cNvPr id="5" name="Chỗ dành sẵn cho Ghi chú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vi-VN" noProof="0"/>
              <a:t>Bấm để chỉnh sửa kiểu văn bản Bản cái</a:t>
            </a:r>
          </a:p>
          <a:p>
            <a:pPr lvl="1" rtl="0"/>
            <a:r>
              <a:rPr lang="vi-VN" noProof="0"/>
              <a:t>Mức hai</a:t>
            </a:r>
          </a:p>
          <a:p>
            <a:pPr lvl="2" rtl="0"/>
            <a:r>
              <a:rPr lang="vi-VN" noProof="0"/>
              <a:t>Mức ba</a:t>
            </a:r>
          </a:p>
          <a:p>
            <a:pPr lvl="3" rtl="0"/>
            <a:r>
              <a:rPr lang="vi-VN" noProof="0"/>
              <a:t>Mức bốn</a:t>
            </a:r>
          </a:p>
          <a:p>
            <a:pPr lvl="4" rtl="0"/>
            <a:r>
              <a:rPr lang="vi-VN" noProof="0"/>
              <a:t>Mức năm</a:t>
            </a:r>
          </a:p>
        </p:txBody>
      </p:sp>
      <p:sp>
        <p:nvSpPr>
          <p:cNvPr id="6" name="Chỗ dành sẵn cho Chân trang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vi-VN" noProof="0"/>
          </a:p>
        </p:txBody>
      </p:sp>
      <p:sp>
        <p:nvSpPr>
          <p:cNvPr id="7" name="Chỗ dành sẵn cho Số hiệu Bản chiế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F97DC217-DF71-1A49-B3EA-559F1F43B0FF}" type="slidenum">
              <a:rPr lang="vi-VN" noProof="0" smtClean="0"/>
              <a:t>‹#›</a:t>
            </a:fld>
            <a:endParaRPr lang="vi-VN" noProof="0"/>
          </a:p>
        </p:txBody>
      </p:sp>
    </p:spTree>
    <p:extLst>
      <p:ext uri="{BB962C8B-B14F-4D97-AF65-F5344CB8AC3E}">
        <p14:creationId xmlns:p14="http://schemas.microsoft.com/office/powerpoint/2010/main" val="2846425201"/>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vi-VN"/>
          </a:p>
        </p:txBody>
      </p:sp>
      <p:sp>
        <p:nvSpPr>
          <p:cNvPr id="4" name="Chỗ dành sẵn cho Số hiệu Bản chiếu 3"/>
          <p:cNvSpPr>
            <a:spLocks noGrp="1"/>
          </p:cNvSpPr>
          <p:nvPr>
            <p:ph type="sldNum" sz="quarter" idx="5"/>
          </p:nvPr>
        </p:nvSpPr>
        <p:spPr/>
        <p:txBody>
          <a:bodyPr/>
          <a:lstStyle/>
          <a:p>
            <a:pPr rtl="0"/>
            <a:fld id="{F97DC217-DF71-1A49-B3EA-559F1F43B0FF}" type="slidenum">
              <a:rPr lang="vi-VN" smtClean="0"/>
              <a:t>1</a:t>
            </a:fld>
            <a:endParaRPr lang="vi-VN"/>
          </a:p>
        </p:txBody>
      </p:sp>
    </p:spTree>
    <p:extLst>
      <p:ext uri="{BB962C8B-B14F-4D97-AF65-F5344CB8AC3E}">
        <p14:creationId xmlns:p14="http://schemas.microsoft.com/office/powerpoint/2010/main" val="41592302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b="0" i="0">
                <a:solidFill>
                  <a:srgbClr val="000000"/>
                </a:solidFill>
                <a:effectLst/>
                <a:latin typeface="Arial" panose="020B0604020202020204" pitchFamily="34" charset="0"/>
              </a:rPr>
              <a:t>Bệnh sinh của ung thư ĐTT thường nó được xác định bằng 2 con đường phân tử của sự mất ổn định gen: (1) là sự mất ổn định nhiễm sắc thể, nó liên quan tới </a:t>
            </a:r>
            <a:r>
              <a:rPr lang="en-US" b="0" i="0">
                <a:solidFill>
                  <a:srgbClr val="000000"/>
                </a:solidFill>
                <a:effectLst/>
                <a:latin typeface="Arial" panose="020B0604020202020204" pitchFamily="34" charset="0"/>
              </a:rPr>
              <a:t> sự tích lũy các đb trong nhóm</a:t>
            </a:r>
            <a:r>
              <a:rPr lang="vi-VN" b="0" i="0">
                <a:solidFill>
                  <a:srgbClr val="000000"/>
                </a:solidFill>
                <a:effectLst/>
                <a:latin typeface="Arial" panose="020B0604020202020204" pitchFamily="34" charset="0"/>
              </a:rPr>
              <a:t> gen ức chế ung </a:t>
            </a:r>
            <a:r>
              <a:rPr lang="en-US" b="0" i="0">
                <a:solidFill>
                  <a:srgbClr val="000000"/>
                </a:solidFill>
                <a:effectLst/>
                <a:latin typeface="Arial" panose="020B0604020202020204" pitchFamily="34" charset="0"/>
              </a:rPr>
              <a:t>như APC</a:t>
            </a:r>
            <a:r>
              <a:rPr lang="vi-VN" b="0" i="0">
                <a:solidFill>
                  <a:srgbClr val="000000"/>
                </a:solidFill>
                <a:effectLst/>
                <a:latin typeface="Arial" panose="020B0604020202020204" pitchFamily="34" charset="0"/>
              </a:rPr>
              <a:t> hoặc gen</a:t>
            </a:r>
            <a:r>
              <a:rPr lang="en-US" b="0" i="0">
                <a:solidFill>
                  <a:srgbClr val="000000"/>
                </a:solidFill>
                <a:effectLst/>
                <a:latin typeface="Arial" panose="020B0604020202020204" pitchFamily="34" charset="0"/>
              </a:rPr>
              <a:t> sinh ung </a:t>
            </a:r>
            <a:r>
              <a:rPr lang="vi-VN" b="0" i="0">
                <a:solidFill>
                  <a:srgbClr val="000000"/>
                </a:solidFill>
                <a:effectLst/>
                <a:latin typeface="Arial" panose="020B0604020202020204" pitchFamily="34" charset="0"/>
              </a:rPr>
              <a:t>như KRAS </a:t>
            </a:r>
            <a:r>
              <a:rPr lang="en-US" b="0" i="0">
                <a:solidFill>
                  <a:srgbClr val="000000"/>
                </a:solidFill>
                <a:effectLst/>
                <a:latin typeface="Arial" panose="020B0604020202020204" pitchFamily="34" charset="0"/>
              </a:rPr>
              <a:t>(-&gt; đây là 1 qtrình diễn tiến lâu dài khoảng 10-15 năm -&gt; chính vì vậy đây là </a:t>
            </a:r>
            <a:r>
              <a:rPr lang="en-US"/>
              <a:t>Gđ của sổ để phát hiện sang thương tiền ung và những ut gđ sớm từ đó chặn sự tiến triển thành ut trong tương lai ). Hình: </a:t>
            </a:r>
            <a:r>
              <a:rPr lang="en-US" b="0" i="0">
                <a:solidFill>
                  <a:srgbClr val="000000"/>
                </a:solidFill>
                <a:effectLst/>
                <a:latin typeface="Arial" panose="020B0604020202020204" pitchFamily="34" charset="0"/>
              </a:rPr>
              <a:t>Hình: adenoma sớm- tích lũy các đột biến &gt;tg-&gt;muộn-&gt;carcinoma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r>
              <a:rPr lang="vi-VN" b="0" i="0">
                <a:solidFill>
                  <a:srgbClr val="000000"/>
                </a:solidFill>
                <a:effectLst/>
                <a:latin typeface="Arial" panose="020B0604020202020204" pitchFamily="34" charset="0"/>
              </a:rPr>
              <a:t>(2) là sự mất ổn định vi vệ tinh (MSI) </a:t>
            </a:r>
            <a:r>
              <a:rPr lang="en-US" b="0" i="0">
                <a:solidFill>
                  <a:srgbClr val="000000"/>
                </a:solidFill>
                <a:effectLst/>
                <a:latin typeface="Arial" panose="020B0604020202020204" pitchFamily="34" charset="0"/>
              </a:rPr>
              <a:t>do sự </a:t>
            </a:r>
            <a:r>
              <a:rPr lang="vi-VN" b="0" i="0">
                <a:solidFill>
                  <a:srgbClr val="000000"/>
                </a:solidFill>
                <a:effectLst/>
                <a:latin typeface="Arial" panose="020B0604020202020204" pitchFamily="34" charset="0"/>
              </a:rPr>
              <a:t>thiếu hụt hệ thống sửa chữa </a:t>
            </a:r>
            <a:r>
              <a:rPr lang="en-US" b="0" i="0">
                <a:solidFill>
                  <a:srgbClr val="000000"/>
                </a:solidFill>
                <a:effectLst/>
                <a:latin typeface="Arial" panose="020B0604020202020204" pitchFamily="34" charset="0"/>
              </a:rPr>
              <a:t>bắt</a:t>
            </a:r>
            <a:r>
              <a:rPr lang="vi-VN" b="0" i="0">
                <a:solidFill>
                  <a:srgbClr val="000000"/>
                </a:solidFill>
                <a:effectLst/>
                <a:latin typeface="Arial" panose="020B0604020202020204" pitchFamily="34" charset="0"/>
              </a:rPr>
              <a:t> cặp sai</a:t>
            </a:r>
            <a:r>
              <a:rPr lang="en-US" b="0" i="0">
                <a:solidFill>
                  <a:srgbClr val="000000"/>
                </a:solidFill>
                <a:effectLst/>
                <a:latin typeface="Arial" panose="020B0604020202020204" pitchFamily="34" charset="0"/>
              </a:rPr>
              <a:t> (MMR) </a:t>
            </a:r>
            <a:r>
              <a:rPr lang="vi-VN" b="0" i="0">
                <a:solidFill>
                  <a:srgbClr val="000000"/>
                </a:solidFill>
                <a:effectLst/>
                <a:latin typeface="Arial" panose="020B0604020202020204" pitchFamily="34" charset="0"/>
              </a:rPr>
              <a:t>chiếm khoảng 15% tất cả các ung thư ĐTT</a:t>
            </a:r>
            <a:r>
              <a:rPr lang="en-US" b="0" i="0">
                <a:solidFill>
                  <a:srgbClr val="000000"/>
                </a:solidFill>
                <a:effectLst/>
                <a:latin typeface="Arial" panose="020B060402020202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a:solidFill>
                  <a:srgbClr val="000000"/>
                </a:solidFill>
                <a:effectLst/>
                <a:latin typeface="Arial" panose="020B0604020202020204" pitchFamily="34" charset="0"/>
              </a:rPr>
              <a:t> </a:t>
            </a:r>
            <a:endParaRPr lang="en-US"/>
          </a:p>
          <a:p>
            <a:endParaRPr lang="en-US" b="0" i="0">
              <a:solidFill>
                <a:srgbClr val="000000"/>
              </a:solidFill>
              <a:effectLst/>
              <a:latin typeface="Arial" panose="020B0604020202020204" pitchFamily="34" charset="0"/>
            </a:endParaRPr>
          </a:p>
          <a:p>
            <a:endParaRPr lang="en-US"/>
          </a:p>
        </p:txBody>
      </p:sp>
      <p:sp>
        <p:nvSpPr>
          <p:cNvPr id="4" name="Chỗ dành sẵn cho Số hiệu Bản chiếu 3"/>
          <p:cNvSpPr>
            <a:spLocks noGrp="1"/>
          </p:cNvSpPr>
          <p:nvPr>
            <p:ph type="sldNum" sz="quarter" idx="5"/>
          </p:nvPr>
        </p:nvSpPr>
        <p:spPr/>
        <p:txBody>
          <a:bodyPr/>
          <a:lstStyle/>
          <a:p>
            <a:pPr rtl="0"/>
            <a:fld id="{F97DC217-DF71-1A49-B3EA-559F1F43B0FF}" type="slidenum">
              <a:rPr lang="vi-VN" noProof="0" smtClean="0"/>
              <a:t>14</a:t>
            </a:fld>
            <a:endParaRPr lang="vi-VN" noProof="0"/>
          </a:p>
        </p:txBody>
      </p:sp>
    </p:spTree>
    <p:extLst>
      <p:ext uri="{BB962C8B-B14F-4D97-AF65-F5344CB8AC3E}">
        <p14:creationId xmlns:p14="http://schemas.microsoft.com/office/powerpoint/2010/main" val="39562427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en-US"/>
              <a:t>Đại thể: tùy theo vị trí u nằm ở đâu trên khung đại tràng và gđ cảu u mà utđt sẽ có dạng đại thể khác nhau;</a:t>
            </a:r>
          </a:p>
          <a:p>
            <a:endParaRPr lang="en-US"/>
          </a:p>
          <a:p>
            <a:endParaRPr lang="en-US"/>
          </a:p>
        </p:txBody>
      </p:sp>
      <p:sp>
        <p:nvSpPr>
          <p:cNvPr id="4" name="Chỗ dành sẵn cho Số hiệu Bản chiếu 3"/>
          <p:cNvSpPr>
            <a:spLocks noGrp="1"/>
          </p:cNvSpPr>
          <p:nvPr>
            <p:ph type="sldNum" sz="quarter" idx="5"/>
          </p:nvPr>
        </p:nvSpPr>
        <p:spPr/>
        <p:txBody>
          <a:bodyPr/>
          <a:lstStyle/>
          <a:p>
            <a:pPr rtl="0"/>
            <a:fld id="{F97DC217-DF71-1A49-B3EA-559F1F43B0FF}" type="slidenum">
              <a:rPr lang="vi-VN" noProof="0" smtClean="0"/>
              <a:t>16</a:t>
            </a:fld>
            <a:endParaRPr lang="vi-VN" noProof="0"/>
          </a:p>
        </p:txBody>
      </p:sp>
    </p:spTree>
    <p:extLst>
      <p:ext uri="{BB962C8B-B14F-4D97-AF65-F5344CB8AC3E}">
        <p14:creationId xmlns:p14="http://schemas.microsoft.com/office/powerpoint/2010/main" val="16758999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en-US"/>
              <a:t>Utbm tuyến là loại mô học thường găp nhất của utđt, trong đó carcinoma tuyến chiếm khoảng 90%</a:t>
            </a:r>
          </a:p>
          <a:p>
            <a:r>
              <a:rPr lang="en-US"/>
              <a:t>Ngoài ra còn có những khối u khác ở đại tràng không xuất phát từ biểu mô như u mỡ, u thần kinh nội tiết, hay u mô đệm đường tiêu hóa,…</a:t>
            </a:r>
          </a:p>
          <a:p>
            <a:r>
              <a:rPr lang="en-US"/>
              <a:t>Hiêp hội quốc tế phòng chống ung thư uicc chia độ biệt hóa mô thành 4 độ</a:t>
            </a:r>
          </a:p>
        </p:txBody>
      </p:sp>
      <p:sp>
        <p:nvSpPr>
          <p:cNvPr id="4" name="Chỗ dành sẵn cho Số hiệu Bản chiếu 3"/>
          <p:cNvSpPr>
            <a:spLocks noGrp="1"/>
          </p:cNvSpPr>
          <p:nvPr>
            <p:ph type="sldNum" sz="quarter" idx="5"/>
          </p:nvPr>
        </p:nvSpPr>
        <p:spPr/>
        <p:txBody>
          <a:bodyPr/>
          <a:lstStyle/>
          <a:p>
            <a:pPr rtl="0"/>
            <a:fld id="{F97DC217-DF71-1A49-B3EA-559F1F43B0FF}" type="slidenum">
              <a:rPr lang="vi-VN" noProof="0" smtClean="0"/>
              <a:t>17</a:t>
            </a:fld>
            <a:endParaRPr lang="vi-VN" noProof="0"/>
          </a:p>
        </p:txBody>
      </p:sp>
    </p:spTree>
    <p:extLst>
      <p:ext uri="{BB962C8B-B14F-4D97-AF65-F5344CB8AC3E}">
        <p14:creationId xmlns:p14="http://schemas.microsoft.com/office/powerpoint/2010/main" val="7468944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en-US"/>
              <a:t>Kiến thức về sự lan rộng và xâm lấn của khối u là rất quan trọng đối vs pt điều trị UTDT</a:t>
            </a:r>
          </a:p>
          <a:p>
            <a:r>
              <a:rPr lang="en-US"/>
              <a:t>Tại chỗ: utđt có thể xâm lấn liên tục qua các lớp cơ, sự xâm lấn theo chiều ngang thường xayra nhanh hơn là chiều dọc. Khi lan rộng hết thành ruột, u xuyên ra khỏi thanh mạc</a:t>
            </a:r>
          </a:p>
          <a:p>
            <a:r>
              <a:rPr lang="en-US"/>
              <a:t>Vệ tinh: tạo ra các sang thương KO LIÊN TỤC với u nguyên phát </a:t>
            </a:r>
          </a:p>
          <a:p>
            <a:r>
              <a:rPr lang="en-US"/>
              <a:t>Bạch huyết: thường gặp trong UTĐT 8-73%; tỉ lệ di căn se tang theo gđ bệnh cũng như độ mô học; sự di căn hạch sẽ tùy thuộc vào vị trí khối u: </a:t>
            </a:r>
          </a:p>
          <a:p>
            <a:r>
              <a:rPr lang="en-US"/>
              <a:t>hìn. </a:t>
            </a:r>
            <a:r>
              <a:rPr lang="vi-VN" b="0" i="0">
                <a:solidFill>
                  <a:srgbClr val="333333"/>
                </a:solidFill>
                <a:effectLst/>
                <a:latin typeface="-apple-system"/>
              </a:rPr>
              <a:t>Sự hiểu biết cặn lẽ của PTV về di căn của các nhóm bạch huyết trong ung thư ở những vùng khác nhau của đại tràng có ý nghĩa quan trọng đối với phẫu thuật. Phải cắt bỏ đoạn đại tràng bị ung thư và hệ thống bạch huyết tương ứng thì phẫu thuật mới bảo đảm triệt căn.</a:t>
            </a:r>
            <a:endParaRPr lang="en-US" b="0" i="0">
              <a:solidFill>
                <a:srgbClr val="333333"/>
              </a:solidFill>
              <a:effectLst/>
              <a:latin typeface="-apple-system"/>
            </a:endParaRPr>
          </a:p>
          <a:p>
            <a:endParaRPr lang="en-US" b="0" i="0">
              <a:solidFill>
                <a:srgbClr val="333333"/>
              </a:solidFill>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t>Hạch DI, D2,3 là hạch vùng. Tất cả các di căn hạch ngoài phạm vi này đều là di căn xa. Vd: utđt di căn hạch bẹn, hạch cạnh đmc bụng, hạch thượng đòn gọi là di căn xa</a:t>
            </a:r>
          </a:p>
          <a:p>
            <a:endParaRPr lang="en-US"/>
          </a:p>
          <a:p>
            <a:r>
              <a:rPr lang="en-US"/>
              <a:t>Tĩnh mạch: tạng di căn thường gặp nhất là gan, sau đó là phổi </a:t>
            </a:r>
          </a:p>
          <a:p>
            <a:endParaRPr lang="en-US"/>
          </a:p>
        </p:txBody>
      </p:sp>
      <p:sp>
        <p:nvSpPr>
          <p:cNvPr id="4" name="Chỗ dành sẵn cho Số hiệu Bản chiếu 3"/>
          <p:cNvSpPr>
            <a:spLocks noGrp="1"/>
          </p:cNvSpPr>
          <p:nvPr>
            <p:ph type="sldNum" sz="quarter" idx="5"/>
          </p:nvPr>
        </p:nvSpPr>
        <p:spPr/>
        <p:txBody>
          <a:bodyPr/>
          <a:lstStyle/>
          <a:p>
            <a:pPr rtl="0"/>
            <a:fld id="{F97DC217-DF71-1A49-B3EA-559F1F43B0FF}" type="slidenum">
              <a:rPr lang="vi-VN" noProof="0" smtClean="0"/>
              <a:t>19</a:t>
            </a:fld>
            <a:endParaRPr lang="vi-VN" noProof="0"/>
          </a:p>
        </p:txBody>
      </p:sp>
    </p:spTree>
    <p:extLst>
      <p:ext uri="{BB962C8B-B14F-4D97-AF65-F5344CB8AC3E}">
        <p14:creationId xmlns:p14="http://schemas.microsoft.com/office/powerpoint/2010/main" val="29625944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en-US"/>
          </a:p>
        </p:txBody>
      </p:sp>
      <p:sp>
        <p:nvSpPr>
          <p:cNvPr id="4" name="Chỗ dành sẵn cho Số hiệu Bản chiếu 3"/>
          <p:cNvSpPr>
            <a:spLocks noGrp="1"/>
          </p:cNvSpPr>
          <p:nvPr>
            <p:ph type="sldNum" sz="quarter" idx="5"/>
          </p:nvPr>
        </p:nvSpPr>
        <p:spPr/>
        <p:txBody>
          <a:bodyPr/>
          <a:lstStyle/>
          <a:p>
            <a:pPr rtl="0"/>
            <a:fld id="{F97DC217-DF71-1A49-B3EA-559F1F43B0FF}" type="slidenum">
              <a:rPr lang="vi-VN" noProof="0" smtClean="0"/>
              <a:t>20</a:t>
            </a:fld>
            <a:endParaRPr lang="vi-VN" noProof="0"/>
          </a:p>
        </p:txBody>
      </p:sp>
    </p:spTree>
    <p:extLst>
      <p:ext uri="{BB962C8B-B14F-4D97-AF65-F5344CB8AC3E}">
        <p14:creationId xmlns:p14="http://schemas.microsoft.com/office/powerpoint/2010/main" val="803982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en-US"/>
              <a:t>Chia bn làm 3 nhom</a:t>
            </a:r>
          </a:p>
          <a:p>
            <a:r>
              <a:rPr lang="en-US"/>
              <a:t>Bn utdt ở gđ sớm thường ko có triệu chứng,gd này thường phát hiện qua tầm soát….</a:t>
            </a:r>
          </a:p>
          <a:p>
            <a:r>
              <a:rPr lang="en-US"/>
              <a:t> khi bệnh tiến triển bn có thể xuất hiện trc tùy thuộc vào vị trí và kích thước của khối bướu, tuy nhiên hầu hết đều là những trc ko đặc hiệu dễ nhầm lẫn với các bệnh lý # của đại tràng</a:t>
            </a:r>
          </a:p>
          <a:p>
            <a:r>
              <a:rPr lang="en-US"/>
              <a:t>Và cuối cùng là đến vì biến chứng</a:t>
            </a:r>
          </a:p>
        </p:txBody>
      </p:sp>
      <p:sp>
        <p:nvSpPr>
          <p:cNvPr id="4" name="Chỗ dành sẵn cho Số hiệu Bản chiếu 3"/>
          <p:cNvSpPr>
            <a:spLocks noGrp="1"/>
          </p:cNvSpPr>
          <p:nvPr>
            <p:ph type="sldNum" sz="quarter" idx="5"/>
          </p:nvPr>
        </p:nvSpPr>
        <p:spPr/>
        <p:txBody>
          <a:bodyPr/>
          <a:lstStyle/>
          <a:p>
            <a:pPr rtl="0"/>
            <a:fld id="{F97DC217-DF71-1A49-B3EA-559F1F43B0FF}" type="slidenum">
              <a:rPr lang="vi-VN" noProof="0" smtClean="0"/>
              <a:t>21</a:t>
            </a:fld>
            <a:endParaRPr lang="vi-VN" noProof="0"/>
          </a:p>
        </p:txBody>
      </p:sp>
    </p:spTree>
    <p:extLst>
      <p:ext uri="{BB962C8B-B14F-4D97-AF65-F5344CB8AC3E}">
        <p14:creationId xmlns:p14="http://schemas.microsoft.com/office/powerpoint/2010/main" val="33458602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a:solidFill>
                  <a:srgbClr val="0070C0"/>
                </a:solidFill>
              </a:rPr>
              <a:t>Thay đổi thói quen đi tiêu: ut ở gđ sớm, thường thay đổi hầu như rất ít, có thể chỉ thay đổi số lần đi cầu. Ở gđ u tiến triển, tùy thuộc vào vị trí và kích thước mà bn sẽ có thay đổi thói quen đi tiêu như tiêu chảy, táo bón hoặc táo bón xen lẫn tiêu chảy. Ngoài ra, biểu hiện cũng có thể là thay đổi kích thước, hình dạng và tính chất phân.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a:solidFill>
                  <a:srgbClr val="0070C0"/>
                </a:solidFill>
              </a:rPr>
              <a:t>Xhth dưới: khoảng 25% bn utđt có tr chứng đi cầu ra máu. Mức độ chảy máu và màu sắc máu khác nhau trên từng bệnh nhân. Càng gần nơi thoát ra thì máu càng đỏ. Đi cầu ra máu đỏ tưới thường gặp ở u đoạn cuối khung đại tràng. Đứng trước 1 bn lớn tuổi và có nhiều ytnc của utđtt cần phải loại trừ khối u đt vì đi cầu ra máu thường rất dễ nhầm lẫn với bệnh trĩ điều này khiến cho </a:t>
            </a:r>
            <a:r>
              <a:rPr lang="vi-VN">
                <a:solidFill>
                  <a:srgbClr val="0070C0"/>
                </a:solidFill>
              </a:rPr>
              <a:t>nhiều người chủ quan chỉ chữa trị trĩ mà không nghĩ tới việc tầm soát sớm ung thư đại trực tràng</a:t>
            </a:r>
            <a:r>
              <a:rPr lang="en-US">
                <a:solidFill>
                  <a:srgbClr val="0070C0"/>
                </a:solidFill>
              </a:rPr>
              <a:t>, khiến cho việc chẩn đoán trở nên chậm trễ</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a:solidFill>
                <a:srgbClr val="0070C0"/>
              </a:solidFill>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a:solidFill>
                <a:srgbClr val="0070C0"/>
              </a:solidFill>
            </a:endParaRPr>
          </a:p>
          <a:p>
            <a:endParaRPr lang="en-US"/>
          </a:p>
        </p:txBody>
      </p:sp>
      <p:sp>
        <p:nvSpPr>
          <p:cNvPr id="4" name="Chỗ dành sẵn cho Số hiệu Bản chiếu 3"/>
          <p:cNvSpPr>
            <a:spLocks noGrp="1"/>
          </p:cNvSpPr>
          <p:nvPr>
            <p:ph type="sldNum" sz="quarter" idx="5"/>
          </p:nvPr>
        </p:nvSpPr>
        <p:spPr/>
        <p:txBody>
          <a:bodyPr/>
          <a:lstStyle/>
          <a:p>
            <a:pPr rtl="0"/>
            <a:fld id="{F97DC217-DF71-1A49-B3EA-559F1F43B0FF}" type="slidenum">
              <a:rPr lang="vi-VN" noProof="0" smtClean="0"/>
              <a:t>22</a:t>
            </a:fld>
            <a:endParaRPr lang="vi-VN" noProof="0"/>
          </a:p>
        </p:txBody>
      </p:sp>
    </p:spTree>
    <p:extLst>
      <p:ext uri="{BB962C8B-B14F-4D97-AF65-F5344CB8AC3E}">
        <p14:creationId xmlns:p14="http://schemas.microsoft.com/office/powerpoint/2010/main" val="855983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rgbClr val="0070C0"/>
                </a:solidFill>
                <a:cs typeface="Calibri Light" panose="020F0302020204030204" pitchFamily="34" charset="0"/>
              </a:rPr>
              <a:t>Tùy thuộc vào vị trí u và kích thước u mà utđt se biểu hiện trc # nhau:</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sz="1200">
                <a:solidFill>
                  <a:srgbClr val="0070C0"/>
                </a:solidFill>
                <a:cs typeface="Calibri Light" panose="020F0302020204030204" pitchFamily="34" charset="0"/>
              </a:rPr>
              <a:t>Thay đổi thói quen đi tiêu thường gặp hơn là thay đổi tính chất phân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rgbClr val="0070C0"/>
                </a:solidFill>
                <a:cs typeface="Calibri Light" panose="020F0302020204030204" pitchFamily="34" charset="0"/>
              </a:rPr>
              <a:t>Dt p chức năng chính là tht nước -&gt; u ở vị trí này thường sẽ gây tiêu phân lỏng trong khi đó ở đt trái (cn chủ yếu là lưu trữ phân, đến đây phân đã đc cô đặc nên trc chủ yếu là táo bón kéo dài). Và đôi khi khối u can chảy máu hoặc xuất tiết dịch nhầy nên làm cho phân có màu sắc bất thường, như tiêu phân lẫn máu nhầy.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rgbClr val="0070C0"/>
                </a:solidFill>
                <a:cs typeface="Calibri Light" panose="020F0302020204030204" pitchFamily="34" charset="0"/>
              </a:rPr>
              <a:t>- U ở đt phải thường có dạng chồi sùi, xu hướng phát triển nhô vào lòng ruột, có thể gây những cơn đau bụng mơ hồ âm ỉ thường quanh rốn hoặc hcp. Tuy nhiên những khối u này thường ít gây triệu chứng tắc/bán tắc do bản thân u dạng chồi sùi cùng với đk của lòng đại tràng rộng -&gt; which means u thường đạt đến kích thước lớn trước khi gây nên triệu chứng! -&gt; làm chậm trễ trong việc chẩn đoán bệnh</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rgbClr val="0070C0"/>
                </a:solidFill>
                <a:cs typeface="Calibri Light" panose="020F0302020204030204" pitchFamily="34" charset="0"/>
              </a:rPr>
              <a:t>Anemia: </a:t>
            </a:r>
            <a:r>
              <a:rPr lang="en-US"/>
              <a:t>U ĐT(P) thường là dạng chồi sùi nên rất dễ chảu máu gây xuất huyết tiêu hóa ẩn. BN sẽ thường đến vs mình với triệu chứng thiếu máu ko rõ nguyên nhân + sụt cân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rgbClr val="0070C0"/>
                </a:solidFill>
                <a:cs typeface="Calibri Light" panose="020F0302020204030204" pitchFamily="34" charset="0"/>
              </a:rPr>
              <a:t>Tiêu chảy</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a:solidFill>
                  <a:srgbClr val="0070C0"/>
                </a:solidFill>
                <a:cs typeface="Calibri Light" panose="020F0302020204030204" pitchFamily="34" charset="0"/>
              </a:rPr>
              <a:t>ngược lại, ở nửa đt trái nơi có lòng hẹp hơn và u thường ở dạng thâm nhiễm hình vòng nhẫn gây siết hẹp lòng đại tràng gây từ đó đưa các triệu chứng :</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sz="1200">
                <a:solidFill>
                  <a:srgbClr val="0070C0"/>
                </a:solidFill>
                <a:cs typeface="Calibri Light" panose="020F0302020204030204" pitchFamily="34" charset="0"/>
              </a:rPr>
              <a:t>Đau bụng quặn cơn,…</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sz="1200">
                <a:solidFill>
                  <a:srgbClr val="0070C0"/>
                </a:solidFill>
                <a:cs typeface="Calibri Light" panose="020F0302020204030204" pitchFamily="34" charset="0"/>
              </a:rPr>
              <a:t>Tắc ruột, bán tắc ruột: BN lớn tuổi, ko tiền sử PT trước đó cần loại trừ khối u ở đại tràng. 2 nguyên nhân phổ biến: u và lao hồi manh tràng</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a:solidFill>
                  <a:srgbClr val="0070C0"/>
                </a:solidFill>
                <a:cs typeface="Calibri Light" panose="020F0302020204030204" pitchFamily="34" charset="0"/>
              </a:rPr>
              <a:t>-&gt; thay đổi tính chất phân là nhiều còn ĐỐI VỚI UT TRỰC TRÀNG thì trc chủ yếu là thay đổi số lần đi tiêu, cảm giác mót rặn, tiêu không hết phân, tiêu lắc nhắc hoặc th u to làm hẹp lòng ruột làm cho đi tiêu phân nhỏ dẹt. -&gt; xét về mặt trc ls thì trc rôi loạn đi tiêu của uttt rõ hơn, rầm rộ hơn nên chúng ta dễ phát hiện hơn so vs đt </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sz="1200">
              <a:solidFill>
                <a:srgbClr val="0070C0"/>
              </a:solidFill>
              <a:cs typeface="Calibri Light" panose="020F0302020204030204" pitchFamily="34" charset="0"/>
            </a:endParaRPr>
          </a:p>
          <a:p>
            <a:endParaRPr lang="en-US"/>
          </a:p>
        </p:txBody>
      </p:sp>
      <p:sp>
        <p:nvSpPr>
          <p:cNvPr id="4" name="Chỗ dành sẵn cho Số hiệu Bản chiếu 3"/>
          <p:cNvSpPr>
            <a:spLocks noGrp="1"/>
          </p:cNvSpPr>
          <p:nvPr>
            <p:ph type="sldNum" sz="quarter" idx="5"/>
          </p:nvPr>
        </p:nvSpPr>
        <p:spPr/>
        <p:txBody>
          <a:bodyPr/>
          <a:lstStyle/>
          <a:p>
            <a:pPr rtl="0"/>
            <a:fld id="{F97DC217-DF71-1A49-B3EA-559F1F43B0FF}" type="slidenum">
              <a:rPr lang="vi-VN" noProof="0" smtClean="0"/>
              <a:t>23</a:t>
            </a:fld>
            <a:endParaRPr lang="vi-VN" noProof="0"/>
          </a:p>
        </p:txBody>
      </p:sp>
    </p:spTree>
    <p:extLst>
      <p:ext uri="{BB962C8B-B14F-4D97-AF65-F5344CB8AC3E}">
        <p14:creationId xmlns:p14="http://schemas.microsoft.com/office/powerpoint/2010/main" val="25343891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en-US"/>
              <a:t>Thường chỉ sờ được tối đa khoảng 8cm cho phép phát hiện những thương tổn ở trực tràng thấp nên những khối u nằm cao hơn thì mình sờ sẽ ko thấy vì vậy th xuất hiện u đồng thời ở trực tràng nếu sờ thấy thì cho phép chẩn đoán xđ còn ko sờ thấy thì mình cũng ko loại trừ đc u ở đt. Tuy nhiên máu theo gang là  </a:t>
            </a:r>
            <a:r>
              <a:rPr lang="en-US" sz="1200"/>
              <a:t>triệu chứng quan trọng nếu không sờ thấy khối u </a:t>
            </a:r>
            <a:endParaRPr lang="vi-VN"/>
          </a:p>
        </p:txBody>
      </p:sp>
      <p:sp>
        <p:nvSpPr>
          <p:cNvPr id="4" name="Chỗ dành sẵn cho Số hiệu Bản chiếu 3"/>
          <p:cNvSpPr>
            <a:spLocks noGrp="1"/>
          </p:cNvSpPr>
          <p:nvPr>
            <p:ph type="sldNum" sz="quarter" idx="5"/>
          </p:nvPr>
        </p:nvSpPr>
        <p:spPr/>
        <p:txBody>
          <a:bodyPr/>
          <a:lstStyle/>
          <a:p>
            <a:pPr rtl="0"/>
            <a:fld id="{F97DC217-DF71-1A49-B3EA-559F1F43B0FF}" type="slidenum">
              <a:rPr lang="vi-VN" smtClean="0"/>
              <a:t>26</a:t>
            </a:fld>
            <a:endParaRPr lang="vi-VN"/>
          </a:p>
        </p:txBody>
      </p:sp>
    </p:spTree>
    <p:extLst>
      <p:ext uri="{BB962C8B-B14F-4D97-AF65-F5344CB8AC3E}">
        <p14:creationId xmlns:p14="http://schemas.microsoft.com/office/powerpoint/2010/main" val="7279355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vi-VN"/>
          </a:p>
        </p:txBody>
      </p:sp>
      <p:sp>
        <p:nvSpPr>
          <p:cNvPr id="4" name="Chỗ dành sẵn cho Số hiệu Bản chiếu 3"/>
          <p:cNvSpPr>
            <a:spLocks noGrp="1"/>
          </p:cNvSpPr>
          <p:nvPr>
            <p:ph type="sldNum" sz="quarter" idx="5"/>
          </p:nvPr>
        </p:nvSpPr>
        <p:spPr/>
        <p:txBody>
          <a:bodyPr/>
          <a:lstStyle/>
          <a:p>
            <a:pPr rtl="0"/>
            <a:fld id="{F97DC217-DF71-1A49-B3EA-559F1F43B0FF}" type="slidenum">
              <a:rPr lang="vi-VN" smtClean="0"/>
              <a:t>27</a:t>
            </a:fld>
            <a:endParaRPr lang="vi-VN"/>
          </a:p>
        </p:txBody>
      </p:sp>
    </p:spTree>
    <p:extLst>
      <p:ext uri="{BB962C8B-B14F-4D97-AF65-F5344CB8AC3E}">
        <p14:creationId xmlns:p14="http://schemas.microsoft.com/office/powerpoint/2010/main" val="22583628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vi-VN"/>
          </a:p>
        </p:txBody>
      </p:sp>
      <p:sp>
        <p:nvSpPr>
          <p:cNvPr id="4" name="Chỗ dành sẵn cho Số hiệu Bản chiếu 3"/>
          <p:cNvSpPr>
            <a:spLocks noGrp="1"/>
          </p:cNvSpPr>
          <p:nvPr>
            <p:ph type="sldNum" sz="quarter" idx="5"/>
          </p:nvPr>
        </p:nvSpPr>
        <p:spPr/>
        <p:txBody>
          <a:bodyPr/>
          <a:lstStyle/>
          <a:p>
            <a:pPr rtl="0"/>
            <a:fld id="{F97DC217-DF71-1A49-B3EA-559F1F43B0FF}" type="slidenum">
              <a:rPr lang="vi-VN" smtClean="0"/>
              <a:t>2</a:t>
            </a:fld>
            <a:endParaRPr lang="vi-VN"/>
          </a:p>
        </p:txBody>
      </p:sp>
    </p:spTree>
    <p:extLst>
      <p:ext uri="{BB962C8B-B14F-4D97-AF65-F5344CB8AC3E}">
        <p14:creationId xmlns:p14="http://schemas.microsoft.com/office/powerpoint/2010/main" val="214191521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pPr marL="285750" indent="-285750" algn="just">
              <a:buFont typeface="Arial" panose="020B0604020202020204" pitchFamily="34" charset="0"/>
              <a:buChar char="•"/>
            </a:pPr>
            <a:r>
              <a:rPr lang="en-US" sz="1200">
                <a:solidFill>
                  <a:schemeClr val="accent1">
                    <a:lumMod val="75000"/>
                  </a:schemeClr>
                </a:solidFill>
                <a:latin typeface="Times New Roman" panose="02020603050405020304" pitchFamily="18" charset="0"/>
                <a:ea typeface="Lato" panose="020F0502020204030203" pitchFamily="34" charset="0"/>
                <a:cs typeface="Times New Roman" panose="02020603050405020304" pitchFamily="18" charset="0"/>
              </a:rPr>
              <a:t>Có thể thấy những triệu chứng của utđt đa phần đều là những trc ko đặc hiệu -&gt; chính vì vậy trên bn với nhiều yếu tố nguy cơ của utđt ngoài chẩn đoán khối u đt thì cần phải cân nhắc những cđpb # mà có thể hiện diện dưới những triệu chứng tương tự </a:t>
            </a:r>
            <a:endParaRPr lang="vi-VN"/>
          </a:p>
        </p:txBody>
      </p:sp>
      <p:sp>
        <p:nvSpPr>
          <p:cNvPr id="4" name="Chỗ dành sẵn cho Số hiệu Bản chiếu 3"/>
          <p:cNvSpPr>
            <a:spLocks noGrp="1"/>
          </p:cNvSpPr>
          <p:nvPr>
            <p:ph type="sldNum" sz="quarter" idx="5"/>
          </p:nvPr>
        </p:nvSpPr>
        <p:spPr/>
        <p:txBody>
          <a:bodyPr/>
          <a:lstStyle/>
          <a:p>
            <a:pPr rtl="0"/>
            <a:fld id="{F97DC217-DF71-1A49-B3EA-559F1F43B0FF}" type="slidenum">
              <a:rPr lang="vi-VN" smtClean="0"/>
              <a:t>28</a:t>
            </a:fld>
            <a:endParaRPr lang="vi-VN"/>
          </a:p>
        </p:txBody>
      </p:sp>
    </p:spTree>
    <p:extLst>
      <p:ext uri="{BB962C8B-B14F-4D97-AF65-F5344CB8AC3E}">
        <p14:creationId xmlns:p14="http://schemas.microsoft.com/office/powerpoint/2010/main" val="39379801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Khi ls nghi ngờ UTĐT các xét nghiệm sau đây cần được thực hiện</a:t>
            </a:r>
          </a:p>
          <a:p>
            <a:endParaRPr lang="en-US"/>
          </a:p>
        </p:txBody>
      </p:sp>
      <p:sp>
        <p:nvSpPr>
          <p:cNvPr id="4" name="Chỗ dành sẵn cho Số hiệu Bản chiếu 3"/>
          <p:cNvSpPr>
            <a:spLocks noGrp="1"/>
          </p:cNvSpPr>
          <p:nvPr>
            <p:ph type="sldNum" sz="quarter" idx="5"/>
          </p:nvPr>
        </p:nvSpPr>
        <p:spPr/>
        <p:txBody>
          <a:bodyPr/>
          <a:lstStyle/>
          <a:p>
            <a:pPr rtl="0"/>
            <a:fld id="{F97DC217-DF71-1A49-B3EA-559F1F43B0FF}" type="slidenum">
              <a:rPr lang="vi-VN" noProof="0" smtClean="0"/>
              <a:t>30</a:t>
            </a:fld>
            <a:endParaRPr lang="vi-VN" noProof="0"/>
          </a:p>
        </p:txBody>
      </p:sp>
    </p:spTree>
    <p:extLst>
      <p:ext uri="{BB962C8B-B14F-4D97-AF65-F5344CB8AC3E}">
        <p14:creationId xmlns:p14="http://schemas.microsoft.com/office/powerpoint/2010/main" val="316036702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en-US"/>
              <a:t>Nsđt là pp cho phép khảo sát toàn bộ niêm mạc đại tràng</a:t>
            </a:r>
          </a:p>
          <a:p>
            <a:r>
              <a:rPr lang="vi-VN"/>
              <a:t>Ư</a:t>
            </a:r>
            <a:r>
              <a:rPr lang="en-US"/>
              <a:t>u điểm:</a:t>
            </a:r>
          </a:p>
          <a:p>
            <a:r>
              <a:rPr lang="en-US"/>
              <a:t>- Tiêu chuẩn vàng trong cđ utđt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effectLst/>
                <a:latin typeface="Calibri" panose="020F0502020204030204" pitchFamily="34" charset="0"/>
                <a:ea typeface="Calibri" panose="020F0502020204030204" pitchFamily="34" charset="0"/>
                <a:cs typeface="Times New Roman" panose="02020603050405020304" pitchFamily="18" charset="0"/>
              </a:rPr>
              <a:t>- Ngoài ra phát hiện sang thương # đi kèm: u đồng thời nhiều vị trí dọc theo khung ĐT gặp ở khoảng 3-5% dân số,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3200">
                <a:solidFill>
                  <a:schemeClr val="tx1"/>
                </a:solidFill>
              </a:rPr>
              <a:t>- P</a:t>
            </a:r>
            <a:r>
              <a:rPr lang="en-US" sz="3200"/>
              <a:t>hương tiện chẩn đoán và  điều trị đối với các sang thương tiền ung và ung thư giai đoạn sớm: ví dụ như polyp. Bảnthân Polyp tuyến là những polyp có nguy cơ hóa ác, được xem là tổn thương tiền ung. Chính vì vậy cần </a:t>
            </a:r>
            <a:r>
              <a:rPr lang="en-US" sz="1800">
                <a:effectLst/>
                <a:latin typeface="Calibri" panose="020F0502020204030204" pitchFamily="34" charset="0"/>
                <a:ea typeface="Calibri" panose="020F0502020204030204" pitchFamily="34" charset="0"/>
                <a:cs typeface="Times New Roman" panose="02020603050405020304" pitchFamily="18" charset="0"/>
              </a:rPr>
              <a:t>(phải đánh giá những polyp này có phải UT hay ko vì nó ảnh hưởng đến quyết định điều trị cho BN,: nsđt cho phép cắt bỏ và đánh giá polyp trên th lành tính: thì cắt polyp qua nội soi đã là pp điều trị đủ, TH gpb ác tính =&gt; tùy vào vị trí của polyp mà có thể sẽ phải can thiệp cắt đoạn đt, cắt mở rộng hoặc toàn bộ.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Nhược điểm: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effectLst/>
                <a:latin typeface="Calibri" panose="020F0502020204030204" pitchFamily="34" charset="0"/>
                <a:ea typeface="Calibri" panose="020F0502020204030204" pitchFamily="34" charset="0"/>
                <a:cs typeface="Times New Roman" panose="02020603050405020304" pitchFamily="18" charset="0"/>
              </a:rPr>
              <a:t>- nội soi định vị khối u dựa vào hình dạng của lòng ống, chiều dài dây soi, khả năng gập góc, bước ngoặt dây soi trong lòng đt nên việc định vị khối u qua ns có thể sẽ không chính xác (vị trí) do khung đt của mỗi người khác nhau, gập góc # nhau, hơn nữa còn phụ thuộc vào kinh nghiệp của người thực hiện, </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en-US" sz="1800">
                <a:effectLst/>
                <a:latin typeface="Calibri" panose="020F0502020204030204" pitchFamily="34" charset="0"/>
                <a:ea typeface="Calibri" panose="020F0502020204030204" pitchFamily="34" charset="0"/>
                <a:cs typeface="Times New Roman" panose="02020603050405020304" pitchFamily="18" charset="0"/>
              </a:rPr>
              <a:t>Ngoài ra trên nsđt 1 số vùng có thể hạn chế khảo sát như góc gan, góc lách -&gt; có thể bỏ sót u!</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en-US" sz="1800">
                <a:effectLst/>
                <a:latin typeface="Calibri" panose="020F0502020204030204" pitchFamily="34" charset="0"/>
                <a:ea typeface="Calibri" panose="020F0502020204030204" pitchFamily="34" charset="0"/>
                <a:cs typeface="Times New Roman" panose="02020603050405020304" pitchFamily="18" charset="0"/>
              </a:rPr>
              <a:t>Chuẩn bị ruột: </a:t>
            </a:r>
          </a:p>
          <a:p>
            <a:pPr marL="742950" marR="0" lvl="1" indent="-285750" algn="l" defTabSz="914400" rtl="0" eaLnBrk="1" fontAlgn="auto" latinLnBrk="0" hangingPunct="1">
              <a:lnSpc>
                <a:spcPct val="100000"/>
              </a:lnSpc>
              <a:spcBef>
                <a:spcPts val="0"/>
              </a:spcBef>
              <a:spcAft>
                <a:spcPts val="0"/>
              </a:spcAft>
              <a:buClrTx/>
              <a:buSzTx/>
              <a:buFontTx/>
              <a:buChar char="-"/>
              <a:tabLst/>
              <a:defRPr/>
            </a:pPr>
            <a:r>
              <a:rPr lang="en-US" sz="1800">
                <a:effectLst/>
                <a:latin typeface="Calibri" panose="020F0502020204030204" pitchFamily="34" charset="0"/>
                <a:ea typeface="Calibri" panose="020F0502020204030204" pitchFamily="34" charset="0"/>
                <a:cs typeface="Times New Roman" panose="02020603050405020304" pitchFamily="18" charset="0"/>
              </a:rPr>
              <a:t>Thông thường trước ns 1 ngày thì bn đc yc hạn chế ăn thực phẩm rắn/giầu chất xơ kèm vs sử dụng thuốc xổ. Loại thường dung là Foxtrans 15mg từ 2-3 gói pha trong 1l nước uống dần tối trước khi nội soi</a:t>
            </a:r>
          </a:p>
          <a:p>
            <a:pPr marL="742950" marR="0" lvl="1" indent="-285750" algn="l" defTabSz="914400" rtl="0" eaLnBrk="1" fontAlgn="auto" latinLnBrk="0" hangingPunct="1">
              <a:lnSpc>
                <a:spcPct val="100000"/>
              </a:lnSpc>
              <a:spcBef>
                <a:spcPts val="0"/>
              </a:spcBef>
              <a:spcAft>
                <a:spcPts val="0"/>
              </a:spcAft>
              <a:buClrTx/>
              <a:buSzTx/>
              <a:buFontTx/>
              <a:buChar char="-"/>
              <a:tabLst/>
              <a:defRPr/>
            </a:pPr>
            <a:r>
              <a:rPr lang="en-US" sz="1800">
                <a:effectLst/>
                <a:latin typeface="Calibri" panose="020F0502020204030204" pitchFamily="34" charset="0"/>
                <a:ea typeface="Calibri" panose="020F0502020204030204" pitchFamily="34" charset="0"/>
                <a:cs typeface="Times New Roman" panose="02020603050405020304" pitchFamily="18" charset="0"/>
              </a:rPr>
              <a:t>Thụt tháo: chỉ sử dụng trong th BN bị tắc ruột hay bán tắc ruột mà k thể use thuốc xổ</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en-US" sz="1800">
                <a:effectLst/>
                <a:latin typeface="Calibri" panose="020F0502020204030204" pitchFamily="34" charset="0"/>
                <a:ea typeface="Calibri" panose="020F0502020204030204" pitchFamily="34" charset="0"/>
                <a:cs typeface="Times New Roman" panose="02020603050405020304" pitchFamily="18" charset="0"/>
              </a:rPr>
              <a:t>Mặc dù hiếm </a:t>
            </a:r>
            <a:r>
              <a:rPr lang="en-US" sz="2800" b="0" i="0">
                <a:solidFill>
                  <a:srgbClr val="686868"/>
                </a:solidFill>
                <a:effectLst/>
                <a:latin typeface="HelveticaNeue"/>
              </a:rPr>
              <a:t>(0,14 – 0,2%) nhưng vì ns là 1 thủ thuật xâm lấn nên có thể có 1 số b</a:t>
            </a:r>
            <a:r>
              <a:rPr lang="en-US" sz="1800">
                <a:effectLst/>
                <a:latin typeface="Calibri" panose="020F0502020204030204" pitchFamily="34" charset="0"/>
                <a:ea typeface="Calibri" panose="020F0502020204030204" pitchFamily="34" charset="0"/>
                <a:cs typeface="Times New Roman" panose="02020603050405020304" pitchFamily="18" charset="0"/>
              </a:rPr>
              <a:t>iến chứng: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endParaRPr lang="en-US"/>
          </a:p>
        </p:txBody>
      </p:sp>
      <p:sp>
        <p:nvSpPr>
          <p:cNvPr id="4" name="Chỗ dành sẵn cho Số hiệu Bản chiếu 3"/>
          <p:cNvSpPr>
            <a:spLocks noGrp="1"/>
          </p:cNvSpPr>
          <p:nvPr>
            <p:ph type="sldNum" sz="quarter" idx="5"/>
          </p:nvPr>
        </p:nvSpPr>
        <p:spPr/>
        <p:txBody>
          <a:bodyPr/>
          <a:lstStyle/>
          <a:p>
            <a:pPr rtl="0"/>
            <a:fld id="{F97DC217-DF71-1A49-B3EA-559F1F43B0FF}" type="slidenum">
              <a:rPr lang="vi-VN" noProof="0" smtClean="0"/>
              <a:t>31</a:t>
            </a:fld>
            <a:endParaRPr lang="vi-VN" noProof="0"/>
          </a:p>
        </p:txBody>
      </p:sp>
    </p:spTree>
    <p:extLst>
      <p:ext uri="{BB962C8B-B14F-4D97-AF65-F5344CB8AC3E}">
        <p14:creationId xmlns:p14="http://schemas.microsoft.com/office/powerpoint/2010/main" val="83782290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en-US"/>
          </a:p>
        </p:txBody>
      </p:sp>
      <p:sp>
        <p:nvSpPr>
          <p:cNvPr id="4" name="Chỗ dành sẵn cho Số hiệu Bản chiếu 3"/>
          <p:cNvSpPr>
            <a:spLocks noGrp="1"/>
          </p:cNvSpPr>
          <p:nvPr>
            <p:ph type="sldNum" sz="quarter" idx="5"/>
          </p:nvPr>
        </p:nvSpPr>
        <p:spPr/>
        <p:txBody>
          <a:bodyPr/>
          <a:lstStyle/>
          <a:p>
            <a:pPr rtl="0"/>
            <a:fld id="{F97DC217-DF71-1A49-B3EA-559F1F43B0FF}" type="slidenum">
              <a:rPr lang="vi-VN" noProof="0" smtClean="0"/>
              <a:t>32</a:t>
            </a:fld>
            <a:endParaRPr lang="vi-VN" noProof="0"/>
          </a:p>
        </p:txBody>
      </p:sp>
    </p:spTree>
    <p:extLst>
      <p:ext uri="{BB962C8B-B14F-4D97-AF65-F5344CB8AC3E}">
        <p14:creationId xmlns:p14="http://schemas.microsoft.com/office/powerpoint/2010/main" val="320618050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pPr marL="171450" indent="-171450">
              <a:buFontTx/>
              <a:buChar char="-"/>
            </a:pPr>
            <a:r>
              <a:rPr lang="en-US"/>
              <a:t>The sensitivity of CT in detection of primary colon cancer is variable and depends on the size of the tumor. In a study of 158 patients with colorectal cancer, the primary tumor could be identified with CT in only 75% of cases (14). CT is limited in detection of small tumors or lesions less than 3–5 mm in diameter (15). Tuy nhiên khẳ năng ác tính của những polyp &lt;1 cm là khá thấp (~ 1%)  nên hạn chế này của CT ko ảnh hưởng lắm đến độ nhạy về mặt lâm sàng!</a:t>
            </a:r>
          </a:p>
          <a:p>
            <a:pPr marL="171450" indent="-171450">
              <a:buFontTx/>
              <a:buChar char="-"/>
            </a:pPr>
            <a:r>
              <a:rPr lang="en-US"/>
              <a:t>Khi So sánh với NSĐTT, CT có lợi điểm là khả năng định vị chính xác vị trí u so với nội soi đt và </a:t>
            </a:r>
            <a:r>
              <a:rPr lang="en-US" b="0" i="0">
                <a:solidFill>
                  <a:srgbClr val="000000"/>
                </a:solidFill>
                <a:effectLst/>
                <a:latin typeface="verdana" panose="020B0604030504040204" pitchFamily="34" charset="0"/>
              </a:rPr>
              <a:t>cho phép chẩn đoán u trong th bn ko thể thực hiện nội soi đc (tình trạng ko ổn định, bn bị tắc ruột với u gây chít hẹp lòng ruột làm ống soi ko qua đc). </a:t>
            </a:r>
            <a:endParaRPr lang="en-US"/>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a:t>Chi tiết về k/n đg giai đoạn của UTĐT trước mổ của CT scan như sau: </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kumimoji="0" lang="vi-VN" sz="1200" b="0" i="0" u="none" strike="noStrike" kern="1200" cap="none" spc="0" normalizeH="0" baseline="0" noProof="0">
                <a:ln>
                  <a:noFill/>
                </a:ln>
                <a:solidFill>
                  <a:prstClr val="black">
                    <a:lumMod val="75000"/>
                    <a:lumOff val="25000"/>
                  </a:prstClr>
                </a:solidFill>
                <a:effectLst/>
                <a:uLnTx/>
                <a:uFillTx/>
                <a:latin typeface="Times New Roman" panose="02020603050405020304" pitchFamily="18" charset="0"/>
                <a:ea typeface="+mn-ea"/>
                <a:cs typeface="Times New Roman" panose="02020603050405020304" pitchFamily="18" charset="0"/>
              </a:rPr>
              <a:t>Mức độ xâm lấn của UTĐT thường khó đánh giá chính xác trước mổ kể cả trên ct hay mri nên thường chỉ chính xác sau PT</a:t>
            </a:r>
            <a:r>
              <a:rPr kumimoji="0" lang="en-US" sz="1200" b="0" i="0" u="none" strike="noStrike" kern="1200" cap="none" spc="0" normalizeH="0" baseline="0" noProof="0">
                <a:ln>
                  <a:noFill/>
                </a:ln>
                <a:solidFill>
                  <a:prstClr val="black">
                    <a:lumMod val="75000"/>
                    <a:lumOff val="25000"/>
                  </a:prstClr>
                </a:solidFill>
                <a:effectLst/>
                <a:uLnTx/>
                <a:uFillTx/>
                <a:latin typeface="Times New Roman" panose="02020603050405020304" pitchFamily="18" charset="0"/>
                <a:ea typeface="+mn-ea"/>
                <a:cs typeface="Times New Roman" panose="02020603050405020304" pitchFamily="18" charset="0"/>
              </a:rPr>
              <a:t>: khả năng phát hiện u t3, t4 cao lên tới  90% tuy nhiên độ đặc hiệu 69% trong việc phân định u t3 và t4. </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a:t>đánh giá di căn hạch giới hạn</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a:t>Di căn xa: </a:t>
            </a:r>
          </a:p>
          <a:p>
            <a:pPr marL="1085850" marR="0" lvl="2" indent="-171450" algn="l" defTabSz="914400" rtl="0" eaLnBrk="1" fontAlgn="auto" latinLnBrk="0" hangingPunct="1">
              <a:lnSpc>
                <a:spcPct val="100000"/>
              </a:lnSpc>
              <a:spcBef>
                <a:spcPts val="0"/>
              </a:spcBef>
              <a:spcAft>
                <a:spcPts val="0"/>
              </a:spcAft>
              <a:buClrTx/>
              <a:buSzTx/>
              <a:buFontTx/>
              <a:buChar char="-"/>
              <a:tabLst/>
              <a:defRPr/>
            </a:pPr>
            <a:r>
              <a:rPr lang="en-US"/>
              <a:t>CT scan là pt tốt để phát hiện di căn gan của utdt với Ss và Sp lần lượt là 85 và 95,6 </a:t>
            </a:r>
          </a:p>
          <a:p>
            <a:pPr marL="1085850" marR="0" lvl="2" indent="-171450" algn="l" defTabSz="914400" rtl="0" eaLnBrk="1" fontAlgn="auto" latinLnBrk="0" hangingPunct="1">
              <a:lnSpc>
                <a:spcPct val="100000"/>
              </a:lnSpc>
              <a:spcBef>
                <a:spcPts val="0"/>
              </a:spcBef>
              <a:spcAft>
                <a:spcPts val="0"/>
              </a:spcAft>
              <a:buClrTx/>
              <a:buSzTx/>
              <a:buFontTx/>
              <a:buChar char="-"/>
              <a:tabLst/>
              <a:defRPr/>
            </a:pPr>
            <a:r>
              <a:rPr lang="en-US"/>
              <a:t>Đối với tình trạng gieo rắc phúc mạc: ct có kn phát hiên các nốt di căn &gt;= 5mm với độ nhạy cao 89% tuy nhiên vs các thương tổn nhỏ hơn ct scan có thể bỏ sót phần lớn, kn phát hiện giảm chỉ còn 43%</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kumimoji="0" lang="en-US" sz="1200" b="0" i="0" u="none" strike="noStrike" kern="1200" cap="none" spc="0" normalizeH="0" baseline="0" noProof="0">
              <a:ln>
                <a:noFill/>
              </a:ln>
              <a:solidFill>
                <a:prstClr val="black">
                  <a:lumMod val="75000"/>
                  <a:lumOff val="25000"/>
                </a:prstClr>
              </a:solidFill>
              <a:effectLst/>
              <a:uLnTx/>
              <a:uFillTx/>
              <a:latin typeface="Times New Roman" panose="02020603050405020304" pitchFamily="18" charset="0"/>
              <a:ea typeface="+mn-ea"/>
              <a:cs typeface="Times New Roman" panose="02020603050405020304" pitchFamily="18" charset="0"/>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kumimoji="0" lang="en-US" sz="1200" b="0" i="0" u="none" strike="noStrike" kern="1200" cap="none" spc="0" normalizeH="0" baseline="0" noProof="0">
              <a:ln>
                <a:noFill/>
              </a:ln>
              <a:solidFill>
                <a:prstClr val="black">
                  <a:lumMod val="75000"/>
                  <a:lumOff val="25000"/>
                </a:prstClr>
              </a:solidFill>
              <a:effectLst/>
              <a:uLnTx/>
              <a:uFillTx/>
              <a:latin typeface="Times New Roman" panose="02020603050405020304" pitchFamily="18" charset="0"/>
              <a:ea typeface="+mn-ea"/>
              <a:cs typeface="Times New Roman" panose="02020603050405020304" pitchFamily="18" charset="0"/>
            </a:endParaRPr>
          </a:p>
          <a:p>
            <a:pPr marL="171450" indent="-171450">
              <a:buFontTx/>
              <a:buChar char="-"/>
            </a:pPr>
            <a:endParaRPr lang="en-US"/>
          </a:p>
          <a:p>
            <a:pPr marL="171450" indent="-171450">
              <a:buFontTx/>
              <a:buChar char="-"/>
            </a:pPr>
            <a:endParaRPr lang="en-US"/>
          </a:p>
        </p:txBody>
      </p:sp>
      <p:sp>
        <p:nvSpPr>
          <p:cNvPr id="4" name="Chỗ dành sẵn cho Số hiệu Bản chiếu 3"/>
          <p:cNvSpPr>
            <a:spLocks noGrp="1"/>
          </p:cNvSpPr>
          <p:nvPr>
            <p:ph type="sldNum" sz="quarter" idx="5"/>
          </p:nvPr>
        </p:nvSpPr>
        <p:spPr/>
        <p:txBody>
          <a:bodyPr/>
          <a:lstStyle/>
          <a:p>
            <a:pPr rtl="0"/>
            <a:fld id="{F97DC217-DF71-1A49-B3EA-559F1F43B0FF}" type="slidenum">
              <a:rPr lang="vi-VN" noProof="0" smtClean="0"/>
              <a:t>33</a:t>
            </a:fld>
            <a:endParaRPr lang="vi-VN" noProof="0"/>
          </a:p>
        </p:txBody>
      </p:sp>
    </p:spTree>
    <p:extLst>
      <p:ext uri="{BB962C8B-B14F-4D97-AF65-F5344CB8AC3E}">
        <p14:creationId xmlns:p14="http://schemas.microsoft.com/office/powerpoint/2010/main" val="355295753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pPr algn="l"/>
            <a:r>
              <a:rPr lang="en-US" b="0" i="0">
                <a:solidFill>
                  <a:srgbClr val="000000"/>
                </a:solidFill>
                <a:effectLst/>
                <a:latin typeface="verdana" panose="020B0604030504040204" pitchFamily="34" charset="0"/>
              </a:rPr>
              <a:t>- </a:t>
            </a:r>
            <a:r>
              <a:rPr lang="vi-VN" b="0" i="0">
                <a:solidFill>
                  <a:srgbClr val="000000"/>
                </a:solidFill>
                <a:effectLst/>
                <a:latin typeface="verdana" panose="020B0604030504040204" pitchFamily="34" charset="0"/>
              </a:rPr>
              <a:t>Một khối u khu trú trên CT là một khối có mật độ của mô mềm, trong lòng ruột hoặc trong thành ruột tiếp giáp với lòng ruột chứa đầy hơi hoặc chất cản quang; đó là hình ảnh của khối u giai đoạn </a:t>
            </a:r>
            <a:r>
              <a:rPr lang="en-US" b="0" i="0">
                <a:solidFill>
                  <a:srgbClr val="000000"/>
                </a:solidFill>
                <a:effectLst/>
                <a:latin typeface="verdana" panose="020B0604030504040204" pitchFamily="34" charset="0"/>
              </a:rPr>
              <a:t>sớm</a:t>
            </a:r>
            <a:r>
              <a:rPr lang="vi-VN" b="0" i="0">
                <a:solidFill>
                  <a:srgbClr val="000000"/>
                </a:solidFill>
                <a:effectLst/>
                <a:latin typeface="verdana" panose="020B0604030504040204" pitchFamily="34" charset="0"/>
              </a:rPr>
              <a:t>. Không có dày thành ruột hoặc xâm nhiễm mỡ quanh đại tràng.</a:t>
            </a:r>
            <a:r>
              <a:rPr lang="en-US" b="0" i="0">
                <a:solidFill>
                  <a:srgbClr val="000000"/>
                </a:solidFill>
                <a:effectLst/>
                <a:latin typeface="verdana" panose="020B0604030504040204" pitchFamily="34" charset="0"/>
              </a:rPr>
              <a:t> =&gt; hình 1: 1 polyp ở đt lên </a:t>
            </a:r>
            <a:endParaRPr lang="vi-VN" b="0" i="0">
              <a:solidFill>
                <a:srgbClr val="333333"/>
              </a:solidFill>
              <a:effectLst/>
              <a:latin typeface="verdana" panose="020B0604030504040204" pitchFamily="34" charset="0"/>
            </a:endParaRPr>
          </a:p>
          <a:p>
            <a:pPr algn="l"/>
            <a:r>
              <a:rPr lang="en-US" b="0" i="0">
                <a:solidFill>
                  <a:srgbClr val="000000"/>
                </a:solidFill>
                <a:effectLst/>
                <a:latin typeface="verdana" panose="020B0604030504040204" pitchFamily="34" charset="0"/>
              </a:rPr>
              <a:t>- </a:t>
            </a:r>
            <a:r>
              <a:rPr lang="vi-VN" b="0" i="0">
                <a:solidFill>
                  <a:srgbClr val="000000"/>
                </a:solidFill>
                <a:effectLst/>
                <a:latin typeface="verdana" panose="020B0604030504040204" pitchFamily="34" charset="0"/>
              </a:rPr>
              <a:t>U tiến triển sẽ kèm theo dày thành đại tràng (&gt;6mm) và thâm nhiễm mỡ quanh đại tràng</a:t>
            </a:r>
            <a:r>
              <a:rPr lang="en-US" b="0" i="0">
                <a:solidFill>
                  <a:srgbClr val="000000"/>
                </a:solidFill>
                <a:effectLst/>
                <a:latin typeface="verdana" panose="020B0604030504040204" pitchFamily="34" charset="0"/>
              </a:rPr>
              <a:t> thường thấy ở những khối u t4a</a:t>
            </a:r>
          </a:p>
          <a:p>
            <a:pPr algn="l"/>
            <a:r>
              <a:rPr lang="en-US" b="0" i="0">
                <a:solidFill>
                  <a:srgbClr val="000000"/>
                </a:solidFill>
                <a:effectLst/>
                <a:latin typeface="verdana" panose="020B0604030504040204" pitchFamily="34" charset="0"/>
              </a:rPr>
              <a:t>Hình 2: hình ảnh carcinoma tuyến đt ở bn nữ  64T vào viện vì đau HCP. Ct scan cản quang cho thấy hình ảnh dày thành manh tràng (mũi tên cong), ngoài ra có 1 phần giảm đậm độ (mũi tên thẳng) gợi ý u hoại tử. Hình ảnh thâm nhiễm mỡ xung quanh gợi ý u đã xâm lấn đến lớp thanh mạc. </a:t>
            </a:r>
          </a:p>
          <a:p>
            <a:pPr algn="l"/>
            <a:r>
              <a:rPr lang="en-US" b="0" i="0">
                <a:solidFill>
                  <a:srgbClr val="333333"/>
                </a:solidFill>
                <a:effectLst/>
                <a:latin typeface="verdana" panose="020B0604030504040204" pitchFamily="34" charset="0"/>
              </a:rPr>
              <a:t>Hình 3: u manh tràng xâm lấn ra đến thành bụng trước – gợi ý 1 khối u gđ t4b</a:t>
            </a:r>
          </a:p>
          <a:p>
            <a:pPr algn="l"/>
            <a:endParaRPr lang="vi-VN" b="0" i="0">
              <a:solidFill>
                <a:srgbClr val="333333"/>
              </a:solidFill>
              <a:effectLst/>
              <a:latin typeface="verdana" panose="020B0604030504040204" pitchFamily="34" charset="0"/>
            </a:endParaRPr>
          </a:p>
          <a:p>
            <a:endParaRPr lang="en-US"/>
          </a:p>
        </p:txBody>
      </p:sp>
      <p:sp>
        <p:nvSpPr>
          <p:cNvPr id="4" name="Chỗ dành sẵn cho Số hiệu Bản chiếu 3"/>
          <p:cNvSpPr>
            <a:spLocks noGrp="1"/>
          </p:cNvSpPr>
          <p:nvPr>
            <p:ph type="sldNum" sz="quarter" idx="5"/>
          </p:nvPr>
        </p:nvSpPr>
        <p:spPr/>
        <p:txBody>
          <a:bodyPr/>
          <a:lstStyle/>
          <a:p>
            <a:pPr rtl="0"/>
            <a:fld id="{F97DC217-DF71-1A49-B3EA-559F1F43B0FF}" type="slidenum">
              <a:rPr lang="vi-VN" noProof="0" smtClean="0"/>
              <a:t>34</a:t>
            </a:fld>
            <a:endParaRPr lang="vi-VN" noProof="0"/>
          </a:p>
        </p:txBody>
      </p:sp>
    </p:spTree>
    <p:extLst>
      <p:ext uri="{BB962C8B-B14F-4D97-AF65-F5344CB8AC3E}">
        <p14:creationId xmlns:p14="http://schemas.microsoft.com/office/powerpoint/2010/main" val="218638986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effectLst/>
                <a:latin typeface="Times New Roman" panose="02020603050405020304" pitchFamily="18" charset="0"/>
                <a:ea typeface="Calibri" panose="020F0502020204030204" pitchFamily="34" charset="0"/>
                <a:cs typeface="Times New Roman" panose="02020603050405020304" pitchFamily="18" charset="0"/>
              </a:rPr>
              <a:t>Hạch kt </a:t>
            </a:r>
            <a:r>
              <a:rPr lang="vi-VN" sz="1200">
                <a:effectLst/>
                <a:latin typeface="Times New Roman" panose="02020603050405020304" pitchFamily="18" charset="0"/>
                <a:ea typeface="Calibri" panose="020F0502020204030204" pitchFamily="34" charset="0"/>
                <a:cs typeface="Times New Roman" panose="02020603050405020304" pitchFamily="18" charset="0"/>
              </a:rPr>
              <a:t>từ 5</a:t>
            </a:r>
            <a:r>
              <a:rPr lang="en-US" sz="1200">
                <a:effectLst/>
                <a:latin typeface="Times New Roman" panose="02020603050405020304" pitchFamily="18" charset="0"/>
                <a:ea typeface="Calibri" panose="020F0502020204030204" pitchFamily="34" charset="0"/>
                <a:cs typeface="Times New Roman" panose="02020603050405020304" pitchFamily="18" charset="0"/>
              </a:rPr>
              <a:t> </a:t>
            </a:r>
            <a:r>
              <a:rPr lang="vi-VN" sz="1200">
                <a:effectLst/>
                <a:latin typeface="Times New Roman" panose="02020603050405020304" pitchFamily="18" charset="0"/>
                <a:ea typeface="Calibri" panose="020F0502020204030204" pitchFamily="34" charset="0"/>
                <a:cs typeface="Times New Roman" panose="02020603050405020304" pitchFamily="18" charset="0"/>
              </a:rPr>
              <a:t>mm </a:t>
            </a:r>
            <a:r>
              <a:rPr lang="en-US" sz="1200">
                <a:effectLst/>
                <a:latin typeface="Times New Roman" panose="02020603050405020304" pitchFamily="18" charset="0"/>
                <a:ea typeface="Calibri" panose="020F0502020204030204" pitchFamily="34" charset="0"/>
                <a:cs typeface="Times New Roman" panose="02020603050405020304" pitchFamily="18" charset="0"/>
              </a:rPr>
              <a:t>trở lên </a:t>
            </a:r>
            <a:r>
              <a:rPr lang="vi-VN" sz="1200">
                <a:effectLst/>
                <a:latin typeface="Times New Roman" panose="02020603050405020304" pitchFamily="18" charset="0"/>
                <a:ea typeface="Calibri" panose="020F0502020204030204" pitchFamily="34" charset="0"/>
                <a:cs typeface="Times New Roman" panose="02020603050405020304" pitchFamily="18" charset="0"/>
              </a:rPr>
              <a:t>kèm theo tiêu chí hình thái học</a:t>
            </a:r>
            <a:r>
              <a:rPr lang="en-US" sz="1200">
                <a:effectLst/>
                <a:latin typeface="Times New Roman" panose="02020603050405020304" pitchFamily="18" charset="0"/>
                <a:ea typeface="Calibri" panose="020F0502020204030204" pitchFamily="34" charset="0"/>
                <a:cs typeface="Times New Roman" panose="02020603050405020304" pitchFamily="18" charset="0"/>
              </a:rPr>
              <a:t>: như </a:t>
            </a:r>
            <a:r>
              <a:rPr lang="vi-VN" sz="1200">
                <a:effectLst/>
                <a:latin typeface="Times New Roman" panose="02020603050405020304" pitchFamily="18" charset="0"/>
                <a:ea typeface="Calibri" panose="020F0502020204030204" pitchFamily="34" charset="0"/>
                <a:cs typeface="Times New Roman" panose="02020603050405020304" pitchFamily="18" charset="0"/>
              </a:rPr>
              <a:t>Hạch dạng tròn đều, bờ nham nhở, bắt thuốc, không đồng nhất</a:t>
            </a:r>
            <a:r>
              <a:rPr lang="en-US" sz="1200">
                <a:effectLst/>
                <a:latin typeface="Times New Roman" panose="02020603050405020304" pitchFamily="18" charset="0"/>
                <a:ea typeface="Calibri" panose="020F0502020204030204" pitchFamily="34" charset="0"/>
                <a:cs typeface="Times New Roman" panose="02020603050405020304" pitchFamily="18" charset="0"/>
              </a:rPr>
              <a:t>  </a:t>
            </a:r>
            <a:r>
              <a:rPr lang="vi-VN" sz="1200">
                <a:effectLst/>
                <a:latin typeface="Times New Roman" panose="02020603050405020304" pitchFamily="18" charset="0"/>
                <a:ea typeface="Calibri" panose="020F0502020204030204" pitchFamily="34" charset="0"/>
                <a:cs typeface="Times New Roman" panose="02020603050405020304" pitchFamily="18" charset="0"/>
              </a:rPr>
              <a:t>hoặc </a:t>
            </a:r>
            <a:r>
              <a:rPr lang="en-US" sz="1200">
                <a:effectLst/>
                <a:latin typeface="Times New Roman" panose="02020603050405020304" pitchFamily="18" charset="0"/>
                <a:ea typeface="Calibri" panose="020F0502020204030204" pitchFamily="34" charset="0"/>
                <a:cs typeface="Times New Roman" panose="02020603050405020304" pitchFamily="18" charset="0"/>
              </a:rPr>
              <a:t>hạch </a:t>
            </a:r>
            <a:r>
              <a:rPr lang="vi-VN" sz="1200">
                <a:effectLst/>
                <a:latin typeface="Times New Roman" panose="02020603050405020304" pitchFamily="18" charset="0"/>
                <a:ea typeface="Calibri" panose="020F0502020204030204" pitchFamily="34" charset="0"/>
                <a:cs typeface="Times New Roman" panose="02020603050405020304" pitchFamily="18" charset="0"/>
              </a:rPr>
              <a:t>&gt;10mm </a:t>
            </a:r>
            <a:r>
              <a:rPr lang="en-US" sz="1200">
                <a:effectLst/>
                <a:latin typeface="Times New Roman" panose="02020603050405020304" pitchFamily="18" charset="0"/>
                <a:ea typeface="Calibri" panose="020F0502020204030204" pitchFamily="34" charset="0"/>
                <a:cs typeface="Times New Roman" panose="02020603050405020304" pitchFamily="18" charset="0"/>
              </a:rPr>
              <a:t>gợi ý ha hạch di căn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effectLst/>
                <a:latin typeface="Times New Roman" panose="02020603050405020304" pitchFamily="18" charset="0"/>
                <a:cs typeface="Times New Roman" panose="02020603050405020304" pitchFamily="18" charset="0"/>
              </a:rPr>
              <a:t>Hình đâu: u sigma pT3 với hình ảnh hạch ở mạc treo có bờ ko đều, đậm độ ko đồng nhất</a:t>
            </a:r>
            <a:endParaRPr lang="en-US"/>
          </a:p>
          <a:p>
            <a:endParaRPr lang="en-US"/>
          </a:p>
          <a:p>
            <a:r>
              <a:rPr lang="en-US"/>
              <a:t>Hình ảnh dày thành của khối u ở ĐT lên, kế cận là hạch vùng. Ở những lát cắt thấp hơn tiếp tục ghi nhận 2 hạch vùng kích thước lớn ở bờ mạc treo</a:t>
            </a:r>
          </a:p>
          <a:p>
            <a:r>
              <a:rPr lang="en-US"/>
              <a:t>Hình 2: A: khối u ở đt lên hình B cho thấy hạch lớn cạnh đmc bụng -&gt; là hạch di căn</a:t>
            </a:r>
          </a:p>
        </p:txBody>
      </p:sp>
      <p:sp>
        <p:nvSpPr>
          <p:cNvPr id="4" name="Chỗ dành sẵn cho Số hiệu Bản chiếu 3"/>
          <p:cNvSpPr>
            <a:spLocks noGrp="1"/>
          </p:cNvSpPr>
          <p:nvPr>
            <p:ph type="sldNum" sz="quarter" idx="5"/>
          </p:nvPr>
        </p:nvSpPr>
        <p:spPr/>
        <p:txBody>
          <a:bodyPr/>
          <a:lstStyle/>
          <a:p>
            <a:pPr rtl="0"/>
            <a:fld id="{F97DC217-DF71-1A49-B3EA-559F1F43B0FF}" type="slidenum">
              <a:rPr lang="vi-VN" noProof="0" smtClean="0"/>
              <a:t>35</a:t>
            </a:fld>
            <a:endParaRPr lang="vi-VN" noProof="0"/>
          </a:p>
        </p:txBody>
      </p:sp>
    </p:spTree>
    <p:extLst>
      <p:ext uri="{BB962C8B-B14F-4D97-AF65-F5344CB8AC3E}">
        <p14:creationId xmlns:p14="http://schemas.microsoft.com/office/powerpoint/2010/main" val="330409545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pPr algn="just"/>
            <a:r>
              <a:rPr lang="en-US" b="0" i="0">
                <a:solidFill>
                  <a:srgbClr val="000000"/>
                </a:solidFill>
                <a:effectLst/>
                <a:latin typeface="Roboto" panose="02000000000000000000" pitchFamily="2" charset="0"/>
              </a:rPr>
              <a:t>Di căn PM:</a:t>
            </a:r>
          </a:p>
          <a:p>
            <a:pPr algn="just"/>
            <a:r>
              <a:rPr lang="vi-VN" b="0" i="0">
                <a:solidFill>
                  <a:srgbClr val="000000"/>
                </a:solidFill>
                <a:effectLst/>
                <a:latin typeface="Roboto" panose="02000000000000000000" pitchFamily="2" charset="0"/>
              </a:rPr>
              <a:t>siêu âm ổ bụng thường không phát hiện được các tổn thương nhỏ ở phúc mạc. Tuy nhiên rất hữu ích để phát hiện tràn dịch ổ bụng cũng như các tổn thương ở gan, lách, hạch hoặc khối di căn ổ bụng.</a:t>
            </a:r>
          </a:p>
          <a:p>
            <a:br>
              <a:rPr lang="vi-VN"/>
            </a:br>
            <a:endParaRPr lang="en-US"/>
          </a:p>
        </p:txBody>
      </p:sp>
      <p:sp>
        <p:nvSpPr>
          <p:cNvPr id="4" name="Chỗ dành sẵn cho Số hiệu Bản chiếu 3"/>
          <p:cNvSpPr>
            <a:spLocks noGrp="1"/>
          </p:cNvSpPr>
          <p:nvPr>
            <p:ph type="sldNum" sz="quarter" idx="5"/>
          </p:nvPr>
        </p:nvSpPr>
        <p:spPr/>
        <p:txBody>
          <a:bodyPr/>
          <a:lstStyle/>
          <a:p>
            <a:pPr rtl="0"/>
            <a:fld id="{F97DC217-DF71-1A49-B3EA-559F1F43B0FF}" type="slidenum">
              <a:rPr lang="vi-VN" noProof="0" smtClean="0"/>
              <a:t>36</a:t>
            </a:fld>
            <a:endParaRPr lang="vi-VN" noProof="0"/>
          </a:p>
        </p:txBody>
      </p:sp>
    </p:spTree>
    <p:extLst>
      <p:ext uri="{BB962C8B-B14F-4D97-AF65-F5344CB8AC3E}">
        <p14:creationId xmlns:p14="http://schemas.microsoft.com/office/powerpoint/2010/main" val="371216059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en-US" sz="1200">
                <a:effectLst/>
                <a:latin typeface="Times New Roman" panose="02020603050405020304" pitchFamily="18" charset="0"/>
                <a:ea typeface="Calibri" panose="020F0502020204030204" pitchFamily="34" charset="0"/>
                <a:cs typeface="Times New Roman" panose="02020603050405020304" pitchFamily="18" charset="0"/>
              </a:rPr>
              <a:t>M: di căn gan: CT là phương tiện rất tốt trong đánh giá di căn gan. Hình ảnh gợi ý nốt di căn: thường là </a:t>
            </a:r>
            <a:r>
              <a:rPr lang="en-US"/>
              <a:t>Đa ổ, thì ĐM u bắt thuốc kém, tăng quang viền; thì tĩnh mạch hình ảnh đậm độ thấp không thay đổi tang quang động học</a:t>
            </a:r>
          </a:p>
          <a:p>
            <a:r>
              <a:rPr lang="en-US"/>
              <a:t>Hình thứ 3: nốt di căn phổi P, bờ nham nhờ</a:t>
            </a:r>
          </a:p>
        </p:txBody>
      </p:sp>
      <p:sp>
        <p:nvSpPr>
          <p:cNvPr id="4" name="Chỗ dành sẵn cho Số hiệu Bản chiếu 3"/>
          <p:cNvSpPr>
            <a:spLocks noGrp="1"/>
          </p:cNvSpPr>
          <p:nvPr>
            <p:ph type="sldNum" sz="quarter" idx="5"/>
          </p:nvPr>
        </p:nvSpPr>
        <p:spPr/>
        <p:txBody>
          <a:bodyPr/>
          <a:lstStyle/>
          <a:p>
            <a:pPr rtl="0"/>
            <a:fld id="{F97DC217-DF71-1A49-B3EA-559F1F43B0FF}" type="slidenum">
              <a:rPr lang="vi-VN" noProof="0" smtClean="0"/>
              <a:t>37</a:t>
            </a:fld>
            <a:endParaRPr lang="vi-VN" noProof="0"/>
          </a:p>
        </p:txBody>
      </p:sp>
    </p:spTree>
    <p:extLst>
      <p:ext uri="{BB962C8B-B14F-4D97-AF65-F5344CB8AC3E}">
        <p14:creationId xmlns:p14="http://schemas.microsoft.com/office/powerpoint/2010/main" val="234457982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en-US"/>
              <a:t>Ct còn có thể phát hiện bc u như tắc, rò hoặc thủng ruột</a:t>
            </a:r>
          </a:p>
          <a:p>
            <a:r>
              <a:rPr lang="en-US"/>
              <a:t>Hình a: U ở đt lên</a:t>
            </a:r>
          </a:p>
          <a:p>
            <a:r>
              <a:rPr lang="en-US"/>
              <a:t>Hình b: u đt lên biến chứng thủng ruột: hình ảnh khí trong thành ruột kèm theo áp xe xung quanh</a:t>
            </a:r>
          </a:p>
        </p:txBody>
      </p:sp>
      <p:sp>
        <p:nvSpPr>
          <p:cNvPr id="4" name="Chỗ dành sẵn cho Số hiệu Bản chiếu 3"/>
          <p:cNvSpPr>
            <a:spLocks noGrp="1"/>
          </p:cNvSpPr>
          <p:nvPr>
            <p:ph type="sldNum" sz="quarter" idx="5"/>
          </p:nvPr>
        </p:nvSpPr>
        <p:spPr/>
        <p:txBody>
          <a:bodyPr/>
          <a:lstStyle/>
          <a:p>
            <a:pPr rtl="0"/>
            <a:fld id="{F97DC217-DF71-1A49-B3EA-559F1F43B0FF}" type="slidenum">
              <a:rPr lang="vi-VN" noProof="0" smtClean="0"/>
              <a:t>38</a:t>
            </a:fld>
            <a:endParaRPr lang="vi-VN" noProof="0"/>
          </a:p>
        </p:txBody>
      </p:sp>
    </p:spTree>
    <p:extLst>
      <p:ext uri="{BB962C8B-B14F-4D97-AF65-F5344CB8AC3E}">
        <p14:creationId xmlns:p14="http://schemas.microsoft.com/office/powerpoint/2010/main" val="10584001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Tần suất UTĐTT tại 2 tp lớn HCM và HN có tần suất ngày càng cao và được dự đoán trong vòng 5 năm tới là 1 trong những loại ung thư thường gặp nhất tại 2 tp này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 Ptns và ns can thiệp hiện nay khá phát triển tạo điều kiện cho việc chẩn đoán và điều trị sớm UTDTT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endParaRPr lang="en-US"/>
          </a:p>
        </p:txBody>
      </p:sp>
      <p:sp>
        <p:nvSpPr>
          <p:cNvPr id="4" name="Chỗ dành sẵn cho Số hiệu Bản chiếu 3"/>
          <p:cNvSpPr>
            <a:spLocks noGrp="1"/>
          </p:cNvSpPr>
          <p:nvPr>
            <p:ph type="sldNum" sz="quarter" idx="5"/>
          </p:nvPr>
        </p:nvSpPr>
        <p:spPr/>
        <p:txBody>
          <a:bodyPr/>
          <a:lstStyle/>
          <a:p>
            <a:pPr rtl="0"/>
            <a:fld id="{F97DC217-DF71-1A49-B3EA-559F1F43B0FF}" type="slidenum">
              <a:rPr lang="vi-VN" noProof="0" smtClean="0"/>
              <a:t>4</a:t>
            </a:fld>
            <a:endParaRPr lang="vi-VN" noProof="0"/>
          </a:p>
        </p:txBody>
      </p:sp>
    </p:spTree>
    <p:extLst>
      <p:ext uri="{BB962C8B-B14F-4D97-AF65-F5344CB8AC3E}">
        <p14:creationId xmlns:p14="http://schemas.microsoft.com/office/powerpoint/2010/main" val="71294837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en-US"/>
              <a:t>Chuẩn bị ruột -&gt; bơm hơi để tạo sự tương phản trong lòng đại tràng -&gt; chụp ct scan đa cắt lớp sau đó dựng hình lại niêm mạc đại tràng 2-3d</a:t>
            </a:r>
          </a:p>
          <a:p>
            <a:pPr marL="171450" indent="-171450">
              <a:buFontTx/>
              <a:buChar char="-"/>
            </a:pPr>
            <a:r>
              <a:rPr lang="vi-VN"/>
              <a:t>Ư</a:t>
            </a:r>
            <a:r>
              <a:rPr lang="en-US"/>
              <a:t>u điểm: </a:t>
            </a:r>
          </a:p>
          <a:p>
            <a:r>
              <a:rPr lang="en-US">
                <a:latin typeface="Times New Roman" panose="02020603050405020304" pitchFamily="18" charset="0"/>
                <a:cs typeface="Times New Roman" panose="02020603050405020304" pitchFamily="18" charset="0"/>
              </a:rPr>
              <a:t>Xác định chính xác vị trí bướu, các sang thương đi kèm, giúp lựa chọn bệnh nhân thích hợp để phẫu thuật nội soi</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Không xâm lấn nên có thể sử dụng khi BN không chấp nhận nội soi hoặc không thể nội soi ĐTT (tắc ruột, thủng ruột)</a:t>
            </a:r>
          </a:p>
          <a:p>
            <a:r>
              <a:rPr lang="en-US"/>
              <a:t>Không cần gây mê, quan sát được hết đại tràng</a:t>
            </a:r>
          </a:p>
          <a:p>
            <a:r>
              <a:rPr lang="en-US"/>
              <a:t>Phát hiện được các bất thường khác ngoài đại tràng</a:t>
            </a:r>
          </a:p>
          <a:p>
            <a:r>
              <a:rPr lang="en-US"/>
              <a:t>- Khuyết điểm</a:t>
            </a:r>
          </a:p>
          <a:p>
            <a:r>
              <a:rPr lang="en-US"/>
              <a:t>Tổn thương dạng phẳng/nhỏ thường bị bỏ sót. </a:t>
            </a:r>
          </a:p>
          <a:p>
            <a:r>
              <a:rPr lang="en-US"/>
              <a:t>Mặc dù là xn ko xâm lấn nhưng khi chụp ct ns ảo -&gt; bn vẫn phải chuẩn bị ruột và nếu thấy polyp trên ns ảo thì vẫn có chỉ định can thiêp ns đánh giá lành ac</a:t>
            </a:r>
          </a:p>
          <a:p>
            <a:pPr marL="171450" indent="-171450">
              <a:buFont typeface="Symbol" panose="05050102010706020507" pitchFamily="18" charset="2"/>
              <a:buChar char="Þ"/>
            </a:pPr>
            <a:r>
              <a:rPr lang="en-US"/>
              <a:t>chỉ thực hiện khi BN đang có chống chỉ định của nội soi đại tràng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effectLst/>
              <a:latin typeface="Times New Roman" panose="02020603050405020304" pitchFamily="18" charset="0"/>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effectLst/>
                <a:latin typeface="Times New Roman" panose="02020603050405020304" pitchFamily="18" charset="0"/>
                <a:ea typeface="Calibri" panose="020F0502020204030204" pitchFamily="34" charset="0"/>
              </a:rPr>
              <a:t>NS ảo k ST đc nhưng ít can thiệp nên dùng đc khi BN tắc ruột, bán tắc, VPM</a:t>
            </a:r>
            <a:endParaRPr lang="en-US"/>
          </a:p>
          <a:p>
            <a:endParaRPr lang="en-US"/>
          </a:p>
        </p:txBody>
      </p:sp>
      <p:sp>
        <p:nvSpPr>
          <p:cNvPr id="4" name="Chỗ dành sẵn cho Số hiệu Bản chiếu 3"/>
          <p:cNvSpPr>
            <a:spLocks noGrp="1"/>
          </p:cNvSpPr>
          <p:nvPr>
            <p:ph type="sldNum" sz="quarter" idx="5"/>
          </p:nvPr>
        </p:nvSpPr>
        <p:spPr/>
        <p:txBody>
          <a:bodyPr/>
          <a:lstStyle/>
          <a:p>
            <a:pPr rtl="0"/>
            <a:fld id="{F97DC217-DF71-1A49-B3EA-559F1F43B0FF}" type="slidenum">
              <a:rPr lang="vi-VN" noProof="0" smtClean="0"/>
              <a:t>39</a:t>
            </a:fld>
            <a:endParaRPr lang="vi-VN" noProof="0"/>
          </a:p>
        </p:txBody>
      </p:sp>
    </p:spTree>
    <p:extLst>
      <p:ext uri="{BB962C8B-B14F-4D97-AF65-F5344CB8AC3E}">
        <p14:creationId xmlns:p14="http://schemas.microsoft.com/office/powerpoint/2010/main" val="26765335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a:solidFill>
                  <a:srgbClr val="000000"/>
                </a:solidFill>
                <a:effectLst/>
                <a:latin typeface="Roboto" panose="02000000000000000000" pitchFamily="2" charset="0"/>
              </a:rPr>
              <a:t>2)</a:t>
            </a:r>
            <a:r>
              <a:rPr lang="vi-VN" b="0" i="0">
                <a:solidFill>
                  <a:srgbClr val="000000"/>
                </a:solidFill>
                <a:effectLst/>
                <a:latin typeface="Roboto" panose="02000000000000000000" pitchFamily="2" charset="0"/>
              </a:rPr>
              <a:t>Thuốc cản quang</a:t>
            </a:r>
            <a:r>
              <a:rPr lang="en-US" b="0" i="0">
                <a:solidFill>
                  <a:srgbClr val="000000"/>
                </a:solidFill>
                <a:effectLst/>
                <a:latin typeface="Roboto" panose="02000000000000000000" pitchFamily="2" charset="0"/>
              </a:rPr>
              <a:t> barium</a:t>
            </a:r>
            <a:r>
              <a:rPr lang="vi-VN" b="0" i="0">
                <a:solidFill>
                  <a:srgbClr val="000000"/>
                </a:solidFill>
                <a:effectLst/>
                <a:latin typeface="Roboto" panose="02000000000000000000" pitchFamily="2" charset="0"/>
              </a:rPr>
              <a:t> được đưa vào từ lòng trực tràng đến đại tràng đã được làm sạch</a:t>
            </a:r>
            <a:r>
              <a:rPr lang="en-US" b="0" i="0">
                <a:solidFill>
                  <a:srgbClr val="000000"/>
                </a:solidFill>
                <a:effectLst/>
                <a:latin typeface="Roboto" panose="02000000000000000000" pitchFamily="2" charset="0"/>
              </a:rPr>
              <a:t>. </a:t>
            </a:r>
            <a:endParaRPr lang="en-US"/>
          </a:p>
          <a:p>
            <a:r>
              <a:rPr lang="vi-VN"/>
              <a:t>Định vị vị trí chính xác hơn soi</a:t>
            </a:r>
            <a:r>
              <a:rPr lang="en-US"/>
              <a:t>: </a:t>
            </a:r>
          </a:p>
          <a:p>
            <a:pPr marL="0" marR="0" lvl="0" indent="0" algn="l" defTabSz="914400" rtl="0" eaLnBrk="1" fontAlgn="auto" latinLnBrk="0" hangingPunct="1">
              <a:lnSpc>
                <a:spcPct val="100000"/>
              </a:lnSpc>
              <a:spcBef>
                <a:spcPts val="0"/>
              </a:spcBef>
              <a:spcAft>
                <a:spcPts val="0"/>
              </a:spcAft>
              <a:buClrTx/>
              <a:buSzTx/>
              <a:buFontTx/>
              <a:buNone/>
              <a:tabLst/>
              <a:defRPr/>
            </a:pPr>
            <a:r>
              <a:rPr lang="vi-VN"/>
              <a:t>Dễ bỏ sót các u nhỏ</a:t>
            </a:r>
            <a:r>
              <a:rPr lang="en-US"/>
              <a:t>, u &lt; 1cm, độ nhạy chỉ khoảng 50%</a:t>
            </a:r>
            <a:endParaRPr lang="vi-VN"/>
          </a:p>
          <a:p>
            <a:r>
              <a:rPr lang="vi-VN"/>
              <a:t>Tia X, di ứng chất cản quang, </a:t>
            </a:r>
            <a:r>
              <a:rPr lang="en-US"/>
              <a:t>ko mang lại nhiều thông tin so vs các pt cđha hiệu quả khác</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3)PET CT) </a:t>
            </a:r>
            <a:r>
              <a:rPr lang="vi-VN">
                <a:latin typeface="Times New Roman" panose="02020603050405020304" pitchFamily="18" charset="0"/>
                <a:cs typeface="Times New Roman" panose="02020603050405020304" pitchFamily="18" charset="0"/>
              </a:rPr>
              <a:t>Chẩn đoán ung thư di căn</a:t>
            </a:r>
            <a:r>
              <a:rPr lang="en-US">
                <a:latin typeface="Times New Roman" panose="02020603050405020304" pitchFamily="18" charset="0"/>
                <a:cs typeface="Times New Roman" panose="02020603050405020304" pitchFamily="18" charset="0"/>
              </a:rPr>
              <a:t>: đb di căn ngoài gan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atin typeface="Times New Roman" panose="02020603050405020304" pitchFamily="18" charset="0"/>
                <a:cs typeface="Times New Roman" panose="02020603050405020304" pitchFamily="18" charset="0"/>
              </a:rPr>
              <a:t>Đánh giá tái phát: trong qt theo dõi nếu nghi ngờ tái phát trên cea, và nội soi và hình ảnh ko pb đc trên ct scan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atin typeface="Times New Roman" panose="02020603050405020304" pitchFamily="18" charset="0"/>
                <a:cs typeface="Times New Roman" panose="02020603050405020304" pitchFamily="18" charset="0"/>
              </a:rPr>
              <a:t>Tuy nhiên ko đc xem là pt cđ thường quy vì giá thành cao và kết quả ko quá # biệt so vs cát lớp vi tính</a:t>
            </a:r>
            <a:r>
              <a:rPr lang="vi-VN" b="0" i="0">
                <a:solidFill>
                  <a:srgbClr val="202124"/>
                </a:solidFill>
                <a:effectLst/>
                <a:latin typeface="arial" panose="020B0604020202020204" pitchFamily="34" charset="0"/>
              </a:rPr>
              <a:t>Thông thường </a:t>
            </a:r>
            <a:r>
              <a:rPr lang="vi-VN" b="1" i="0">
                <a:solidFill>
                  <a:srgbClr val="202124"/>
                </a:solidFill>
                <a:effectLst/>
                <a:latin typeface="arial" panose="020B0604020202020204" pitchFamily="34" charset="0"/>
              </a:rPr>
              <a:t>dao động từ 22 triệu đến 25 triệu đồng tùy từng đơn vị</a:t>
            </a:r>
            <a:r>
              <a:rPr lang="vi-VN" b="0" i="0">
                <a:solidFill>
                  <a:srgbClr val="202124"/>
                </a:solidFill>
                <a:effectLst/>
                <a:latin typeface="arial" panose="020B0604020202020204" pitchFamily="34" charset="0"/>
              </a:rPr>
              <a:t>.</a:t>
            </a:r>
            <a:endParaRPr lang="en-US">
              <a:latin typeface="Times New Roman" panose="02020603050405020304" pitchFamily="18" charset="0"/>
              <a:cs typeface="Times New Roman" panose="02020603050405020304" pitchFamily="18" charset="0"/>
            </a:endParaRP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endParaRPr lang="en-US">
              <a:latin typeface="Times New Roman" panose="02020603050405020304" pitchFamily="18" charset="0"/>
              <a:cs typeface="Times New Roman" panose="02020603050405020304" pitchFamily="18" charset="0"/>
            </a:endParaRPr>
          </a:p>
        </p:txBody>
      </p:sp>
      <p:sp>
        <p:nvSpPr>
          <p:cNvPr id="4" name="Chỗ dành sẵn cho Số hiệu Bản chiếu 3"/>
          <p:cNvSpPr>
            <a:spLocks noGrp="1"/>
          </p:cNvSpPr>
          <p:nvPr>
            <p:ph type="sldNum" sz="quarter" idx="5"/>
          </p:nvPr>
        </p:nvSpPr>
        <p:spPr/>
        <p:txBody>
          <a:bodyPr/>
          <a:lstStyle/>
          <a:p>
            <a:pPr rtl="0"/>
            <a:fld id="{F97DC217-DF71-1A49-B3EA-559F1F43B0FF}" type="slidenum">
              <a:rPr lang="vi-VN" noProof="0" smtClean="0"/>
              <a:t>40</a:t>
            </a:fld>
            <a:endParaRPr lang="vi-VN" noProof="0"/>
          </a:p>
        </p:txBody>
      </p:sp>
    </p:spTree>
    <p:extLst>
      <p:ext uri="{BB962C8B-B14F-4D97-AF65-F5344CB8AC3E}">
        <p14:creationId xmlns:p14="http://schemas.microsoft.com/office/powerpoint/2010/main" val="153633568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b="0"/>
              <a:t>Khuyến cáo của Hội nghị đồng thuận ut đại trực tràng Châu Âu về lựa chọn cls khi nghi ngờ bn utđt trên ls</a:t>
            </a:r>
          </a:p>
        </p:txBody>
      </p:sp>
      <p:sp>
        <p:nvSpPr>
          <p:cNvPr id="4" name="Chỗ dành sẵn cho Số hiệu Bản chiếu 3"/>
          <p:cNvSpPr>
            <a:spLocks noGrp="1"/>
          </p:cNvSpPr>
          <p:nvPr>
            <p:ph type="sldNum" sz="quarter" idx="5"/>
          </p:nvPr>
        </p:nvSpPr>
        <p:spPr/>
        <p:txBody>
          <a:bodyPr/>
          <a:lstStyle/>
          <a:p>
            <a:pPr rtl="0"/>
            <a:fld id="{F97DC217-DF71-1A49-B3EA-559F1F43B0FF}" type="slidenum">
              <a:rPr lang="vi-VN" noProof="0" smtClean="0"/>
              <a:t>41</a:t>
            </a:fld>
            <a:endParaRPr lang="vi-VN" noProof="0"/>
          </a:p>
        </p:txBody>
      </p:sp>
    </p:spTree>
    <p:extLst>
      <p:ext uri="{BB962C8B-B14F-4D97-AF65-F5344CB8AC3E}">
        <p14:creationId xmlns:p14="http://schemas.microsoft.com/office/powerpoint/2010/main" val="385592030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en-US"/>
          </a:p>
          <a:p>
            <a:r>
              <a:rPr lang="en-US"/>
              <a:t>ĐÁNH GIÁ HIỆU QUẢ: ở những bn có CEA cao trước mổ =&gt; sẽ giảm sau pt triệt căn, còn ko hạ xuống =&gt; phẫu thuật chưa triệt để, có thể bn có di căn chưa đc phát hiện</a:t>
            </a:r>
          </a:p>
        </p:txBody>
      </p:sp>
      <p:sp>
        <p:nvSpPr>
          <p:cNvPr id="4" name="Chỗ dành sẵn cho Số hiệu Bản chiếu 3"/>
          <p:cNvSpPr>
            <a:spLocks noGrp="1"/>
          </p:cNvSpPr>
          <p:nvPr>
            <p:ph type="sldNum" sz="quarter" idx="5"/>
          </p:nvPr>
        </p:nvSpPr>
        <p:spPr/>
        <p:txBody>
          <a:bodyPr/>
          <a:lstStyle/>
          <a:p>
            <a:pPr rtl="0"/>
            <a:fld id="{F97DC217-DF71-1A49-B3EA-559F1F43B0FF}" type="slidenum">
              <a:rPr lang="vi-VN" noProof="0" smtClean="0"/>
              <a:t>43</a:t>
            </a:fld>
            <a:endParaRPr lang="vi-VN" noProof="0"/>
          </a:p>
        </p:txBody>
      </p:sp>
    </p:spTree>
    <p:extLst>
      <p:ext uri="{BB962C8B-B14F-4D97-AF65-F5344CB8AC3E}">
        <p14:creationId xmlns:p14="http://schemas.microsoft.com/office/powerpoint/2010/main" val="298687808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en-US" sz="1200"/>
              <a:t>Sự phát hiện của MSI có ý nghĩa quan trọng đối với việc xử trí bệnh nhân.</a:t>
            </a:r>
          </a:p>
          <a:p>
            <a:r>
              <a:rPr lang="en-US" sz="1200"/>
              <a:t>NCCN 2022 khuyến cáo xét nghiệm thường quy tình trạng bất ổn định vi vệ tinh msi/mmr</a:t>
            </a:r>
          </a:p>
          <a:p>
            <a:r>
              <a:rPr lang="en-US" sz="1200"/>
              <a:t> Điều quan trọng là chẩn đoán hội chứng Lynch, vì đây là một hội chứng di truyền có ý nghĩa quan trọng đối với bệnh nhân và thành viên trong gia đình</a:t>
            </a:r>
          </a:p>
          <a:p>
            <a:r>
              <a:rPr lang="vi-VN" sz="1200"/>
              <a:t>Chẩn đoán ung thư ĐTT trong hội chứng Lynch ảnh hưởng đến phạm vi phẫu thuật cắt bỏ.</a:t>
            </a:r>
            <a:endParaRPr lang="en-US" sz="1200"/>
          </a:p>
          <a:p>
            <a:r>
              <a:rPr lang="vi-VN" sz="1200"/>
              <a:t>Về hóa trị, dữ liệu cho thấy các khối u MSI dường như không được hưởng lợi từ 5-fluorouracil (5-FU), loại thuốc vẫn được sử dụng phổ biến nhất để điều trị ung thư ĐTT.</a:t>
            </a:r>
            <a:endParaRPr lang="en-US" sz="1200"/>
          </a:p>
          <a:p>
            <a:r>
              <a:rPr lang="vi-VN" sz="1200"/>
              <a:t>Một kết quả gần đây cho thấy sự phát hiện MSI là rất quan trọng đối với điều trị là ung thư ĐTT di căn có MSI đáp ứng tốt với các chất ức chế miễn dịch kiểm soát. </a:t>
            </a:r>
            <a:endParaRPr lang="en-US" sz="1200"/>
          </a:p>
          <a:p>
            <a:r>
              <a:rPr lang="en-US" b="0" i="0">
                <a:solidFill>
                  <a:srgbClr val="4D5156"/>
                </a:solidFill>
                <a:effectLst/>
                <a:latin typeface="arial" panose="020B0604020202020204" pitchFamily="34" charset="0"/>
              </a:rPr>
              <a:t>The FDA then approved </a:t>
            </a:r>
            <a:r>
              <a:rPr lang="en-US" b="1" i="0">
                <a:solidFill>
                  <a:srgbClr val="5F6368"/>
                </a:solidFill>
                <a:effectLst/>
                <a:latin typeface="arial" panose="020B0604020202020204" pitchFamily="34" charset="0"/>
              </a:rPr>
              <a:t>pembrolizumab</a:t>
            </a:r>
            <a:r>
              <a:rPr lang="en-US" b="0" i="0">
                <a:solidFill>
                  <a:srgbClr val="4D5156"/>
                </a:solidFill>
                <a:effectLst/>
                <a:latin typeface="arial" panose="020B0604020202020204" pitchFamily="34" charset="0"/>
              </a:rPr>
              <a:t> alone as a first-line treatment for patients with </a:t>
            </a:r>
            <a:r>
              <a:rPr lang="en-US" b="1" i="0">
                <a:solidFill>
                  <a:srgbClr val="5F6368"/>
                </a:solidFill>
                <a:effectLst/>
                <a:latin typeface="arial" panose="020B0604020202020204" pitchFamily="34" charset="0"/>
              </a:rPr>
              <a:t>MSI</a:t>
            </a:r>
            <a:r>
              <a:rPr lang="en-US" b="0" i="0">
                <a:solidFill>
                  <a:srgbClr val="4D5156"/>
                </a:solidFill>
                <a:effectLst/>
                <a:latin typeface="arial" panose="020B0604020202020204" pitchFamily="34" charset="0"/>
              </a:rPr>
              <a:t>-</a:t>
            </a:r>
            <a:r>
              <a:rPr lang="en-US" b="1" i="0">
                <a:solidFill>
                  <a:srgbClr val="5F6368"/>
                </a:solidFill>
                <a:effectLst/>
                <a:latin typeface="arial" panose="020B0604020202020204" pitchFamily="34" charset="0"/>
              </a:rPr>
              <a:t>H</a:t>
            </a:r>
            <a:r>
              <a:rPr lang="en-US" b="0" i="0">
                <a:solidFill>
                  <a:srgbClr val="4D5156"/>
                </a:solidFill>
                <a:effectLst/>
                <a:latin typeface="arial" panose="020B0604020202020204" pitchFamily="34" charset="0"/>
              </a:rPr>
              <a:t>/dMMR CRC that was unresectable or metastatic</a:t>
            </a:r>
            <a:endParaRPr lang="en-US" sz="1200"/>
          </a:p>
          <a:p>
            <a:endParaRPr lang="en-US"/>
          </a:p>
        </p:txBody>
      </p:sp>
      <p:sp>
        <p:nvSpPr>
          <p:cNvPr id="4" name="Chỗ dành sẵn cho Số hiệu Bản chiếu 3"/>
          <p:cNvSpPr>
            <a:spLocks noGrp="1"/>
          </p:cNvSpPr>
          <p:nvPr>
            <p:ph type="sldNum" sz="quarter" idx="5"/>
          </p:nvPr>
        </p:nvSpPr>
        <p:spPr/>
        <p:txBody>
          <a:bodyPr/>
          <a:lstStyle/>
          <a:p>
            <a:pPr rtl="0"/>
            <a:fld id="{F97DC217-DF71-1A49-B3EA-559F1F43B0FF}" type="slidenum">
              <a:rPr lang="vi-VN" noProof="0" smtClean="0"/>
              <a:t>44</a:t>
            </a:fld>
            <a:endParaRPr lang="vi-VN" noProof="0"/>
          </a:p>
        </p:txBody>
      </p:sp>
    </p:spTree>
    <p:extLst>
      <p:ext uri="{BB962C8B-B14F-4D97-AF65-F5344CB8AC3E}">
        <p14:creationId xmlns:p14="http://schemas.microsoft.com/office/powerpoint/2010/main" val="28192415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en-US"/>
          </a:p>
        </p:txBody>
      </p:sp>
      <p:sp>
        <p:nvSpPr>
          <p:cNvPr id="4" name="Chỗ dành sẵn cho Số hiệu Bản chiếu 3"/>
          <p:cNvSpPr>
            <a:spLocks noGrp="1"/>
          </p:cNvSpPr>
          <p:nvPr>
            <p:ph type="sldNum" sz="quarter" idx="5"/>
          </p:nvPr>
        </p:nvSpPr>
        <p:spPr/>
        <p:txBody>
          <a:bodyPr/>
          <a:lstStyle/>
          <a:p>
            <a:pPr rtl="0"/>
            <a:fld id="{F97DC217-DF71-1A49-B3EA-559F1F43B0FF}" type="slidenum">
              <a:rPr lang="vi-VN" noProof="0" smtClean="0"/>
              <a:t>45</a:t>
            </a:fld>
            <a:endParaRPr lang="vi-VN" noProof="0"/>
          </a:p>
        </p:txBody>
      </p:sp>
    </p:spTree>
    <p:extLst>
      <p:ext uri="{BB962C8B-B14F-4D97-AF65-F5344CB8AC3E}">
        <p14:creationId xmlns:p14="http://schemas.microsoft.com/office/powerpoint/2010/main" val="171555868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en-US" i="1"/>
              <a:t>Hạch vùng: lưu ý tùy theo từng đoạn ruột # nhau mà có hạch vùng # nhau. Hach vùng ở đây chính là những hạch đi dọc theo đm nuôi khối u của mình, vd: u đt p hạch vùng là nhóm hạch cạnh đt phải, đm đt phải, đt mmmt còn đt thì dọc đm mmtd. Vậy nên u trái mà có hạch mmmt thì là not hạch vùng mà là di căn xa xếp là M1, tương tự hạch cạnh đm chủ bụng, hạch thân tạng, ko phải là hạch vùng.</a:t>
            </a:r>
          </a:p>
          <a:p>
            <a:r>
              <a:rPr lang="en-US" i="1"/>
              <a:t>Người ta xếp N dựa trên số hạch di căn</a:t>
            </a:r>
          </a:p>
          <a:p>
            <a:endParaRPr lang="en-US" i="1"/>
          </a:p>
        </p:txBody>
      </p:sp>
      <p:sp>
        <p:nvSpPr>
          <p:cNvPr id="4" name="Chỗ dành sẵn cho Số hiệu Bản chiếu 3"/>
          <p:cNvSpPr>
            <a:spLocks noGrp="1"/>
          </p:cNvSpPr>
          <p:nvPr>
            <p:ph type="sldNum" sz="quarter" idx="5"/>
          </p:nvPr>
        </p:nvSpPr>
        <p:spPr/>
        <p:txBody>
          <a:bodyPr/>
          <a:lstStyle/>
          <a:p>
            <a:pPr rtl="0"/>
            <a:fld id="{F97DC217-DF71-1A49-B3EA-559F1F43B0FF}" type="slidenum">
              <a:rPr lang="vi-VN" noProof="0" smtClean="0"/>
              <a:t>46</a:t>
            </a:fld>
            <a:endParaRPr lang="vi-VN" noProof="0"/>
          </a:p>
        </p:txBody>
      </p:sp>
    </p:spTree>
    <p:extLst>
      <p:ext uri="{BB962C8B-B14F-4D97-AF65-F5344CB8AC3E}">
        <p14:creationId xmlns:p14="http://schemas.microsoft.com/office/powerpoint/2010/main" val="22195418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vi-VN"/>
              <a:t>Điều trị hướng tới điều trị cá thể hóa -&gt; </a:t>
            </a:r>
            <a:r>
              <a:rPr lang="en-US"/>
              <a:t>để lựa chọn pp điều trị phù hợp, bác sĩ cần cân nhắc dựa trên nhiều yếu tố: giai đoạn bệnh, kích thước u, vị trí u và thể trạng bệnh nhân, </a:t>
            </a:r>
            <a:r>
              <a:rPr lang="vi-VN"/>
              <a:t>đòi hỏi sự đánh giá toàn diện, cũng như phối hợp đa chuyên khoa để đưa ra kế hoạch điều trị tốt nhất cho từng trường hợp.</a:t>
            </a:r>
            <a:endParaRPr lang="en-US"/>
          </a:p>
        </p:txBody>
      </p:sp>
      <p:sp>
        <p:nvSpPr>
          <p:cNvPr id="4" name="Chỗ dành sẵn cho Số hiệu Bản chiếu 3"/>
          <p:cNvSpPr>
            <a:spLocks noGrp="1"/>
          </p:cNvSpPr>
          <p:nvPr>
            <p:ph type="sldNum" sz="quarter" idx="5"/>
          </p:nvPr>
        </p:nvSpPr>
        <p:spPr/>
        <p:txBody>
          <a:bodyPr/>
          <a:lstStyle/>
          <a:p>
            <a:pPr rtl="0"/>
            <a:fld id="{F97DC217-DF71-1A49-B3EA-559F1F43B0FF}" type="slidenum">
              <a:rPr lang="vi-VN" noProof="0" smtClean="0"/>
              <a:t>49</a:t>
            </a:fld>
            <a:endParaRPr lang="vi-VN" noProof="0"/>
          </a:p>
        </p:txBody>
      </p:sp>
    </p:spTree>
    <p:extLst>
      <p:ext uri="{BB962C8B-B14F-4D97-AF65-F5344CB8AC3E}">
        <p14:creationId xmlns:p14="http://schemas.microsoft.com/office/powerpoint/2010/main" val="128889615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en-US" sz="1200">
                <a:latin typeface="Times New Roman" panose="02020603050405020304" pitchFamily="18" charset="0"/>
                <a:cs typeface="Times New Roman" panose="02020603050405020304" pitchFamily="18" charset="0"/>
              </a:rPr>
              <a:t>Giai đoạn IV: </a:t>
            </a:r>
          </a:p>
          <a:p>
            <a:r>
              <a:rPr lang="vi-VN" sz="1200">
                <a:latin typeface="Times New Roman" panose="02020603050405020304" pitchFamily="18" charset="0"/>
                <a:cs typeface="Times New Roman" panose="02020603050405020304" pitchFamily="18" charset="0"/>
              </a:rPr>
              <a:t>Xét phẫu thuật </a:t>
            </a:r>
            <a:r>
              <a:rPr lang="en-US" sz="1200">
                <a:latin typeface="Times New Roman" panose="02020603050405020304" pitchFamily="18" charset="0"/>
                <a:cs typeface="Times New Roman" panose="02020603050405020304" pitchFamily="18" charset="0"/>
              </a:rPr>
              <a:t>(cắt đoạn đài tràng hoặc nối tắt)  trong th u gây tắc ruột hoặc chảy máu. Th di căn xa có thể cắt được -&gt; pt triệt để cả u ngphat và u di căn. Th u di căn ko thể cắt được -&gt; cắt u nguyên phát giúp cải thiện triệu chứng lâm sàng và tiên lượng</a:t>
            </a:r>
          </a:p>
          <a:p>
            <a:r>
              <a:rPr lang="en-US" sz="1200">
                <a:latin typeface="Times New Roman" panose="02020603050405020304" pitchFamily="18" charset="0"/>
                <a:cs typeface="Times New Roman" panose="02020603050405020304" pitchFamily="18" charset="0"/>
              </a:rPr>
              <a:t>Th mà bệnh lan tràn toàn thân thì hóa trị là biện pháp căn bản. </a:t>
            </a:r>
          </a:p>
          <a:p>
            <a:r>
              <a:rPr lang="en-US" sz="1200">
                <a:latin typeface="Times New Roman" panose="02020603050405020304" pitchFamily="18" charset="0"/>
                <a:cs typeface="Times New Roman" panose="02020603050405020304" pitchFamily="18" charset="0"/>
              </a:rPr>
              <a:t>Hướng dẫn của Mạng lưới Quốc gia về Ung thư Hoa Kỳ (NCCN 2022)</a:t>
            </a:r>
            <a:endParaRPr lang="en-US"/>
          </a:p>
        </p:txBody>
      </p:sp>
      <p:sp>
        <p:nvSpPr>
          <p:cNvPr id="4" name="Chỗ dành sẵn cho Số hiệu Bản chiếu 3"/>
          <p:cNvSpPr>
            <a:spLocks noGrp="1"/>
          </p:cNvSpPr>
          <p:nvPr>
            <p:ph type="sldNum" sz="quarter" idx="5"/>
          </p:nvPr>
        </p:nvSpPr>
        <p:spPr/>
        <p:txBody>
          <a:bodyPr/>
          <a:lstStyle/>
          <a:p>
            <a:pPr rtl="0"/>
            <a:fld id="{F97DC217-DF71-1A49-B3EA-559F1F43B0FF}" type="slidenum">
              <a:rPr lang="vi-VN" noProof="0" smtClean="0"/>
              <a:t>50</a:t>
            </a:fld>
            <a:endParaRPr lang="vi-VN" noProof="0"/>
          </a:p>
        </p:txBody>
      </p:sp>
    </p:spTree>
    <p:extLst>
      <p:ext uri="{BB962C8B-B14F-4D97-AF65-F5344CB8AC3E}">
        <p14:creationId xmlns:p14="http://schemas.microsoft.com/office/powerpoint/2010/main" val="307131082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en-US"/>
              <a:t>Ctis và t1 xâm lấn nhẹ: nếu we đánh giá có thể cắt đc u qua nội soi thì we sẽ cắt cho bn còn nếu đg k cắt đc thì phải mổ.sau khi mà cắt cái khối qua nội soi xong nếu gpb trả lời khối có các yếu tố nguy cơ cao như:  biệt hóa kém/ko biệt hóa</a:t>
            </a:r>
            <a:r>
              <a:rPr lang="vi-VN"/>
              <a:t> (G</a:t>
            </a:r>
            <a:r>
              <a:rPr lang="en-US"/>
              <a:t>rad</a:t>
            </a:r>
            <a:r>
              <a:rPr lang="vi-VN"/>
              <a:t>3, G</a:t>
            </a:r>
            <a:r>
              <a:rPr lang="en-US"/>
              <a:t>rad</a:t>
            </a:r>
            <a:r>
              <a:rPr lang="vi-VN"/>
              <a:t>4), xâm lấn mạch máu-bạch huyết, </a:t>
            </a:r>
            <a:r>
              <a:rPr lang="en-US"/>
              <a:t>bờ diện cắt dương tính -&gt; thì cái phần còn lại mình phải phẫu thuật cắt rộng cho bn. Còn ko thì chỉ theo dõi. </a:t>
            </a:r>
          </a:p>
          <a:p>
            <a:r>
              <a:rPr lang="en-US"/>
              <a:t>cTis nhưng ko cắt đc </a:t>
            </a:r>
          </a:p>
          <a:p>
            <a:r>
              <a:rPr lang="en-US"/>
              <a:t>Đối vs th2 là ct1 xâm lấn nhiều -&gt; thì làm sao biét đc ít hay nhiều thì 1 khối u quan sat qua nội soi mà có phá hủy, loét, bờ xù xì biến dạng, cứng -&gt; xâm lấn nhiều rồi -&gt; chuyển mổ cho bn</a:t>
            </a:r>
          </a:p>
          <a:p>
            <a:r>
              <a:rPr lang="vi-VN" b="0" i="0">
                <a:solidFill>
                  <a:srgbClr val="686868"/>
                </a:solidFill>
                <a:effectLst/>
                <a:latin typeface="HelveticaNeue"/>
              </a:rPr>
              <a:t>Kỹ thuật cắt niêm mạc hoặc cắt tách dưới niêm mạc (EMR/ESD) điều trị ung thư đại trực tràng giai đoạn sớm hoặc tổn thương tiền ung thư là phương pháp cắt bỏ toàn bộ tổn thương u tại đại trực tràng được thực hiện hoàn toàn qua nội soi mà không cần phẫu thuật. </a:t>
            </a:r>
            <a:endParaRPr lang="en-US" b="0" i="0">
              <a:solidFill>
                <a:srgbClr val="686868"/>
              </a:solidFill>
              <a:effectLst/>
              <a:latin typeface="HelveticaNeu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vi-VN"/>
              <a:t>Với những tổn thương lớn không cắt rộng tại chỗ qua nội soi đại tràng được thì phẫu thuật cắt đoạn đại tràng. </a:t>
            </a:r>
          </a:p>
          <a:p>
            <a:endParaRPr lang="en-US"/>
          </a:p>
          <a:p>
            <a:endParaRPr lang="en-US"/>
          </a:p>
        </p:txBody>
      </p:sp>
      <p:sp>
        <p:nvSpPr>
          <p:cNvPr id="4" name="Chỗ dành sẵn cho Số hiệu Bản chiếu 3"/>
          <p:cNvSpPr>
            <a:spLocks noGrp="1"/>
          </p:cNvSpPr>
          <p:nvPr>
            <p:ph type="sldNum" sz="quarter" idx="5"/>
          </p:nvPr>
        </p:nvSpPr>
        <p:spPr/>
        <p:txBody>
          <a:bodyPr/>
          <a:lstStyle/>
          <a:p>
            <a:pPr rtl="0"/>
            <a:fld id="{F97DC217-DF71-1A49-B3EA-559F1F43B0FF}" type="slidenum">
              <a:rPr lang="vi-VN" noProof="0" smtClean="0"/>
              <a:t>51</a:t>
            </a:fld>
            <a:endParaRPr lang="vi-VN" noProof="0"/>
          </a:p>
        </p:txBody>
      </p:sp>
    </p:spTree>
    <p:extLst>
      <p:ext uri="{BB962C8B-B14F-4D97-AF65-F5344CB8AC3E}">
        <p14:creationId xmlns:p14="http://schemas.microsoft.com/office/powerpoint/2010/main" val="12899346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en-US"/>
              <a:t>Sự phân bố tần suất u thường gặp trên toàn bộ khung đại tràng, có thể thấy utđtt nói chung tập trung ở đoạn cuối  đt chậu hông và trực tràng, còn lại phân bố khá là đều dọc theo khung đại tràng</a:t>
            </a:r>
          </a:p>
        </p:txBody>
      </p:sp>
      <p:sp>
        <p:nvSpPr>
          <p:cNvPr id="4" name="Chỗ dành sẵn cho Số hiệu Bản chiếu 3"/>
          <p:cNvSpPr>
            <a:spLocks noGrp="1"/>
          </p:cNvSpPr>
          <p:nvPr>
            <p:ph type="sldNum" sz="quarter" idx="5"/>
          </p:nvPr>
        </p:nvSpPr>
        <p:spPr/>
        <p:txBody>
          <a:bodyPr/>
          <a:lstStyle/>
          <a:p>
            <a:pPr rtl="0"/>
            <a:fld id="{F97DC217-DF71-1A49-B3EA-559F1F43B0FF}" type="slidenum">
              <a:rPr lang="vi-VN" noProof="0" smtClean="0"/>
              <a:t>5</a:t>
            </a:fld>
            <a:endParaRPr lang="vi-VN" noProof="0"/>
          </a:p>
        </p:txBody>
      </p:sp>
    </p:spTree>
    <p:extLst>
      <p:ext uri="{BB962C8B-B14F-4D97-AF65-F5344CB8AC3E}">
        <p14:creationId xmlns:p14="http://schemas.microsoft.com/office/powerpoint/2010/main" val="198387779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en-US"/>
              <a:t>Esd: ưu điểm hơn so vs emr: cắt vs bướu bất kể kích thước tuy nhiên đòi hỏi kĩ thuật cao hơn emr</a:t>
            </a:r>
          </a:p>
        </p:txBody>
      </p:sp>
      <p:sp>
        <p:nvSpPr>
          <p:cNvPr id="4" name="Chỗ dành sẵn cho Số hiệu Bản chiếu 3"/>
          <p:cNvSpPr>
            <a:spLocks noGrp="1"/>
          </p:cNvSpPr>
          <p:nvPr>
            <p:ph type="sldNum" sz="quarter" idx="5"/>
          </p:nvPr>
        </p:nvSpPr>
        <p:spPr/>
        <p:txBody>
          <a:bodyPr/>
          <a:lstStyle/>
          <a:p>
            <a:pPr rtl="0"/>
            <a:fld id="{F97DC217-DF71-1A49-B3EA-559F1F43B0FF}" type="slidenum">
              <a:rPr lang="vi-VN" noProof="0" smtClean="0"/>
              <a:t>52</a:t>
            </a:fld>
            <a:endParaRPr lang="vi-VN" noProof="0"/>
          </a:p>
        </p:txBody>
      </p:sp>
    </p:spTree>
    <p:extLst>
      <p:ext uri="{BB962C8B-B14F-4D97-AF65-F5344CB8AC3E}">
        <p14:creationId xmlns:p14="http://schemas.microsoft.com/office/powerpoint/2010/main" val="228029000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en-US"/>
          </a:p>
        </p:txBody>
      </p:sp>
      <p:sp>
        <p:nvSpPr>
          <p:cNvPr id="4" name="Chỗ dành sẵn cho Số hiệu Bản chiếu 3"/>
          <p:cNvSpPr>
            <a:spLocks noGrp="1"/>
          </p:cNvSpPr>
          <p:nvPr>
            <p:ph type="sldNum" sz="quarter" idx="5"/>
          </p:nvPr>
        </p:nvSpPr>
        <p:spPr/>
        <p:txBody>
          <a:bodyPr/>
          <a:lstStyle/>
          <a:p>
            <a:pPr rtl="0"/>
            <a:fld id="{F97DC217-DF71-1A49-B3EA-559F1F43B0FF}" type="slidenum">
              <a:rPr lang="vi-VN" noProof="0" smtClean="0"/>
              <a:t>53</a:t>
            </a:fld>
            <a:endParaRPr lang="vi-VN" noProof="0"/>
          </a:p>
        </p:txBody>
      </p:sp>
    </p:spTree>
    <p:extLst>
      <p:ext uri="{BB962C8B-B14F-4D97-AF65-F5344CB8AC3E}">
        <p14:creationId xmlns:p14="http://schemas.microsoft.com/office/powerpoint/2010/main" val="134469517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vi-VN"/>
              <a:t>Ung thư đại trực tràng gây biến chứng khá cao. Hai BC thường gặp nhất là tắc ruột, bán tắc và XHTH.</a:t>
            </a:r>
          </a:p>
          <a:p>
            <a:pPr marL="171450" indent="-171450">
              <a:buFont typeface="Wingdings" panose="05000000000000000000" pitchFamily="2" charset="2"/>
              <a:buChar char="à"/>
            </a:pPr>
            <a:r>
              <a:rPr lang="vi-VN"/>
              <a:t>Nếu cắt được triệt căn thì nên cắt rồi hóa sau vì thường ung thư đại tràng có biến chứng với tỉ lệ khá cao. </a:t>
            </a:r>
            <a:endParaRPr lang="en-US"/>
          </a:p>
          <a:p>
            <a:pPr marL="0" indent="0">
              <a:buFont typeface="Wingdings" panose="05000000000000000000" pitchFamily="2" charset="2"/>
              <a:buNone/>
            </a:pPr>
            <a:endParaRPr lang="en-US"/>
          </a:p>
          <a:p>
            <a:pPr marL="158750" lvl="0" indent="0" algn="l" rtl="0">
              <a:lnSpc>
                <a:spcPct val="100000"/>
              </a:lnSpc>
              <a:spcBef>
                <a:spcPts val="0"/>
              </a:spcBef>
              <a:spcAft>
                <a:spcPts val="0"/>
              </a:spcAft>
              <a:buSzPts val="1100"/>
              <a:buNone/>
            </a:pPr>
            <a:r>
              <a:rPr lang="vi-VN" sz="1200" b="0" i="0" u="none" strike="noStrike" cap="none">
                <a:solidFill>
                  <a:srgbClr val="000000"/>
                </a:solidFill>
                <a:latin typeface="Arial"/>
                <a:ea typeface="Arial"/>
                <a:cs typeface="Arial"/>
                <a:sym typeface="Arial"/>
              </a:rPr>
              <a:t>Khoảng 50-60% BN được chẩn đoán K đại tràng có tiến triển di căn. Di căn thường xảy ra sau phẫu thuật điều trị K đại tràng, trong đó di căn gan là thường gặp nhất. </a:t>
            </a:r>
            <a:endParaRPr lang="en-US" sz="1200" b="0" i="0" u="none" strike="noStrike" cap="none">
              <a:solidFill>
                <a:srgbClr val="000000"/>
              </a:solidFill>
              <a:latin typeface="Arial"/>
              <a:ea typeface="Arial"/>
              <a:cs typeface="Arial"/>
              <a:sym typeface="Arial"/>
            </a:endParaRPr>
          </a:p>
          <a:p>
            <a:pPr marL="158750" lvl="0" indent="0" algn="l" rtl="0">
              <a:lnSpc>
                <a:spcPct val="100000"/>
              </a:lnSpc>
              <a:spcBef>
                <a:spcPts val="0"/>
              </a:spcBef>
              <a:spcAft>
                <a:spcPts val="0"/>
              </a:spcAft>
              <a:buSzPts val="1100"/>
              <a:buNone/>
            </a:pPr>
            <a:r>
              <a:rPr lang="en-US" sz="1200" b="0" i="0" u="none" strike="noStrike" cap="none">
                <a:solidFill>
                  <a:srgbClr val="000000"/>
                </a:solidFill>
                <a:latin typeface="Arial"/>
                <a:ea typeface="Arial"/>
                <a:cs typeface="Arial"/>
                <a:sym typeface="Arial"/>
              </a:rPr>
              <a:t>DI CĂN GAN: </a:t>
            </a:r>
            <a:r>
              <a:rPr lang="vi-VN" sz="1200" b="0" i="0" u="none" strike="noStrike" cap="none">
                <a:solidFill>
                  <a:srgbClr val="000000"/>
                </a:solidFill>
                <a:latin typeface="Arial"/>
                <a:ea typeface="Arial"/>
                <a:cs typeface="Arial"/>
                <a:sym typeface="Arial"/>
              </a:rPr>
              <a:t>Tuy nhiên, có 20-34% BN ung thư đại tràng phát hiện có di căn gan đồng thời. Một số bằng chứng chỉ ra rằng UT đại tràng có di căn gan đồng thời thể hiện bệnh lan tràn và tiên lượng xấu hơn so với di căn gan xuất hiện sau.</a:t>
            </a:r>
            <a:endParaRPr lang="vi-VN"/>
          </a:p>
          <a:p>
            <a:pPr marL="457200" lvl="0" indent="-298450" algn="l" rtl="0">
              <a:lnSpc>
                <a:spcPct val="100000"/>
              </a:lnSpc>
              <a:spcBef>
                <a:spcPts val="0"/>
              </a:spcBef>
              <a:spcAft>
                <a:spcPts val="0"/>
              </a:spcAft>
              <a:buSzPts val="1100"/>
              <a:buChar char="●"/>
            </a:pPr>
            <a:r>
              <a:rPr lang="vi-VN" sz="1200" b="0" i="0" u="none" strike="noStrike" cap="none">
                <a:solidFill>
                  <a:srgbClr val="000000"/>
                </a:solidFill>
                <a:latin typeface="Arial"/>
                <a:ea typeface="Arial"/>
                <a:cs typeface="Arial"/>
                <a:sym typeface="Arial"/>
              </a:rPr>
              <a:t>Nhiều nghiên cứu cho thấy có thể điều trị triệt để đối với K đại tràng di căn gan, với tỉ lệ DFS (death-free survival) sau 5 năm là khoảng 20%. Thêm vào đó, các nghiên cứu cho thấy rằng BN có di căn gan đơn ổ, tỉ lệ sống còn toàn bộ (OS rate) có thể tới 71% sau phẫu thuật. Do đó việc xem xét chỉ định phẫu thuật ở BN K đại tràng di căn gan là rất cần thiết.</a:t>
            </a:r>
            <a:endParaRPr lang="en-US" sz="1200" b="0" i="0" u="none" strike="noStrike" cap="none">
              <a:solidFill>
                <a:srgbClr val="000000"/>
              </a:solidFill>
              <a:latin typeface="Arial"/>
              <a:ea typeface="Arial"/>
              <a:cs typeface="Arial"/>
              <a:sym typeface="Arial"/>
            </a:endParaRPr>
          </a:p>
          <a:p>
            <a:pPr marL="457200" lvl="0" indent="-298450" algn="l" rtl="0">
              <a:lnSpc>
                <a:spcPct val="100000"/>
              </a:lnSpc>
              <a:spcBef>
                <a:spcPts val="0"/>
              </a:spcBef>
              <a:spcAft>
                <a:spcPts val="0"/>
              </a:spcAft>
              <a:buSzPts val="1100"/>
              <a:buChar char="●"/>
            </a:pPr>
            <a:r>
              <a:rPr lang="en-US" sz="1200" b="0" i="0" u="none" strike="noStrike" cap="none">
                <a:solidFill>
                  <a:srgbClr val="000000"/>
                </a:solidFill>
                <a:latin typeface="Arial"/>
                <a:cs typeface="Arial"/>
                <a:sym typeface="Arial"/>
              </a:rPr>
              <a:t>DI CĂN PHỔI: </a:t>
            </a:r>
            <a:r>
              <a:rPr lang="vi-VN" sz="1200" b="0" i="0" u="none" strike="noStrike" cap="none">
                <a:solidFill>
                  <a:srgbClr val="000000"/>
                </a:solidFill>
                <a:latin typeface="Arial"/>
                <a:ea typeface="Arial"/>
                <a:cs typeface="Arial"/>
                <a:sym typeface="Arial"/>
              </a:rPr>
              <a:t>K đại tràng cũng di căn phổi, phần lớn các khuyến cáo điều trị trong K đai tràng di căn gan cũng có thể áp dụng cho di căn phổi. Có ghi nhận rằng tỉ lệ không tái phát sau 3 năm điều trị di căn phổi là 28%, tỉ lệ sống còn toàn bộ đạt tới 78%</a:t>
            </a:r>
            <a:endParaRPr lang="en-US" sz="1200" b="0" i="0" u="none" strike="noStrike" cap="none">
              <a:solidFill>
                <a:srgbClr val="000000"/>
              </a:solidFill>
              <a:latin typeface="Arial"/>
              <a:ea typeface="Arial"/>
              <a:cs typeface="Arial"/>
              <a:sym typeface="Arial"/>
            </a:endParaRPr>
          </a:p>
          <a:p>
            <a:pPr marL="457200" lvl="0" indent="-298450" algn="l" rtl="0">
              <a:lnSpc>
                <a:spcPct val="100000"/>
              </a:lnSpc>
              <a:spcBef>
                <a:spcPts val="0"/>
              </a:spcBef>
              <a:spcAft>
                <a:spcPts val="0"/>
              </a:spcAft>
              <a:buSzPts val="1100"/>
              <a:buChar char="●"/>
            </a:pPr>
            <a:r>
              <a:rPr lang="en-US" sz="1200" b="0" i="0" u="none" strike="noStrike" cap="none">
                <a:solidFill>
                  <a:srgbClr val="000000"/>
                </a:solidFill>
                <a:latin typeface="Arial"/>
                <a:cs typeface="Arial"/>
                <a:sym typeface="Arial"/>
              </a:rPr>
              <a:t>DI CĂN PHÚC MẠC:</a:t>
            </a:r>
            <a:endParaRPr lang="vi-VN"/>
          </a:p>
          <a:p>
            <a:pPr marL="457200" lvl="0" indent="-298450" algn="l" rtl="0">
              <a:lnSpc>
                <a:spcPct val="100000"/>
              </a:lnSpc>
              <a:spcBef>
                <a:spcPts val="0"/>
              </a:spcBef>
              <a:spcAft>
                <a:spcPts val="0"/>
              </a:spcAft>
              <a:buSzPts val="1100"/>
              <a:buChar char="●"/>
            </a:pPr>
            <a:r>
              <a:rPr lang="vi-VN" sz="1200" b="0" i="0" u="none" strike="noStrike" cap="none">
                <a:solidFill>
                  <a:srgbClr val="000000"/>
                </a:solidFill>
                <a:latin typeface="Arial"/>
                <a:ea typeface="Arial"/>
                <a:cs typeface="Arial"/>
                <a:sym typeface="Arial"/>
              </a:rPr>
              <a:t>Khoảng 17% BN K đại trực tràng có di căn phúc mạc. Mục tiêu điều trị của di căn phúc mạc là điều trị giảm nhẹ hơn là triệt căn, thường là điều trị toàn thân, phẫu thuật tạm bợ (nối tắt, stent, HM nhân tạo trên dòng)</a:t>
            </a:r>
            <a:endParaRPr lang="vi-VN"/>
          </a:p>
          <a:p>
            <a:pPr marL="457200" lvl="0" indent="-298450" algn="l" rtl="0">
              <a:lnSpc>
                <a:spcPct val="100000"/>
              </a:lnSpc>
              <a:spcBef>
                <a:spcPts val="0"/>
              </a:spcBef>
              <a:spcAft>
                <a:spcPts val="0"/>
              </a:spcAft>
              <a:buSzPts val="1100"/>
              <a:buChar char="●"/>
            </a:pPr>
            <a:endParaRPr lang="vi-VN"/>
          </a:p>
          <a:p>
            <a:pPr marL="171450" indent="-171450">
              <a:buFont typeface="Wingdings" panose="05000000000000000000" pitchFamily="2" charset="2"/>
              <a:buChar char="à"/>
            </a:pPr>
            <a:endParaRPr lang="en-US"/>
          </a:p>
          <a:p>
            <a:pPr marL="0" indent="0">
              <a:buFont typeface="Wingdings" panose="05000000000000000000" pitchFamily="2" charset="2"/>
              <a:buNone/>
            </a:pPr>
            <a:endParaRPr lang="en-US"/>
          </a:p>
        </p:txBody>
      </p:sp>
      <p:sp>
        <p:nvSpPr>
          <p:cNvPr id="4" name="Chỗ dành sẵn cho Số hiệu Bản chiếu 3"/>
          <p:cNvSpPr>
            <a:spLocks noGrp="1"/>
          </p:cNvSpPr>
          <p:nvPr>
            <p:ph type="sldNum" sz="quarter" idx="5"/>
          </p:nvPr>
        </p:nvSpPr>
        <p:spPr/>
        <p:txBody>
          <a:bodyPr/>
          <a:lstStyle/>
          <a:p>
            <a:pPr rtl="0"/>
            <a:fld id="{F97DC217-DF71-1A49-B3EA-559F1F43B0FF}" type="slidenum">
              <a:rPr lang="vi-VN" noProof="0" smtClean="0"/>
              <a:t>54</a:t>
            </a:fld>
            <a:endParaRPr lang="vi-VN" noProof="0"/>
          </a:p>
        </p:txBody>
      </p:sp>
    </p:spTree>
    <p:extLst>
      <p:ext uri="{BB962C8B-B14F-4D97-AF65-F5344CB8AC3E}">
        <p14:creationId xmlns:p14="http://schemas.microsoft.com/office/powerpoint/2010/main" val="210210222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pPr marL="228600" indent="-228600">
              <a:buAutoNum type="arabicParenR"/>
            </a:pPr>
            <a:r>
              <a:rPr lang="en-US"/>
              <a:t>Diện cắt: </a:t>
            </a:r>
          </a:p>
          <a:p>
            <a:pPr marL="171450" indent="-171450">
              <a:buFontTx/>
              <a:buChar char="-"/>
            </a:pPr>
            <a:r>
              <a:rPr lang="en-US"/>
              <a:t>y văn xâm lấn tại chỗ của UTĐT chủ yêu theo chiều ngang &gt; dọc -&gt; trong pt, diện cắt cách u khoảng 5cm được xem là an toàn.</a:t>
            </a:r>
          </a:p>
          <a:p>
            <a:pPr marL="171450" indent="-171450">
              <a:buFontTx/>
              <a:buChar char="-"/>
            </a:pPr>
            <a:r>
              <a:rPr lang="en-US"/>
              <a:t>Về sau này, hiệp hội ung thư đtt nhật bản JSCCR khuyến cáo bờ cắt cách u khoảng 10cm (Nguồn: theo Sugihaga (2014))</a:t>
            </a:r>
          </a:p>
          <a:p>
            <a:pPr marL="171450" indent="-171450">
              <a:buFontTx/>
              <a:buChar char="-"/>
            </a:pPr>
            <a:r>
              <a:rPr lang="en-US"/>
              <a:t>Tuy nhiên điều quan trọng trong mổ UT T không phải là mức độ cắt đoạn ruột mà là cắt rộng mạc treo ruột để lấy đƣợc những hạch lymphô nằm dọc theo các mạch máu chi phối đoạn ruột mang u. </a:t>
            </a:r>
          </a:p>
        </p:txBody>
      </p:sp>
      <p:sp>
        <p:nvSpPr>
          <p:cNvPr id="4" name="Chỗ dành sẵn cho Số hiệu Bản chiếu 3"/>
          <p:cNvSpPr>
            <a:spLocks noGrp="1"/>
          </p:cNvSpPr>
          <p:nvPr>
            <p:ph type="sldNum" sz="quarter" idx="5"/>
          </p:nvPr>
        </p:nvSpPr>
        <p:spPr/>
        <p:txBody>
          <a:bodyPr/>
          <a:lstStyle/>
          <a:p>
            <a:pPr rtl="0"/>
            <a:fld id="{F97DC217-DF71-1A49-B3EA-559F1F43B0FF}" type="slidenum">
              <a:rPr lang="vi-VN" noProof="0" smtClean="0"/>
              <a:t>55</a:t>
            </a:fld>
            <a:endParaRPr lang="vi-VN" noProof="0"/>
          </a:p>
        </p:txBody>
      </p:sp>
    </p:spTree>
    <p:extLst>
      <p:ext uri="{BB962C8B-B14F-4D97-AF65-F5344CB8AC3E}">
        <p14:creationId xmlns:p14="http://schemas.microsoft.com/office/powerpoint/2010/main" val="141713901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pPr marL="0" indent="0" algn="l">
              <a:buNone/>
            </a:pPr>
            <a:r>
              <a:rPr lang="en-US" sz="1200"/>
              <a:t>+	+</a:t>
            </a:r>
            <a:endParaRPr lang="en-US"/>
          </a:p>
        </p:txBody>
      </p:sp>
      <p:sp>
        <p:nvSpPr>
          <p:cNvPr id="4" name="Chỗ dành sẵn cho Số hiệu Bản chiếu 3"/>
          <p:cNvSpPr>
            <a:spLocks noGrp="1"/>
          </p:cNvSpPr>
          <p:nvPr>
            <p:ph type="sldNum" sz="quarter" idx="5"/>
          </p:nvPr>
        </p:nvSpPr>
        <p:spPr/>
        <p:txBody>
          <a:bodyPr/>
          <a:lstStyle/>
          <a:p>
            <a:pPr rtl="0"/>
            <a:fld id="{F97DC217-DF71-1A49-B3EA-559F1F43B0FF}" type="slidenum">
              <a:rPr lang="vi-VN" noProof="0" smtClean="0"/>
              <a:t>56</a:t>
            </a:fld>
            <a:endParaRPr lang="vi-VN" noProof="0"/>
          </a:p>
        </p:txBody>
      </p:sp>
    </p:spTree>
    <p:extLst>
      <p:ext uri="{BB962C8B-B14F-4D97-AF65-F5344CB8AC3E}">
        <p14:creationId xmlns:p14="http://schemas.microsoft.com/office/powerpoint/2010/main" val="9110733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Vì bạch huyết được dẫn lưu dọc theo các động mạch chính vì vậy mm nuôi phần đại tràng được cắt phải được thắt tận gốc nhằm đảm bảo khả năng nạo vét hạch</a:t>
            </a:r>
          </a:p>
          <a:p>
            <a:endParaRPr lang="en-US"/>
          </a:p>
        </p:txBody>
      </p:sp>
      <p:sp>
        <p:nvSpPr>
          <p:cNvPr id="4" name="Chỗ dành sẵn cho Số hiệu Bản chiếu 3"/>
          <p:cNvSpPr>
            <a:spLocks noGrp="1"/>
          </p:cNvSpPr>
          <p:nvPr>
            <p:ph type="sldNum" sz="quarter" idx="5"/>
          </p:nvPr>
        </p:nvSpPr>
        <p:spPr/>
        <p:txBody>
          <a:bodyPr/>
          <a:lstStyle/>
          <a:p>
            <a:pPr rtl="0"/>
            <a:fld id="{F97DC217-DF71-1A49-B3EA-559F1F43B0FF}" type="slidenum">
              <a:rPr lang="vi-VN" noProof="0" smtClean="0"/>
              <a:t>57</a:t>
            </a:fld>
            <a:endParaRPr lang="vi-VN" noProof="0"/>
          </a:p>
        </p:txBody>
      </p:sp>
    </p:spTree>
    <p:extLst>
      <p:ext uri="{BB962C8B-B14F-4D97-AF65-F5344CB8AC3E}">
        <p14:creationId xmlns:p14="http://schemas.microsoft.com/office/powerpoint/2010/main" val="249751285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Phẫu thuật cắt nửa đại tràng phải dùng để điều trị các khối u ở manh tràng v đại tràng lên sẽ gồm việc</a:t>
            </a:r>
          </a:p>
          <a:p>
            <a:r>
              <a:rPr lang="en-US"/>
              <a:t>Cắt bỏ từ đoạn cuối của hồi tràng - giữa đại tràng ngang </a:t>
            </a:r>
          </a:p>
          <a:p>
            <a:r>
              <a:rPr lang="en-US"/>
              <a:t>• Thắt tận gốc bó mạch hồi đại tràng và bó mạch đại tràng P • Thắt nhánh P của bó mạch đại tràng giữa. </a:t>
            </a:r>
          </a:p>
          <a:p>
            <a:r>
              <a:rPr lang="en-US"/>
              <a:t>sau đó khâu nối hồi tràng với phần giữa của đại tràng ngang</a:t>
            </a:r>
          </a:p>
        </p:txBody>
      </p:sp>
      <p:sp>
        <p:nvSpPr>
          <p:cNvPr id="4" name="Chỗ dành sẵn cho Số hiệu Bản chiếu 3"/>
          <p:cNvSpPr>
            <a:spLocks noGrp="1"/>
          </p:cNvSpPr>
          <p:nvPr>
            <p:ph type="sldNum" sz="quarter" idx="5"/>
          </p:nvPr>
        </p:nvSpPr>
        <p:spPr/>
        <p:txBody>
          <a:bodyPr/>
          <a:lstStyle/>
          <a:p>
            <a:pPr rtl="0"/>
            <a:fld id="{F97DC217-DF71-1A49-B3EA-559F1F43B0FF}" type="slidenum">
              <a:rPr lang="vi-VN" noProof="0" smtClean="0"/>
              <a:t>58</a:t>
            </a:fld>
            <a:endParaRPr lang="vi-VN" noProof="0"/>
          </a:p>
        </p:txBody>
      </p:sp>
    </p:spTree>
    <p:extLst>
      <p:ext uri="{BB962C8B-B14F-4D97-AF65-F5344CB8AC3E}">
        <p14:creationId xmlns:p14="http://schemas.microsoft.com/office/powerpoint/2010/main" val="421576378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en-US"/>
              <a:t>Đoạn cắt: Đại tràng lên – 2/3 phải đại tràng ngang</a:t>
            </a:r>
          </a:p>
          <a:p>
            <a:r>
              <a:rPr lang="en-US"/>
              <a:t>Miệng nối: hồi tràng – đầu xa của ĐT ngang</a:t>
            </a:r>
          </a:p>
        </p:txBody>
      </p:sp>
      <p:sp>
        <p:nvSpPr>
          <p:cNvPr id="4" name="Chỗ dành sẵn cho Số hiệu Bản chiếu 3"/>
          <p:cNvSpPr>
            <a:spLocks noGrp="1"/>
          </p:cNvSpPr>
          <p:nvPr>
            <p:ph type="sldNum" sz="quarter" idx="5"/>
          </p:nvPr>
        </p:nvSpPr>
        <p:spPr/>
        <p:txBody>
          <a:bodyPr/>
          <a:lstStyle/>
          <a:p>
            <a:pPr rtl="0"/>
            <a:fld id="{F97DC217-DF71-1A49-B3EA-559F1F43B0FF}" type="slidenum">
              <a:rPr lang="vi-VN" noProof="0" smtClean="0"/>
              <a:t>59</a:t>
            </a:fld>
            <a:endParaRPr lang="vi-VN" noProof="0"/>
          </a:p>
        </p:txBody>
      </p:sp>
    </p:spTree>
    <p:extLst>
      <p:ext uri="{BB962C8B-B14F-4D97-AF65-F5344CB8AC3E}">
        <p14:creationId xmlns:p14="http://schemas.microsoft.com/office/powerpoint/2010/main" val="63954797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en-US"/>
              <a:t>Thắt đm và tĩnh mạch đt giữa, hiện nay ít đc chỉ định</a:t>
            </a:r>
          </a:p>
        </p:txBody>
      </p:sp>
      <p:sp>
        <p:nvSpPr>
          <p:cNvPr id="4" name="Chỗ dành sẵn cho Số hiệu Bản chiếu 3"/>
          <p:cNvSpPr>
            <a:spLocks noGrp="1"/>
          </p:cNvSpPr>
          <p:nvPr>
            <p:ph type="sldNum" sz="quarter" idx="5"/>
          </p:nvPr>
        </p:nvSpPr>
        <p:spPr/>
        <p:txBody>
          <a:bodyPr/>
          <a:lstStyle/>
          <a:p>
            <a:pPr rtl="0"/>
            <a:fld id="{F97DC217-DF71-1A49-B3EA-559F1F43B0FF}" type="slidenum">
              <a:rPr lang="vi-VN" noProof="0" smtClean="0"/>
              <a:t>60</a:t>
            </a:fld>
            <a:endParaRPr lang="vi-VN" noProof="0"/>
          </a:p>
        </p:txBody>
      </p:sp>
    </p:spTree>
    <p:extLst>
      <p:ext uri="{BB962C8B-B14F-4D97-AF65-F5344CB8AC3E}">
        <p14:creationId xmlns:p14="http://schemas.microsoft.com/office/powerpoint/2010/main" val="396273762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en-US"/>
              <a:t>Phần cắt bỏ: • 1/3 (T) Đại tràng ngang - đại tràng chậu hông </a:t>
            </a:r>
          </a:p>
          <a:p>
            <a:r>
              <a:rPr lang="en-US"/>
              <a:t>Miệng nối: đt ngang – đt chậu hông</a:t>
            </a:r>
          </a:p>
        </p:txBody>
      </p:sp>
      <p:sp>
        <p:nvSpPr>
          <p:cNvPr id="4" name="Chỗ dành sẵn cho Số hiệu Bản chiếu 3"/>
          <p:cNvSpPr>
            <a:spLocks noGrp="1"/>
          </p:cNvSpPr>
          <p:nvPr>
            <p:ph type="sldNum" sz="quarter" idx="5"/>
          </p:nvPr>
        </p:nvSpPr>
        <p:spPr/>
        <p:txBody>
          <a:bodyPr/>
          <a:lstStyle/>
          <a:p>
            <a:pPr rtl="0"/>
            <a:fld id="{F97DC217-DF71-1A49-B3EA-559F1F43B0FF}" type="slidenum">
              <a:rPr lang="vi-VN" noProof="0" smtClean="0"/>
              <a:t>61</a:t>
            </a:fld>
            <a:endParaRPr lang="vi-VN" noProof="0"/>
          </a:p>
        </p:txBody>
      </p:sp>
    </p:spTree>
    <p:extLst>
      <p:ext uri="{BB962C8B-B14F-4D97-AF65-F5344CB8AC3E}">
        <p14:creationId xmlns:p14="http://schemas.microsoft.com/office/powerpoint/2010/main" val="5759316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en-US"/>
              <a:t>Đt dài khoảng 1,4-1,8 m tạo thành 1 cấu trúc hình chữ u ngược vây quanh ruột non. Từ phải sang trái gồm các phần: theo thứ tự</a:t>
            </a:r>
          </a:p>
          <a:p>
            <a:r>
              <a:rPr lang="en-US"/>
              <a:t>Manh trang, rt, kết tràng lên, kt góc gan, kt ngang, kt góc lách, kt xuống, trực tràng và ống hậu môn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Khung đt được cố định vào thành bụng sau bởi mạc toldt. –</a:t>
            </a:r>
          </a:p>
          <a:p>
            <a:r>
              <a:rPr lang="en-US"/>
              <a:t>Trong pt cắt đt, ngta đã ứng dụng mạc toldt trong việc xác định </a:t>
            </a:r>
            <a:r>
              <a:rPr lang="vi-VN"/>
              <a:t>mặt phẳng phẫu tích</a:t>
            </a:r>
            <a:endParaRPr lang="en-US"/>
          </a:p>
          <a:p>
            <a:r>
              <a:rPr lang="en-US"/>
              <a:t>HÌNH: phía trước là </a:t>
            </a:r>
            <a:r>
              <a:rPr lang="vi-VN"/>
              <a:t>bao mạc treo đại tràng và mạc Told phía </a:t>
            </a:r>
            <a:r>
              <a:rPr lang="en-US"/>
              <a:t>sau, phía sau mạc told là khoang sau phúc mạc sâu. 1 mp vô mạch </a:t>
            </a:r>
          </a:p>
          <a:p>
            <a:r>
              <a:rPr lang="vi-VN"/>
              <a:t>Do các cấu trúc quan trọng như mạch máu, thần kinh, </a:t>
            </a:r>
          </a:p>
          <a:p>
            <a:r>
              <a:rPr lang="vi-VN"/>
              <a:t>niệu quản đều nằm ở khoan sau phúc mạc phía dưới mạc Told nên </a:t>
            </a:r>
            <a:r>
              <a:rPr lang="en-US"/>
              <a:t>phẫu tích vào mp told thì sẽ hạn chế được </a:t>
            </a:r>
            <a:r>
              <a:rPr lang="vi-VN"/>
              <a:t>tổn thương các cấu </a:t>
            </a:r>
          </a:p>
          <a:p>
            <a:r>
              <a:rPr lang="vi-VN"/>
              <a:t>trúc.</a:t>
            </a:r>
            <a:r>
              <a:rPr lang="en-US"/>
              <a:t> Lợi dụng sự di động của một số đoạn …trong pp cc ngta dung nó làm HMNT</a:t>
            </a:r>
          </a:p>
          <a:p>
            <a:endParaRPr lang="en-US"/>
          </a:p>
          <a:p>
            <a:r>
              <a:rPr lang="en-US"/>
              <a:t>-</a:t>
            </a:r>
          </a:p>
        </p:txBody>
      </p:sp>
      <p:sp>
        <p:nvSpPr>
          <p:cNvPr id="4" name="Chỗ dành sẵn cho Số hiệu Bản chiếu 3"/>
          <p:cNvSpPr>
            <a:spLocks noGrp="1"/>
          </p:cNvSpPr>
          <p:nvPr>
            <p:ph type="sldNum" sz="quarter" idx="5"/>
          </p:nvPr>
        </p:nvSpPr>
        <p:spPr/>
        <p:txBody>
          <a:bodyPr/>
          <a:lstStyle/>
          <a:p>
            <a:pPr rtl="0"/>
            <a:fld id="{F97DC217-DF71-1A49-B3EA-559F1F43B0FF}" type="slidenum">
              <a:rPr lang="vi-VN" noProof="0" smtClean="0"/>
              <a:t>7</a:t>
            </a:fld>
            <a:endParaRPr lang="vi-VN" noProof="0"/>
          </a:p>
        </p:txBody>
      </p:sp>
    </p:spTree>
    <p:extLst>
      <p:ext uri="{BB962C8B-B14F-4D97-AF65-F5344CB8AC3E}">
        <p14:creationId xmlns:p14="http://schemas.microsoft.com/office/powerpoint/2010/main" val="303490198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en-US"/>
              <a:t>Cắt đại tràng trái mở rộng tới 2/3 trái của đt ngang</a:t>
            </a:r>
          </a:p>
        </p:txBody>
      </p:sp>
      <p:sp>
        <p:nvSpPr>
          <p:cNvPr id="4" name="Chỗ dành sẵn cho Số hiệu Bản chiếu 3"/>
          <p:cNvSpPr>
            <a:spLocks noGrp="1"/>
          </p:cNvSpPr>
          <p:nvPr>
            <p:ph type="sldNum" sz="quarter" idx="5"/>
          </p:nvPr>
        </p:nvSpPr>
        <p:spPr/>
        <p:txBody>
          <a:bodyPr/>
          <a:lstStyle/>
          <a:p>
            <a:pPr rtl="0"/>
            <a:fld id="{F97DC217-DF71-1A49-B3EA-559F1F43B0FF}" type="slidenum">
              <a:rPr lang="vi-VN" noProof="0" smtClean="0"/>
              <a:t>62</a:t>
            </a:fld>
            <a:endParaRPr lang="vi-VN" noProof="0"/>
          </a:p>
        </p:txBody>
      </p:sp>
    </p:spTree>
    <p:extLst>
      <p:ext uri="{BB962C8B-B14F-4D97-AF65-F5344CB8AC3E}">
        <p14:creationId xmlns:p14="http://schemas.microsoft.com/office/powerpoint/2010/main" val="43511260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vi-VN"/>
              <a:t>Phần cắt bỏ: • Đoạn ĐT chậu hông • Thắt ĐM mạc treo tràng dưới tận gốc</a:t>
            </a:r>
            <a:endParaRPr lang="en-US"/>
          </a:p>
        </p:txBody>
      </p:sp>
      <p:sp>
        <p:nvSpPr>
          <p:cNvPr id="4" name="Chỗ dành sẵn cho Số hiệu Bản chiếu 3"/>
          <p:cNvSpPr>
            <a:spLocks noGrp="1"/>
          </p:cNvSpPr>
          <p:nvPr>
            <p:ph type="sldNum" sz="quarter" idx="5"/>
          </p:nvPr>
        </p:nvSpPr>
        <p:spPr/>
        <p:txBody>
          <a:bodyPr/>
          <a:lstStyle/>
          <a:p>
            <a:pPr rtl="0"/>
            <a:fld id="{F97DC217-DF71-1A49-B3EA-559F1F43B0FF}" type="slidenum">
              <a:rPr lang="vi-VN" noProof="0" smtClean="0"/>
              <a:t>63</a:t>
            </a:fld>
            <a:endParaRPr lang="vi-VN" noProof="0"/>
          </a:p>
        </p:txBody>
      </p:sp>
    </p:spTree>
    <p:extLst>
      <p:ext uri="{BB962C8B-B14F-4D97-AF65-F5344CB8AC3E}">
        <p14:creationId xmlns:p14="http://schemas.microsoft.com/office/powerpoint/2010/main" val="51253826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vi-VN"/>
              <a:t>Đoạn nối đại tràng chậu hông – đại tràng xuống và 1/3 trên trực tràng (trên nếp phúc mạc) • ĐM mạc treo tràng dưới được thắt tận gốc và TM mạc treo tràng dưới được thắt ngang mức này </a:t>
            </a:r>
            <a:endParaRPr lang="en-US"/>
          </a:p>
        </p:txBody>
      </p:sp>
      <p:sp>
        <p:nvSpPr>
          <p:cNvPr id="4" name="Chỗ dành sẵn cho Số hiệu Bản chiếu 3"/>
          <p:cNvSpPr>
            <a:spLocks noGrp="1"/>
          </p:cNvSpPr>
          <p:nvPr>
            <p:ph type="sldNum" sz="quarter" idx="5"/>
          </p:nvPr>
        </p:nvSpPr>
        <p:spPr/>
        <p:txBody>
          <a:bodyPr/>
          <a:lstStyle/>
          <a:p>
            <a:pPr rtl="0"/>
            <a:fld id="{F97DC217-DF71-1A49-B3EA-559F1F43B0FF}" type="slidenum">
              <a:rPr lang="vi-VN" noProof="0" smtClean="0"/>
              <a:t>64</a:t>
            </a:fld>
            <a:endParaRPr lang="vi-VN" noProof="0"/>
          </a:p>
        </p:txBody>
      </p:sp>
    </p:spTree>
    <p:extLst>
      <p:ext uri="{BB962C8B-B14F-4D97-AF65-F5344CB8AC3E}">
        <p14:creationId xmlns:p14="http://schemas.microsoft.com/office/powerpoint/2010/main" val="238158854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en-US"/>
          </a:p>
        </p:txBody>
      </p:sp>
      <p:sp>
        <p:nvSpPr>
          <p:cNvPr id="4" name="Chỗ dành sẵn cho Số hiệu Bản chiếu 3"/>
          <p:cNvSpPr>
            <a:spLocks noGrp="1"/>
          </p:cNvSpPr>
          <p:nvPr>
            <p:ph type="sldNum" sz="quarter" idx="5"/>
          </p:nvPr>
        </p:nvSpPr>
        <p:spPr/>
        <p:txBody>
          <a:bodyPr/>
          <a:lstStyle/>
          <a:p>
            <a:pPr rtl="0"/>
            <a:fld id="{F97DC217-DF71-1A49-B3EA-559F1F43B0FF}" type="slidenum">
              <a:rPr lang="vi-VN" noProof="0" smtClean="0"/>
              <a:t>65</a:t>
            </a:fld>
            <a:endParaRPr lang="vi-VN" noProof="0"/>
          </a:p>
        </p:txBody>
      </p:sp>
    </p:spTree>
    <p:extLst>
      <p:ext uri="{BB962C8B-B14F-4D97-AF65-F5344CB8AC3E}">
        <p14:creationId xmlns:p14="http://schemas.microsoft.com/office/powerpoint/2010/main" val="233032548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pPr marL="171450" indent="-171450">
              <a:buFontTx/>
              <a:buChar char="-"/>
            </a:pPr>
            <a:r>
              <a:rPr lang="en-US"/>
              <a:t>Tỉ lệ di căn hạch hạch tang cao tương đương với mức độ xâm lấn u</a:t>
            </a:r>
          </a:p>
          <a:p>
            <a:pPr marL="171450" indent="-171450">
              <a:buFontTx/>
              <a:buChar char="-"/>
            </a:pPr>
            <a:r>
              <a:rPr lang="en-US"/>
              <a:t>Hiệp hội utđtt NB khuyến cáo nạo hạch theo các chặng như sau: hình.</a:t>
            </a:r>
          </a:p>
          <a:p>
            <a:pPr marL="171450" indent="-171450">
              <a:buFontTx/>
              <a:buChar char="-"/>
            </a:pPr>
            <a:r>
              <a:rPr lang="en-US"/>
              <a:t>Phạm vi nạo vét hạch sẽ tùy thuộc vào đánh giá của PTV trên lâm sàng và cls trước mổ và độ xâm lấn của khối u quan sát được trong lúc mổ:</a:t>
            </a:r>
          </a:p>
          <a:p>
            <a:pPr marL="628650" lvl="1" indent="-171450">
              <a:buFontTx/>
              <a:buChar char="-"/>
            </a:pPr>
            <a:r>
              <a:rPr lang="en-US"/>
              <a:t>Nếu có bằng chứng của di căn hạch hoặc nghi ngờ di căn trước mổ/trong mổ -&gt; chỉ định nạo hạch D3 </a:t>
            </a:r>
          </a:p>
          <a:p>
            <a:pPr marL="628650" lvl="1" indent="-171450">
              <a:buFontTx/>
              <a:buChar char="-"/>
            </a:pPr>
            <a:r>
              <a:rPr lang="en-US"/>
              <a:t>Nếu chưa ghi nhận bằng chứng của di căn hạch -&gt; chỉ định nạo hạch dựa vào độ xâm lấn của khối u:</a:t>
            </a:r>
          </a:p>
          <a:p>
            <a:pPr marL="1085850" lvl="2" indent="-171450">
              <a:buFontTx/>
              <a:buChar char="-"/>
            </a:pPr>
            <a:r>
              <a:rPr lang="en-US"/>
              <a:t>Nếu cTIs -&gt; vét D0 hoặc D.1, thường tis thì ko cần nạo vì khả năng dc hạch rất thấp???% NHƯNG có thể nạo D.1 trong trường hợp có chỉ định pt cát đại tràng</a:t>
            </a:r>
          </a:p>
          <a:p>
            <a:pPr marL="1085850" lvl="2" indent="-171450">
              <a:buFontTx/>
              <a:buChar char="-"/>
            </a:pPr>
            <a:r>
              <a:rPr lang="en-US"/>
              <a:t>Nếu ct1 -&gt; nạo d2 là hạch trung gian</a:t>
            </a:r>
          </a:p>
          <a:p>
            <a:pPr marL="1085850" lvl="2" indent="-171450">
              <a:buFontTx/>
              <a:buChar char="-"/>
            </a:pPr>
            <a:r>
              <a:rPr lang="en-US"/>
              <a:t>Ct2: d hai hoặc 3 -&gt; ct2 hoặc n(0) trên lấm àng độ chính xác ko cao nên có thể quyết định nạo tùy vào kết quả sau thám sát ổ bụng</a:t>
            </a:r>
          </a:p>
          <a:p>
            <a:pPr marL="1085850" lvl="2" indent="-171450">
              <a:buFontTx/>
              <a:buChar char="-"/>
            </a:pPr>
            <a:r>
              <a:rPr lang="en-US"/>
              <a:t>Nếu đã cđ ct3, ct4 rồi hoặc ct2 mà đánh giá có t/c ác tính cao -&gt; nạo d3</a:t>
            </a:r>
          </a:p>
        </p:txBody>
      </p:sp>
      <p:sp>
        <p:nvSpPr>
          <p:cNvPr id="4" name="Chỗ dành sẵn cho Số hiệu Bản chiếu 3"/>
          <p:cNvSpPr>
            <a:spLocks noGrp="1"/>
          </p:cNvSpPr>
          <p:nvPr>
            <p:ph type="sldNum" sz="quarter" idx="5"/>
          </p:nvPr>
        </p:nvSpPr>
        <p:spPr/>
        <p:txBody>
          <a:bodyPr/>
          <a:lstStyle/>
          <a:p>
            <a:pPr rtl="0"/>
            <a:fld id="{F97DC217-DF71-1A49-B3EA-559F1F43B0FF}" type="slidenum">
              <a:rPr lang="vi-VN" noProof="0" smtClean="0"/>
              <a:t>66</a:t>
            </a:fld>
            <a:endParaRPr lang="vi-VN" noProof="0"/>
          </a:p>
        </p:txBody>
      </p:sp>
    </p:spTree>
    <p:extLst>
      <p:ext uri="{BB962C8B-B14F-4D97-AF65-F5344CB8AC3E}">
        <p14:creationId xmlns:p14="http://schemas.microsoft.com/office/powerpoint/2010/main" val="160580712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pPr marL="158750" lvl="0" indent="0" algn="l" rtl="0">
              <a:lnSpc>
                <a:spcPct val="100000"/>
              </a:lnSpc>
              <a:spcBef>
                <a:spcPts val="0"/>
              </a:spcBef>
              <a:spcAft>
                <a:spcPts val="0"/>
              </a:spcAft>
              <a:buSzPts val="1100"/>
              <a:buNone/>
            </a:pPr>
            <a:r>
              <a:rPr lang="vi-VN" sz="1200" b="0" i="0" u="none" strike="noStrike" cap="none">
                <a:solidFill>
                  <a:srgbClr val="000000"/>
                </a:solidFill>
                <a:latin typeface="Arial"/>
                <a:ea typeface="Arial"/>
                <a:cs typeface="Arial"/>
                <a:sym typeface="Arial"/>
              </a:rPr>
              <a:t>3.1. </a:t>
            </a:r>
            <a:r>
              <a:rPr lang="vi-VN" sz="1200" b="0" i="0" u="sng" strike="noStrike" cap="none">
                <a:solidFill>
                  <a:srgbClr val="000000"/>
                </a:solidFill>
                <a:latin typeface="Arial"/>
                <a:ea typeface="Arial"/>
                <a:cs typeface="Arial"/>
                <a:sym typeface="Arial"/>
              </a:rPr>
              <a:t>Tắc ruột</a:t>
            </a:r>
            <a:r>
              <a:rPr lang="en-US" sz="1200" b="0" i="0" u="sng" strike="noStrike" cap="none">
                <a:solidFill>
                  <a:srgbClr val="000000"/>
                </a:solidFill>
                <a:latin typeface="Arial"/>
                <a:ea typeface="Arial"/>
                <a:cs typeface="Arial"/>
                <a:sym typeface="Arial"/>
              </a:rPr>
              <a:t>: </a:t>
            </a:r>
            <a:r>
              <a:rPr lang="vi-VN" sz="1200" b="0" i="0" u="sng" strike="noStrike" cap="none">
                <a:solidFill>
                  <a:srgbClr val="000000"/>
                </a:solidFill>
                <a:latin typeface="Arial"/>
                <a:ea typeface="Arial"/>
                <a:cs typeface="Arial"/>
                <a:sym typeface="Arial"/>
              </a:rPr>
              <a:t>hay gặp nhất. Tùy trường hợp mà có các xử trí khác nhau. </a:t>
            </a:r>
            <a:endParaRPr lang="vi-VN" sz="1200" b="0" i="0" u="none" strike="noStrike" cap="none">
              <a:solidFill>
                <a:srgbClr val="000000"/>
              </a:solidFill>
              <a:latin typeface="Arial"/>
              <a:ea typeface="Arial"/>
              <a:cs typeface="Arial"/>
              <a:sym typeface="Arial"/>
            </a:endParaRPr>
          </a:p>
          <a:p>
            <a:pPr marL="457200" lvl="0" indent="-298450" algn="l" rtl="0">
              <a:lnSpc>
                <a:spcPct val="100000"/>
              </a:lnSpc>
              <a:spcBef>
                <a:spcPts val="0"/>
              </a:spcBef>
              <a:spcAft>
                <a:spcPts val="0"/>
              </a:spcAft>
              <a:buSzPts val="1100"/>
              <a:buChar char="●"/>
            </a:pPr>
            <a:r>
              <a:rPr lang="vi-VN" sz="1200" b="0" i="0" u="none" strike="noStrike" cap="none">
                <a:solidFill>
                  <a:srgbClr val="000000"/>
                </a:solidFill>
                <a:latin typeface="Arial"/>
                <a:ea typeface="Arial"/>
                <a:cs typeface="Arial"/>
                <a:sym typeface="Arial"/>
              </a:rPr>
              <a:t>- 2 vấn đề cần giải quyết: tắc ruột và ung thư. Do đó, nếu tình trạng BN cho phép, phẫu thuật triệt căn ung thư, có nối ngay thì 1 hay không thì tùy vào tình trạng của đại tràng</a:t>
            </a:r>
            <a:r>
              <a:rPr lang="en-US" sz="1200" b="0" i="0" u="none" strike="noStrike" cap="none">
                <a:solidFill>
                  <a:srgbClr val="000000"/>
                </a:solidFill>
                <a:latin typeface="Arial"/>
                <a:ea typeface="Arial"/>
                <a:cs typeface="Arial"/>
                <a:sym typeface="Arial"/>
              </a:rPr>
              <a:t>:</a:t>
            </a:r>
            <a:endParaRPr lang="vi-VN"/>
          </a:p>
          <a:p>
            <a:pPr marL="457200" marR="0" lvl="0" indent="-298450" algn="l" defTabSz="914400" rtl="0" eaLnBrk="1" fontAlgn="auto" latinLnBrk="0" hangingPunct="1">
              <a:lnSpc>
                <a:spcPct val="100000"/>
              </a:lnSpc>
              <a:spcBef>
                <a:spcPts val="0"/>
              </a:spcBef>
              <a:spcAft>
                <a:spcPts val="0"/>
              </a:spcAft>
              <a:buClrTx/>
              <a:buSzPts val="1100"/>
              <a:buFontTx/>
              <a:buChar char="●"/>
              <a:tabLst/>
              <a:defRPr/>
            </a:pPr>
            <a:r>
              <a:rPr lang="vi-VN" sz="1200" b="0" i="0" u="none" strike="noStrike" cap="none">
                <a:solidFill>
                  <a:srgbClr val="000000"/>
                </a:solidFill>
                <a:latin typeface="Arial"/>
                <a:ea typeface="Arial"/>
                <a:cs typeface="Arial"/>
                <a:sym typeface="Arial"/>
              </a:rPr>
              <a:t>+ Trong tắc ruột do K</a:t>
            </a:r>
            <a:r>
              <a:rPr lang="en-US" sz="1200" b="0" i="0" u="none" strike="noStrike" cap="none">
                <a:solidFill>
                  <a:srgbClr val="000000"/>
                </a:solidFill>
                <a:latin typeface="Arial"/>
                <a:ea typeface="Arial"/>
                <a:cs typeface="Arial"/>
                <a:sym typeface="Arial"/>
              </a:rPr>
              <a:t> </a:t>
            </a:r>
            <a:r>
              <a:rPr lang="vi-VN" sz="1200" b="0" i="0">
                <a:solidFill>
                  <a:srgbClr val="000000"/>
                </a:solidFill>
                <a:effectLst/>
                <a:latin typeface="Arial" panose="020B0604020202020204" pitchFamily="34" charset="0"/>
              </a:rPr>
              <a:t>đại tràng phải</a:t>
            </a:r>
            <a:r>
              <a:rPr lang="en-US" sz="1200" b="0" i="0">
                <a:solidFill>
                  <a:srgbClr val="000000"/>
                </a:solidFill>
                <a:effectLst/>
                <a:latin typeface="Arial" panose="020B0604020202020204" pitchFamily="34" charset="0"/>
              </a:rPr>
              <a:t>: </a:t>
            </a:r>
            <a:r>
              <a:rPr lang="vi-VN" sz="1200" b="0" i="0" u="none" strike="noStrike" cap="none">
                <a:solidFill>
                  <a:srgbClr val="000000"/>
                </a:solidFill>
                <a:latin typeface="Arial"/>
                <a:ea typeface="Arial"/>
                <a:cs typeface="Arial"/>
                <a:sym typeface="Arial"/>
              </a:rPr>
              <a:t>thường có thể nối ngay</a:t>
            </a:r>
            <a:r>
              <a:rPr lang="en-US" sz="1200" b="0" i="0" u="none" strike="noStrike" cap="none">
                <a:solidFill>
                  <a:srgbClr val="000000"/>
                </a:solidFill>
                <a:latin typeface="Arial"/>
                <a:ea typeface="Arial"/>
                <a:cs typeface="Arial"/>
                <a:sym typeface="Arial"/>
              </a:rPr>
              <a:t> 1 thì</a:t>
            </a:r>
            <a:endParaRPr lang="vi-VN" sz="1200" b="0" i="0" u="none" strike="noStrike" cap="none">
              <a:solidFill>
                <a:srgbClr val="000000"/>
              </a:solidFill>
              <a:latin typeface="Arial"/>
              <a:ea typeface="Arial"/>
              <a:cs typeface="Arial"/>
              <a:sym typeface="Arial"/>
            </a:endParaRPr>
          </a:p>
          <a:p>
            <a:pPr marL="457200" lvl="0" indent="-298450" algn="l" rtl="0">
              <a:lnSpc>
                <a:spcPct val="100000"/>
              </a:lnSpc>
              <a:spcBef>
                <a:spcPts val="0"/>
              </a:spcBef>
              <a:spcAft>
                <a:spcPts val="0"/>
              </a:spcAft>
              <a:buSzPts val="1100"/>
              <a:buChar char="●"/>
            </a:pPr>
            <a:r>
              <a:rPr lang="vi-VN" sz="1200" b="0" i="0" u="none" strike="noStrike" cap="none">
                <a:solidFill>
                  <a:srgbClr val="000000"/>
                </a:solidFill>
                <a:latin typeface="Arial"/>
                <a:ea typeface="Arial"/>
                <a:cs typeface="Arial"/>
                <a:sym typeface="Arial"/>
              </a:rPr>
              <a:t>+ Trong tắc ruột do K DT trái: hạn chế nối ngay vì dễ bục, chỉ nối khi thực hiện rửa đại tràng thật tốt trong mổ.</a:t>
            </a:r>
            <a:r>
              <a:rPr lang="en-US" sz="1200" b="0" i="0" u="none" strike="noStrike" cap="none">
                <a:solidFill>
                  <a:schemeClr val="tx1"/>
                </a:solidFill>
                <a:latin typeface="+mn-lt"/>
                <a:ea typeface="+mn-ea"/>
                <a:cs typeface="+mn-cs"/>
                <a:sym typeface="Arial"/>
              </a:rPr>
              <a:t> TH ko nối liền đc =&gt; có thể thực hiện PT hartmann</a:t>
            </a:r>
          </a:p>
          <a:p>
            <a:pPr marL="457200" lvl="0" indent="-298450" algn="l" rtl="0">
              <a:lnSpc>
                <a:spcPct val="100000"/>
              </a:lnSpc>
              <a:spcBef>
                <a:spcPts val="0"/>
              </a:spcBef>
              <a:spcAft>
                <a:spcPts val="0"/>
              </a:spcAft>
              <a:buSzPts val="1100"/>
              <a:buChar char="●"/>
            </a:pPr>
            <a:r>
              <a:rPr lang="en-US" sz="1200" b="0" i="0" u="none" strike="noStrike" cap="none">
                <a:solidFill>
                  <a:schemeClr val="tx1"/>
                </a:solidFill>
                <a:latin typeface="+mn-lt"/>
                <a:ea typeface="+mn-ea"/>
                <a:cs typeface="+mn-cs"/>
                <a:sym typeface="Arial"/>
              </a:rPr>
              <a:t>PT hartmann:</a:t>
            </a:r>
            <a:r>
              <a:rPr lang="en-US" sz="1200" b="0" i="0" u="none" strike="noStrike" cap="none">
                <a:solidFill>
                  <a:srgbClr val="000000"/>
                </a:solidFill>
                <a:latin typeface="Arial"/>
                <a:ea typeface="+mn-ea"/>
                <a:cs typeface="Arial"/>
                <a:sym typeface="Arial"/>
              </a:rPr>
              <a:t> </a:t>
            </a:r>
            <a:r>
              <a:rPr lang="vi-VN" b="0" i="0">
                <a:solidFill>
                  <a:srgbClr val="333333"/>
                </a:solidFill>
                <a:effectLst/>
                <a:latin typeface="Helvetica" panose="020B0604020202020204" pitchFamily="34" charset="0"/>
              </a:rPr>
              <a:t>Sau phẫu thuật Hartmann, cuộc mổ thì hai nối đại tràng - trực tràng thực hiện rất khó khăn do hiện tượng viêm dính và khó tìm được mỏm trực tràng. </a:t>
            </a:r>
            <a:r>
              <a:rPr lang="en-US" b="0" i="0">
                <a:solidFill>
                  <a:srgbClr val="333333"/>
                </a:solidFill>
                <a:effectLst/>
                <a:latin typeface="Helvetica" panose="020B0604020202020204" pitchFamily="34" charset="0"/>
              </a:rPr>
              <a:t>Do đó bn có khả năng </a:t>
            </a:r>
            <a:r>
              <a:rPr lang="vi-VN" b="0" i="0">
                <a:solidFill>
                  <a:srgbClr val="333333"/>
                </a:solidFill>
                <a:effectLst/>
                <a:latin typeface="Helvetica" panose="020B0604020202020204" pitchFamily="34" charset="0"/>
              </a:rPr>
              <a:t>sẽ phải mang hậu môn nhân tạo (HMNT) suốt đời</a:t>
            </a:r>
            <a:r>
              <a:rPr lang="en-US" b="0" i="0">
                <a:solidFill>
                  <a:srgbClr val="333333"/>
                </a:solidFill>
                <a:effectLst/>
                <a:latin typeface="Helvetica" panose="020B0604020202020204" pitchFamily="34" charset="0"/>
              </a:rPr>
              <a:t> (tỉ lệnày khoảng </a:t>
            </a:r>
            <a:r>
              <a:rPr lang="vi-VN" b="0" i="0">
                <a:solidFill>
                  <a:srgbClr val="333333"/>
                </a:solidFill>
                <a:effectLst/>
                <a:latin typeface="Helvetica" panose="020B0604020202020204" pitchFamily="34" charset="0"/>
              </a:rPr>
              <a:t>30% </a:t>
            </a:r>
            <a:r>
              <a:rPr lang="en-US" b="0" i="0">
                <a:solidFill>
                  <a:srgbClr val="333333"/>
                </a:solidFill>
                <a:effectLst/>
                <a:latin typeface="Helvetica" panose="020B0604020202020204" pitchFamily="34" charset="0"/>
              </a:rPr>
              <a:t>)</a:t>
            </a:r>
            <a:endParaRPr lang="en-US" sz="1200" b="0" i="0" u="none" strike="noStrike" cap="none">
              <a:solidFill>
                <a:schemeClr val="tx1"/>
              </a:solidFill>
              <a:latin typeface="+mn-lt"/>
              <a:ea typeface="+mn-ea"/>
              <a:cs typeface="+mn-cs"/>
              <a:sym typeface="Arial"/>
            </a:endParaRPr>
          </a:p>
          <a:p>
            <a:pPr marL="457200" lvl="0" indent="-298450" algn="l" rtl="0">
              <a:lnSpc>
                <a:spcPct val="100000"/>
              </a:lnSpc>
              <a:spcBef>
                <a:spcPts val="0"/>
              </a:spcBef>
              <a:spcAft>
                <a:spcPts val="0"/>
              </a:spcAft>
              <a:buSzPts val="1100"/>
              <a:buChar char="●"/>
            </a:pPr>
            <a:r>
              <a:rPr lang="vi-VN" sz="1200" b="0" i="0" u="none" strike="noStrike" cap="none">
                <a:solidFill>
                  <a:srgbClr val="000000"/>
                </a:solidFill>
                <a:latin typeface="Arial"/>
                <a:ea typeface="Arial"/>
                <a:cs typeface="Arial"/>
                <a:sym typeface="Arial"/>
              </a:rPr>
              <a:t>Khi không có điều kiện cắt đại tràng trong cấp cứu thì đưa đại tràng ra trước khối u làm HM nhân tạo tạm thời (hoặc đặt stent), cắt bỏ khối u sau vài tuần.</a:t>
            </a:r>
            <a:endParaRPr lang="en-US" sz="1200" b="0" i="0" u="none" strike="noStrike" cap="none">
              <a:solidFill>
                <a:srgbClr val="000000"/>
              </a:solidFill>
              <a:latin typeface="Arial"/>
              <a:ea typeface="Arial"/>
              <a:cs typeface="Arial"/>
              <a:sym typeface="Arial"/>
            </a:endParaRPr>
          </a:p>
          <a:p>
            <a:pPr marL="158750" lvl="0" indent="0" algn="l" rtl="0">
              <a:lnSpc>
                <a:spcPct val="100000"/>
              </a:lnSpc>
              <a:spcBef>
                <a:spcPts val="0"/>
              </a:spcBef>
              <a:spcAft>
                <a:spcPts val="0"/>
              </a:spcAft>
              <a:buSzPts val="1100"/>
              <a:buNone/>
            </a:pPr>
            <a:r>
              <a:rPr lang="vi-VN" sz="1200" b="0" i="0" u="none" strike="noStrike" cap="none">
                <a:solidFill>
                  <a:srgbClr val="000000"/>
                </a:solidFill>
                <a:latin typeface="Arial"/>
                <a:ea typeface="Arial"/>
                <a:cs typeface="Arial"/>
                <a:sym typeface="Arial"/>
              </a:rPr>
              <a:t>3.2. </a:t>
            </a:r>
            <a:r>
              <a:rPr lang="vi-VN" sz="1200" b="0" i="0" u="sng" strike="noStrike" cap="none">
                <a:solidFill>
                  <a:srgbClr val="000000"/>
                </a:solidFill>
                <a:latin typeface="Arial"/>
                <a:ea typeface="Arial"/>
                <a:cs typeface="Arial"/>
                <a:sym typeface="Arial"/>
              </a:rPr>
              <a:t>Chảy máu</a:t>
            </a:r>
            <a:endParaRPr lang="en-US" sz="1200" b="0" i="0" u="sng" strike="noStrike" cap="none">
              <a:solidFill>
                <a:srgbClr val="000000"/>
              </a:solidFill>
              <a:latin typeface="Arial"/>
              <a:ea typeface="Arial"/>
              <a:cs typeface="Arial"/>
              <a:sym typeface="Arial"/>
            </a:endParaRPr>
          </a:p>
          <a:p>
            <a:pPr marL="457200" lvl="0" indent="-298450" algn="l" rtl="0">
              <a:lnSpc>
                <a:spcPct val="100000"/>
              </a:lnSpc>
              <a:spcBef>
                <a:spcPts val="0"/>
              </a:spcBef>
              <a:spcAft>
                <a:spcPts val="0"/>
              </a:spcAft>
              <a:buSzPts val="1100"/>
              <a:buChar char="●"/>
            </a:pPr>
            <a:r>
              <a:rPr lang="vi-VN" sz="1200" b="0" i="0" u="none" strike="noStrike" cap="none">
                <a:solidFill>
                  <a:srgbClr val="000000"/>
                </a:solidFill>
                <a:latin typeface="Arial"/>
                <a:ea typeface="Arial"/>
                <a:cs typeface="Arial"/>
                <a:sym typeface="Arial"/>
              </a:rPr>
              <a:t>- tùy vào mức độ u gây XHTH, nếu lượng ít-tb ko đe dọa tính mạng -&gt; có thể điều trị nội khoa sau khi BN ổn định </a:t>
            </a:r>
            <a:r>
              <a:rPr lang="en-US" sz="1200" b="0" i="0" u="none" strike="noStrike" cap="none">
                <a:solidFill>
                  <a:srgbClr val="000000"/>
                </a:solidFill>
                <a:latin typeface="Arial"/>
                <a:ea typeface="Arial"/>
                <a:cs typeface="Arial"/>
                <a:sym typeface="Arial"/>
              </a:rPr>
              <a:t>thì </a:t>
            </a:r>
            <a:r>
              <a:rPr lang="vi-VN" sz="1200" b="0" i="0" u="none" strike="noStrike" cap="none">
                <a:solidFill>
                  <a:srgbClr val="000000"/>
                </a:solidFill>
                <a:latin typeface="Arial"/>
                <a:ea typeface="Arial"/>
                <a:cs typeface="Arial"/>
                <a:sym typeface="Arial"/>
              </a:rPr>
              <a:t>lên kế hoạch mổ chương trình.</a:t>
            </a:r>
            <a:endParaRPr lang="vi-VN"/>
          </a:p>
          <a:p>
            <a:pPr marL="457200" lvl="0" indent="-298450" algn="l" rtl="0">
              <a:lnSpc>
                <a:spcPct val="100000"/>
              </a:lnSpc>
              <a:spcBef>
                <a:spcPts val="0"/>
              </a:spcBef>
              <a:spcAft>
                <a:spcPts val="0"/>
              </a:spcAft>
              <a:buSzPts val="1100"/>
              <a:buChar char="●"/>
            </a:pPr>
            <a:r>
              <a:rPr lang="vi-VN" sz="1200" b="0" i="0" u="none" strike="noStrike" cap="none">
                <a:solidFill>
                  <a:srgbClr val="000000"/>
                </a:solidFill>
                <a:latin typeface="Arial"/>
                <a:ea typeface="Arial"/>
                <a:cs typeface="Arial"/>
                <a:sym typeface="Arial"/>
              </a:rPr>
              <a:t>- Nếu chảy máu nhiều, ồ ạt -&gt; nguy cơ đe dọa tính mạng -&gt;  </a:t>
            </a:r>
            <a:r>
              <a:rPr lang="en-US" sz="1200" b="0" i="0" u="none" strike="noStrike" cap="none">
                <a:solidFill>
                  <a:srgbClr val="000000"/>
                </a:solidFill>
                <a:latin typeface="Arial"/>
                <a:ea typeface="Arial"/>
                <a:cs typeface="Arial"/>
                <a:sym typeface="Arial"/>
              </a:rPr>
              <a:t>phải quan tâm và xử lý ngay: </a:t>
            </a:r>
          </a:p>
          <a:p>
            <a:pPr marL="914400" lvl="1" indent="-298450" algn="l" rtl="0">
              <a:lnSpc>
                <a:spcPct val="100000"/>
              </a:lnSpc>
              <a:spcBef>
                <a:spcPts val="0"/>
              </a:spcBef>
              <a:spcAft>
                <a:spcPts val="0"/>
              </a:spcAft>
              <a:buSzPts val="1100"/>
              <a:buChar char="●"/>
            </a:pPr>
            <a:r>
              <a:rPr lang="en-US" sz="1200" b="0" i="0" u="none" strike="noStrike" cap="none">
                <a:solidFill>
                  <a:srgbClr val="000000"/>
                </a:solidFill>
                <a:latin typeface="Arial"/>
                <a:ea typeface="Arial"/>
                <a:cs typeface="Arial"/>
                <a:sym typeface="Arial"/>
              </a:rPr>
              <a:t>Hồi sức 1</a:t>
            </a:r>
            <a:r>
              <a:rPr lang="en-US" sz="1200" b="0" i="0" u="none" strike="noStrike" cap="none" baseline="30000">
                <a:solidFill>
                  <a:srgbClr val="000000"/>
                </a:solidFill>
                <a:latin typeface="Arial"/>
                <a:ea typeface="Arial"/>
                <a:cs typeface="Arial"/>
                <a:sym typeface="Arial"/>
              </a:rPr>
              <a:t>st</a:t>
            </a:r>
            <a:endParaRPr lang="en-US" sz="1200" b="0" i="0" u="none" strike="noStrike" cap="none">
              <a:solidFill>
                <a:srgbClr val="000000"/>
              </a:solidFill>
              <a:latin typeface="Arial"/>
              <a:ea typeface="Arial"/>
              <a:cs typeface="Arial"/>
              <a:sym typeface="Arial"/>
            </a:endParaRPr>
          </a:p>
          <a:p>
            <a:pPr marL="914400" lvl="1" indent="-298450" algn="l" rtl="0">
              <a:lnSpc>
                <a:spcPct val="100000"/>
              </a:lnSpc>
              <a:spcBef>
                <a:spcPts val="0"/>
              </a:spcBef>
              <a:spcAft>
                <a:spcPts val="0"/>
              </a:spcAft>
              <a:buSzPts val="1100"/>
              <a:buChar char="●"/>
            </a:pPr>
            <a:r>
              <a:rPr lang="vi-VN" sz="1800" b="0" i="0">
                <a:solidFill>
                  <a:srgbClr val="000000"/>
                </a:solidFill>
                <a:effectLst/>
                <a:latin typeface="Arial" panose="020B0604020202020204" pitchFamily="34" charset="0"/>
              </a:rPr>
              <a:t>Nếu toàn trạng cho phép đồng thời phẫu thuật ung thư đại tràng (như trên) cắt đại tràng cầm máu và vét hạch.</a:t>
            </a:r>
            <a:endParaRPr lang="en-US" sz="1200" b="0" i="0">
              <a:solidFill>
                <a:srgbClr val="000000"/>
              </a:solidFill>
              <a:effectLst/>
              <a:latin typeface="Arial" panose="020B0604020202020204" pitchFamily="34" charset="0"/>
            </a:endParaRPr>
          </a:p>
          <a:p>
            <a:pPr marL="914400" lvl="1" indent="-298450" algn="l" rtl="0">
              <a:lnSpc>
                <a:spcPct val="100000"/>
              </a:lnSpc>
              <a:spcBef>
                <a:spcPts val="0"/>
              </a:spcBef>
              <a:spcAft>
                <a:spcPts val="0"/>
              </a:spcAft>
              <a:buSzPts val="1100"/>
              <a:buChar char="●"/>
            </a:pPr>
            <a:r>
              <a:rPr lang="vi-VN" sz="1800" b="0" i="0">
                <a:solidFill>
                  <a:srgbClr val="000000"/>
                </a:solidFill>
                <a:effectLst/>
                <a:latin typeface="Arial" panose="020B0604020202020204" pitchFamily="34" charset="0"/>
              </a:rPr>
              <a:t>Nếu toàn trạng không cho phép mổ cắt u cầm máu có thể làm tắc mạch bằng can thiệp mạch hoặc làm hậu môn nhân tạo và vấn đề cắt u và vét hạch phục hồi lưu thông tiêu hóa có thể làm thì 2.</a:t>
            </a:r>
            <a:endParaRPr lang="vi-VN" b="0" i="0">
              <a:solidFill>
                <a:srgbClr val="000000"/>
              </a:solidFill>
              <a:effectLst/>
              <a:latin typeface="Arial" panose="020B0604020202020204" pitchFamily="34" charset="0"/>
            </a:endParaRPr>
          </a:p>
          <a:p>
            <a:pPr marL="158750" lvl="0" indent="0" algn="l" rtl="0">
              <a:lnSpc>
                <a:spcPct val="100000"/>
              </a:lnSpc>
              <a:spcBef>
                <a:spcPts val="0"/>
              </a:spcBef>
              <a:spcAft>
                <a:spcPts val="0"/>
              </a:spcAft>
              <a:buSzPts val="1100"/>
              <a:buNone/>
            </a:pPr>
            <a:r>
              <a:rPr lang="vi-VN" sz="1200" b="0" i="0" u="none" strike="noStrike" cap="none">
                <a:solidFill>
                  <a:srgbClr val="000000"/>
                </a:solidFill>
                <a:latin typeface="Arial"/>
                <a:ea typeface="Arial"/>
                <a:cs typeface="Arial"/>
                <a:sym typeface="Arial"/>
              </a:rPr>
              <a:t>3.3. </a:t>
            </a:r>
            <a:r>
              <a:rPr lang="vi-VN" sz="1200" b="0" i="0" u="sng" strike="noStrike" cap="none">
                <a:solidFill>
                  <a:srgbClr val="000000"/>
                </a:solidFill>
                <a:latin typeface="Arial"/>
                <a:ea typeface="Arial"/>
                <a:cs typeface="Arial"/>
                <a:sym typeface="Arial"/>
              </a:rPr>
              <a:t>Thủng đại tràng</a:t>
            </a:r>
            <a:r>
              <a:rPr lang="en-US" sz="1200" b="0" i="0" u="sng" strike="noStrike" cap="none">
                <a:solidFill>
                  <a:srgbClr val="000000"/>
                </a:solidFill>
                <a:latin typeface="Arial"/>
                <a:ea typeface="Arial"/>
                <a:cs typeface="Arial"/>
                <a:sym typeface="Arial"/>
              </a:rPr>
              <a:t>: Thủng u: liên quan đến nhiễm trùng --&gt; loại bỏ nhiễm trùng. Nếu đó là phẫu thuât R1, R2 vẫn phải làm do này là giải quyết cái biến chứng.</a:t>
            </a:r>
            <a:endParaRPr lang="vi-VN" sz="1200" b="0" i="0" u="none" strike="noStrike" cap="none">
              <a:solidFill>
                <a:srgbClr val="000000"/>
              </a:solidFill>
              <a:latin typeface="Arial"/>
              <a:ea typeface="Arial"/>
              <a:cs typeface="Arial"/>
              <a:sym typeface="Arial"/>
            </a:endParaRPr>
          </a:p>
          <a:p>
            <a:pPr marL="457200" lvl="0" indent="-298450" algn="l" rtl="0">
              <a:lnSpc>
                <a:spcPct val="100000"/>
              </a:lnSpc>
              <a:spcBef>
                <a:spcPts val="0"/>
              </a:spcBef>
              <a:spcAft>
                <a:spcPts val="0"/>
              </a:spcAft>
              <a:buSzPts val="1100"/>
              <a:buChar char="●"/>
            </a:pPr>
            <a:r>
              <a:rPr lang="vi-VN" sz="1200" b="0" i="0" u="none" strike="noStrike" cap="none">
                <a:solidFill>
                  <a:srgbClr val="000000"/>
                </a:solidFill>
                <a:latin typeface="Arial"/>
                <a:ea typeface="Arial"/>
                <a:cs typeface="Arial"/>
                <a:sym typeface="Arial"/>
              </a:rPr>
              <a:t>- Điều trị bao gồm: Cắt đại tràng </a:t>
            </a:r>
            <a:r>
              <a:rPr lang="en-US" sz="1200" b="0" i="0" u="none" strike="noStrike" cap="none">
                <a:solidFill>
                  <a:srgbClr val="000000"/>
                </a:solidFill>
                <a:latin typeface="Arial"/>
                <a:ea typeface="Arial"/>
                <a:cs typeface="Arial"/>
                <a:sym typeface="Arial"/>
              </a:rPr>
              <a:t>mang u, </a:t>
            </a:r>
            <a:r>
              <a:rPr lang="vi-VN" sz="1200" b="0" i="0" u="none" strike="noStrike" cap="none">
                <a:solidFill>
                  <a:srgbClr val="000000"/>
                </a:solidFill>
                <a:latin typeface="Arial"/>
                <a:ea typeface="Arial"/>
                <a:cs typeface="Arial"/>
                <a:sym typeface="Arial"/>
              </a:rPr>
              <a:t>làm hậu môn nhân tạo, rửa bụng, đặt dẫn lưu, sử dụng KS phổ rộng và hồi sức.</a:t>
            </a:r>
            <a:endParaRPr lang="vi-VN"/>
          </a:p>
          <a:p>
            <a:endParaRPr lang="en-US"/>
          </a:p>
        </p:txBody>
      </p:sp>
      <p:sp>
        <p:nvSpPr>
          <p:cNvPr id="4" name="Chỗ dành sẵn cho Số hiệu Bản chiếu 3"/>
          <p:cNvSpPr>
            <a:spLocks noGrp="1"/>
          </p:cNvSpPr>
          <p:nvPr>
            <p:ph type="sldNum" sz="quarter" idx="5"/>
          </p:nvPr>
        </p:nvSpPr>
        <p:spPr/>
        <p:txBody>
          <a:bodyPr/>
          <a:lstStyle/>
          <a:p>
            <a:pPr rtl="0"/>
            <a:fld id="{F97DC217-DF71-1A49-B3EA-559F1F43B0FF}" type="slidenum">
              <a:rPr lang="vi-VN" noProof="0" smtClean="0"/>
              <a:t>68</a:t>
            </a:fld>
            <a:endParaRPr lang="vi-VN" noProof="0"/>
          </a:p>
        </p:txBody>
      </p:sp>
    </p:spTree>
    <p:extLst>
      <p:ext uri="{BB962C8B-B14F-4D97-AF65-F5344CB8AC3E}">
        <p14:creationId xmlns:p14="http://schemas.microsoft.com/office/powerpoint/2010/main" val="44461600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Đặt stent qua nội soi: không cần mổ, không cần mang HMNT. Mắc tiền, chưa chắc thành công trong trường hợp u chít hẹp lòng ống soi không qua được </a:t>
            </a:r>
          </a:p>
          <a:p>
            <a:endParaRPr lang="en-US" sz="1200" b="0" i="0" u="none" strike="noStrike" cap="none">
              <a:solidFill>
                <a:srgbClr val="000000"/>
              </a:solidFill>
              <a:latin typeface="Arial"/>
              <a:ea typeface="Arial"/>
              <a:cs typeface="Arial"/>
              <a:sym typeface="Arial"/>
            </a:endParaRPr>
          </a:p>
          <a:p>
            <a:r>
              <a:rPr lang="en-US" sz="1200" b="0" i="0" u="none" strike="noStrike" cap="none">
                <a:solidFill>
                  <a:srgbClr val="000000"/>
                </a:solidFill>
                <a:latin typeface="Arial"/>
                <a:ea typeface="Arial"/>
                <a:cs typeface="Arial"/>
                <a:sym typeface="Arial"/>
              </a:rPr>
              <a:t>PT HARTMANN: Phần đại tràng sigmoid và phần trực tràng bị tổn thương (cũng như là các mạch máu và hạch bạch huyết liên quan) sẽ được cắt bỏ và lấy ra. Phần đt sigma còn lại phía trên dưa ra làm HMNT, còn trực tràng còn lại thường được đóng lại với kẹp hoặc chỉ khâu và để lại bên trong ổ bụng</a:t>
            </a:r>
            <a:endParaRPr lang="en-US"/>
          </a:p>
        </p:txBody>
      </p:sp>
      <p:sp>
        <p:nvSpPr>
          <p:cNvPr id="4" name="Chỗ dành sẵn cho Số hiệu Bản chiếu 3"/>
          <p:cNvSpPr>
            <a:spLocks noGrp="1"/>
          </p:cNvSpPr>
          <p:nvPr>
            <p:ph type="sldNum" sz="quarter" idx="5"/>
          </p:nvPr>
        </p:nvSpPr>
        <p:spPr/>
        <p:txBody>
          <a:bodyPr/>
          <a:lstStyle/>
          <a:p>
            <a:pPr rtl="0"/>
            <a:fld id="{F97DC217-DF71-1A49-B3EA-559F1F43B0FF}" type="slidenum">
              <a:rPr lang="vi-VN" noProof="0" smtClean="0"/>
              <a:t>69</a:t>
            </a:fld>
            <a:endParaRPr lang="vi-VN" noProof="0"/>
          </a:p>
        </p:txBody>
      </p:sp>
    </p:spTree>
    <p:extLst>
      <p:ext uri="{BB962C8B-B14F-4D97-AF65-F5344CB8AC3E}">
        <p14:creationId xmlns:p14="http://schemas.microsoft.com/office/powerpoint/2010/main" val="274091550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vi-VN"/>
              <a:t>Giai đoạn II nguy cơ cao</a:t>
            </a:r>
          </a:p>
          <a:p>
            <a:r>
              <a:rPr lang="vi-VN"/>
              <a:t>- U T2 nhưng nhập viện vì tắc ruột</a:t>
            </a:r>
          </a:p>
          <a:p>
            <a:r>
              <a:rPr lang="vi-VN"/>
              <a:t>- Thủng ruột (không phải thủng U, U T3,T4 mới vỡ được). Manh tràng thường vị trí dãn nhiều nhất, có trường hợp U góc lách vỡ manh tràng, do trong này áp lực cao nhất.</a:t>
            </a:r>
          </a:p>
          <a:p>
            <a:r>
              <a:rPr lang="vi-VN"/>
              <a:t>- Nạo hạch không hết. Phẫu tích không đủ 12 hạch.</a:t>
            </a:r>
          </a:p>
          <a:p>
            <a:r>
              <a:rPr lang="vi-VN"/>
              <a:t>Ví dụ ca này phẫu tích được có 8 hạch nhưng đều âm tính hết --&gt; vẫn xếp vào nhóm nguy cơ cao --&gt; Cho phép chỉ định hóa trí cho người bệnh</a:t>
            </a:r>
            <a:endParaRPr lang="en-US"/>
          </a:p>
        </p:txBody>
      </p:sp>
      <p:sp>
        <p:nvSpPr>
          <p:cNvPr id="4" name="Chỗ dành sẵn cho Số hiệu Bản chiếu 3"/>
          <p:cNvSpPr>
            <a:spLocks noGrp="1"/>
          </p:cNvSpPr>
          <p:nvPr>
            <p:ph type="sldNum" sz="quarter" idx="5"/>
          </p:nvPr>
        </p:nvSpPr>
        <p:spPr/>
        <p:txBody>
          <a:bodyPr/>
          <a:lstStyle/>
          <a:p>
            <a:pPr rtl="0"/>
            <a:fld id="{F97DC217-DF71-1A49-B3EA-559F1F43B0FF}" type="slidenum">
              <a:rPr lang="vi-VN" noProof="0" smtClean="0"/>
              <a:t>72</a:t>
            </a:fld>
            <a:endParaRPr lang="vi-VN" noProof="0"/>
          </a:p>
        </p:txBody>
      </p:sp>
    </p:spTree>
    <p:extLst>
      <p:ext uri="{BB962C8B-B14F-4D97-AF65-F5344CB8AC3E}">
        <p14:creationId xmlns:p14="http://schemas.microsoft.com/office/powerpoint/2010/main" val="147869244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en-US"/>
          </a:p>
        </p:txBody>
      </p:sp>
      <p:sp>
        <p:nvSpPr>
          <p:cNvPr id="4" name="Chỗ dành sẵn cho Số hiệu Bản chiếu 3"/>
          <p:cNvSpPr>
            <a:spLocks noGrp="1"/>
          </p:cNvSpPr>
          <p:nvPr>
            <p:ph type="sldNum" sz="quarter" idx="5"/>
          </p:nvPr>
        </p:nvSpPr>
        <p:spPr/>
        <p:txBody>
          <a:bodyPr/>
          <a:lstStyle/>
          <a:p>
            <a:pPr rtl="0"/>
            <a:fld id="{F97DC217-DF71-1A49-B3EA-559F1F43B0FF}" type="slidenum">
              <a:rPr lang="vi-VN" noProof="0" smtClean="0"/>
              <a:t>73</a:t>
            </a:fld>
            <a:endParaRPr lang="vi-VN" noProof="0"/>
          </a:p>
        </p:txBody>
      </p:sp>
    </p:spTree>
    <p:extLst>
      <p:ext uri="{BB962C8B-B14F-4D97-AF65-F5344CB8AC3E}">
        <p14:creationId xmlns:p14="http://schemas.microsoft.com/office/powerpoint/2010/main" val="140392380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en-US"/>
              <a:t>Xạ trị trong utđt rất hạn chế so vs uttt:</a:t>
            </a:r>
          </a:p>
          <a:p>
            <a:r>
              <a:rPr lang="en-US"/>
              <a:t>Thứ 1: tt cố định trong vùng tiểu khung nên khi chiếu xạ sẽ tập trung đc vào khối u trong khi đó ở đt có những đoạn rất di động như manh tràng, đt ngang, đt sigma -&gt; khó tập trung liều chiếu xạ.</a:t>
            </a:r>
          </a:p>
          <a:p>
            <a:r>
              <a:rPr lang="en-US"/>
              <a:t>Thứ 2: trong ổ bụng còn nhiều tạng khác nữa gan lách dạ dày nên chiếu xạ khối u đại tràng sẽ phải đối mặt vs nguy cơ tổn thương các tạng còn lại -&gt; chỉ định rất hạn chế.</a:t>
            </a:r>
          </a:p>
          <a:p>
            <a:endParaRPr lang="en-US"/>
          </a:p>
          <a:p>
            <a:r>
              <a:rPr lang="en-US"/>
              <a:t>U xâm lấn thành bụng, sau khi PT cắt đc u thì thấy diện cắt chưa hết còn tb u ở thành bụng -&gt;  xạ trị khu trú vùng giường khối u tuy nhiên vẫn sẽ khối </a:t>
            </a:r>
          </a:p>
        </p:txBody>
      </p:sp>
      <p:sp>
        <p:nvSpPr>
          <p:cNvPr id="4" name="Chỗ dành sẵn cho Số hiệu Bản chiếu 3"/>
          <p:cNvSpPr>
            <a:spLocks noGrp="1"/>
          </p:cNvSpPr>
          <p:nvPr>
            <p:ph type="sldNum" sz="quarter" idx="5"/>
          </p:nvPr>
        </p:nvSpPr>
        <p:spPr/>
        <p:txBody>
          <a:bodyPr/>
          <a:lstStyle/>
          <a:p>
            <a:pPr rtl="0"/>
            <a:fld id="{F97DC217-DF71-1A49-B3EA-559F1F43B0FF}" type="slidenum">
              <a:rPr lang="vi-VN" noProof="0" smtClean="0"/>
              <a:t>74</a:t>
            </a:fld>
            <a:endParaRPr lang="vi-VN" noProof="0"/>
          </a:p>
        </p:txBody>
      </p:sp>
    </p:spTree>
    <p:extLst>
      <p:ext uri="{BB962C8B-B14F-4D97-AF65-F5344CB8AC3E}">
        <p14:creationId xmlns:p14="http://schemas.microsoft.com/office/powerpoint/2010/main" val="12072586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pPr marL="0" indent="0">
              <a:buFontTx/>
              <a:buNone/>
            </a:pPr>
            <a:r>
              <a:rPr lang="en-US"/>
              <a:t>Từ manh tràng-&gt; 2/3 phải của kt ngang duọc gọi là đt p, và được cấp máu bởi đmmttt. Phần còn lại 1/3 trái của kt ngang đến hết kt chậu hông gọi là kt trái được cấp máu bởi đmtttd</a:t>
            </a:r>
          </a:p>
          <a:p>
            <a:pPr marL="0" indent="0">
              <a:buFontTx/>
              <a:buNone/>
            </a:pPr>
            <a:r>
              <a:rPr lang="en-US"/>
              <a:t>Đmmtt trên 3 nhánh: </a:t>
            </a:r>
          </a:p>
          <a:p>
            <a:pPr marL="0" indent="0">
              <a:buFontTx/>
              <a:buNone/>
            </a:pPr>
            <a:r>
              <a:rPr lang="en-US"/>
              <a:t>Manh tràng được cấp máu từ đm hồi –đt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Kết tràng lên đm hồi kết tràng và đm kt phải</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kt góc gan –  đm hồi kết tràng và đm kt phải</a:t>
            </a:r>
          </a:p>
          <a:p>
            <a:pPr marL="0" indent="0">
              <a:buFontTx/>
              <a:buNone/>
            </a:pPr>
            <a:r>
              <a:rPr lang="en-US"/>
              <a:t>2 hệ đm này đc nối vs nhau bởi cung đm riolan-&gt; trong pt, đac biet la nhung pt can thiệp ở đt ngang, ví dụ như pt cắt đt trái-&gt; việcbóc tách , di động đt có thể làm tt cung dm riolan -&gt; nguy cơ thiếu máu nuôi miệng nối vs trục tràng tháp do nguồn cc máu nuôi chính là đmmttd đã bị thắt tận gốc</a:t>
            </a:r>
          </a:p>
        </p:txBody>
      </p:sp>
      <p:sp>
        <p:nvSpPr>
          <p:cNvPr id="4" name="Chỗ dành sẵn cho Số hiệu Bản chiếu 3"/>
          <p:cNvSpPr>
            <a:spLocks noGrp="1"/>
          </p:cNvSpPr>
          <p:nvPr>
            <p:ph type="sldNum" sz="quarter" idx="5"/>
          </p:nvPr>
        </p:nvSpPr>
        <p:spPr/>
        <p:txBody>
          <a:bodyPr/>
          <a:lstStyle/>
          <a:p>
            <a:pPr rtl="0"/>
            <a:fld id="{F97DC217-DF71-1A49-B3EA-559F1F43B0FF}" type="slidenum">
              <a:rPr lang="vi-VN" noProof="0" smtClean="0"/>
              <a:t>8</a:t>
            </a:fld>
            <a:endParaRPr lang="vi-VN" noProof="0"/>
          </a:p>
        </p:txBody>
      </p:sp>
    </p:spTree>
    <p:extLst>
      <p:ext uri="{BB962C8B-B14F-4D97-AF65-F5344CB8AC3E}">
        <p14:creationId xmlns:p14="http://schemas.microsoft.com/office/powerpoint/2010/main" val="217479805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en-US"/>
          </a:p>
        </p:txBody>
      </p:sp>
      <p:sp>
        <p:nvSpPr>
          <p:cNvPr id="4" name="Chỗ dành sẵn cho Số hiệu Bản chiếu 3"/>
          <p:cNvSpPr>
            <a:spLocks noGrp="1"/>
          </p:cNvSpPr>
          <p:nvPr>
            <p:ph type="sldNum" sz="quarter" idx="5"/>
          </p:nvPr>
        </p:nvSpPr>
        <p:spPr/>
        <p:txBody>
          <a:bodyPr/>
          <a:lstStyle/>
          <a:p>
            <a:pPr rtl="0"/>
            <a:fld id="{F97DC217-DF71-1A49-B3EA-559F1F43B0FF}" type="slidenum">
              <a:rPr lang="vi-VN" noProof="0" smtClean="0"/>
              <a:t>75</a:t>
            </a:fld>
            <a:endParaRPr lang="vi-VN" noProof="0"/>
          </a:p>
        </p:txBody>
      </p:sp>
    </p:spTree>
    <p:extLst>
      <p:ext uri="{BB962C8B-B14F-4D97-AF65-F5344CB8AC3E}">
        <p14:creationId xmlns:p14="http://schemas.microsoft.com/office/powerpoint/2010/main" val="408093407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en-US"/>
              <a:t>Sau khi kết thúc liệu trình điều trị thì mình sẽ chia làm 5 năm đầu tiên: trong 5 năm đầu tiên sẽ có 2 năm đầu là khoảng time mà đa số ut sẽ tái phát có thể lên tới 50-70% và giảm dần ở những năm tiếp theo và di căn trong giai đoạn này -&gt; cho nên trong 2 năm đầu thì sẽ theo dõi mỗi 3-6 tháng 1 lần.</a:t>
            </a:r>
          </a:p>
          <a:p>
            <a:r>
              <a:rPr lang="en-US"/>
              <a:t>Mỗi lần theo dõi thì có thể cho làm cea, sa ổ bụng, nội soi lần đầu sau pt 1 năm.  Xem xét cho chụp CT mỗi 5 năm </a:t>
            </a:r>
          </a:p>
          <a:p>
            <a:r>
              <a:rPr lang="en-US"/>
              <a:t>Từ nằm thứ 3 đến năm thứ 5 trở đi -&gt; cho BN tái khám mỗi 6 tháng</a:t>
            </a:r>
          </a:p>
          <a:p>
            <a:r>
              <a:rPr lang="en-US"/>
              <a:t>Và nếu như bn tái khám đủ đến năm thứ 5 thì mỗi năm bn sẽ đến bn 1 lần để tái khám. Thường sau 5 năm tỉ lệ tái phát thấp nhưng ko phải là ko có nên bn vẫn phải tái khám định kỳ để phát hiện sớm và điều trị kịp thời</a:t>
            </a:r>
          </a:p>
          <a:p>
            <a:r>
              <a:rPr lang="en-US"/>
              <a:t>Chest, abdomen, and pelvic CT every 3 to 6 months (category 2B for frequency &lt;6 months) x 2 years, then every 6 to 12 months for a total </a:t>
            </a:r>
          </a:p>
          <a:p>
            <a:r>
              <a:rPr lang="en-US"/>
              <a:t>of 5 years.</a:t>
            </a:r>
          </a:p>
          <a:p>
            <a:r>
              <a:rPr lang="en-US"/>
              <a:t>PET/CT can be considered for assessment of response and liver recurrence after image-guided liver-directed therapies (ie, ablation, </a:t>
            </a:r>
          </a:p>
          <a:p>
            <a:r>
              <a:rPr lang="en-US"/>
              <a:t>radioembolization) or serial CEA elevation during follow-up</a:t>
            </a:r>
          </a:p>
        </p:txBody>
      </p:sp>
      <p:sp>
        <p:nvSpPr>
          <p:cNvPr id="4" name="Chỗ dành sẵn cho Số hiệu Bản chiếu 3"/>
          <p:cNvSpPr>
            <a:spLocks noGrp="1"/>
          </p:cNvSpPr>
          <p:nvPr>
            <p:ph type="sldNum" sz="quarter" idx="5"/>
          </p:nvPr>
        </p:nvSpPr>
        <p:spPr/>
        <p:txBody>
          <a:bodyPr/>
          <a:lstStyle/>
          <a:p>
            <a:pPr rtl="0"/>
            <a:fld id="{F97DC217-DF71-1A49-B3EA-559F1F43B0FF}" type="slidenum">
              <a:rPr lang="vi-VN" noProof="0" smtClean="0"/>
              <a:t>76</a:t>
            </a:fld>
            <a:endParaRPr lang="vi-VN" noProof="0"/>
          </a:p>
        </p:txBody>
      </p:sp>
    </p:spTree>
    <p:extLst>
      <p:ext uri="{BB962C8B-B14F-4D97-AF65-F5344CB8AC3E}">
        <p14:creationId xmlns:p14="http://schemas.microsoft.com/office/powerpoint/2010/main" val="150847846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pPr marL="171450" indent="-171450">
              <a:buFontTx/>
              <a:buChar char="-"/>
            </a:pPr>
            <a:r>
              <a:rPr lang="en-US"/>
              <a:t>Là một bệnh lý có thể tầm soát được: </a:t>
            </a:r>
            <a:r>
              <a:rPr lang="vi-VN"/>
              <a:t>Có con đường sinh ung, có thgian </a:t>
            </a:r>
            <a:r>
              <a:rPr lang="en-US"/>
              <a:t>diễn tiến lâu dài</a:t>
            </a:r>
            <a:r>
              <a:rPr lang="vi-VN"/>
              <a:t> + có phương tiện tầm soát </a:t>
            </a:r>
            <a:r>
              <a:rPr lang="en-US"/>
              <a:t>và có thể điều trị khỏi nếu phát hiện ở gđ sớm, </a:t>
            </a:r>
          </a:p>
          <a:p>
            <a:pPr marL="171450" indent="-171450">
              <a:buFontTx/>
              <a:buChar char="-"/>
            </a:pPr>
            <a:r>
              <a:rPr lang="en-US"/>
              <a:t>Nội soi đại tràng ảo:</a:t>
            </a:r>
          </a:p>
          <a:p>
            <a:r>
              <a:rPr lang="en-US"/>
              <a:t>Chuẩn bị ruột -&gt; bơm hơi để tạo sự tương phản trong lòng đại tràng -&gt; chụp ct scan đa cắt lớp sau đó dựng hình lại niêm mạc đại tràng 2-3d</a:t>
            </a:r>
          </a:p>
          <a:p>
            <a:r>
              <a:rPr lang="vi-VN"/>
              <a:t>Ư</a:t>
            </a:r>
            <a:r>
              <a:rPr lang="en-US"/>
              <a:t>u điểm: </a:t>
            </a:r>
          </a:p>
          <a:p>
            <a:r>
              <a:rPr lang="en-US"/>
              <a:t>Không xâm lấn</a:t>
            </a:r>
          </a:p>
          <a:p>
            <a:r>
              <a:rPr lang="en-US"/>
              <a:t>Không cần gây mê, quan sát được hết đại tràng</a:t>
            </a:r>
          </a:p>
          <a:p>
            <a:r>
              <a:rPr lang="en-US"/>
              <a:t>Phát hiện được các bất thường khác ngoài đại tràng</a:t>
            </a:r>
          </a:p>
          <a:p>
            <a:r>
              <a:rPr lang="en-US"/>
              <a:t>Khuyết điểm</a:t>
            </a:r>
          </a:p>
          <a:p>
            <a:r>
              <a:rPr lang="en-US"/>
              <a:t>Tổn thương dạng phẳng thường bị bỏ sót</a:t>
            </a:r>
          </a:p>
          <a:p>
            <a:r>
              <a:rPr lang="en-US"/>
              <a:t>Nhiễm tia xạ</a:t>
            </a:r>
          </a:p>
          <a:p>
            <a:pPr marL="171450" indent="-171450">
              <a:buFont typeface="Symbol" panose="05050102010706020507" pitchFamily="18" charset="2"/>
              <a:buChar char="Þ"/>
            </a:pPr>
            <a:r>
              <a:rPr lang="en-US"/>
              <a:t>chỉ thực hiện khi BN đang có chống chỉ định của nội soi đại tràng</a:t>
            </a:r>
          </a:p>
          <a:p>
            <a:pPr marL="0" indent="0">
              <a:buFont typeface="Symbol" panose="05050102010706020507" pitchFamily="18" charset="2"/>
              <a:buNone/>
            </a:pPr>
            <a:r>
              <a:rPr lang="en-US"/>
              <a:t>NỘI SOI ĐẠI TRÀNG SIGMA: 60cm từ rìa hậu môn, tới đc đt góc lách</a:t>
            </a:r>
          </a:p>
        </p:txBody>
      </p:sp>
      <p:sp>
        <p:nvSpPr>
          <p:cNvPr id="4" name="Chỗ dành sẵn cho Số hiệu Bản chiếu 3"/>
          <p:cNvSpPr>
            <a:spLocks noGrp="1"/>
          </p:cNvSpPr>
          <p:nvPr>
            <p:ph type="sldNum" sz="quarter" idx="5"/>
          </p:nvPr>
        </p:nvSpPr>
        <p:spPr/>
        <p:txBody>
          <a:bodyPr/>
          <a:lstStyle/>
          <a:p>
            <a:pPr rtl="0"/>
            <a:fld id="{F97DC217-DF71-1A49-B3EA-559F1F43B0FF}" type="slidenum">
              <a:rPr lang="vi-VN" noProof="0" smtClean="0"/>
              <a:t>77</a:t>
            </a:fld>
            <a:endParaRPr lang="vi-VN" noProof="0"/>
          </a:p>
        </p:txBody>
      </p:sp>
    </p:spTree>
    <p:extLst>
      <p:ext uri="{BB962C8B-B14F-4D97-AF65-F5344CB8AC3E}">
        <p14:creationId xmlns:p14="http://schemas.microsoft.com/office/powerpoint/2010/main" val="219282485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en-US"/>
          </a:p>
        </p:txBody>
      </p:sp>
      <p:sp>
        <p:nvSpPr>
          <p:cNvPr id="4" name="Chỗ dành sẵn cho Số hiệu Bản chiếu 3"/>
          <p:cNvSpPr>
            <a:spLocks noGrp="1"/>
          </p:cNvSpPr>
          <p:nvPr>
            <p:ph type="sldNum" sz="quarter" idx="5"/>
          </p:nvPr>
        </p:nvSpPr>
        <p:spPr/>
        <p:txBody>
          <a:bodyPr/>
          <a:lstStyle/>
          <a:p>
            <a:pPr rtl="0"/>
            <a:fld id="{F97DC217-DF71-1A49-B3EA-559F1F43B0FF}" type="slidenum">
              <a:rPr lang="vi-VN" noProof="0" smtClean="0"/>
              <a:t>79</a:t>
            </a:fld>
            <a:endParaRPr lang="vi-VN" noProof="0"/>
          </a:p>
        </p:txBody>
      </p:sp>
    </p:spTree>
    <p:extLst>
      <p:ext uri="{BB962C8B-B14F-4D97-AF65-F5344CB8AC3E}">
        <p14:creationId xmlns:p14="http://schemas.microsoft.com/office/powerpoint/2010/main" val="310131931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vi-VN"/>
          </a:p>
        </p:txBody>
      </p:sp>
      <p:sp>
        <p:nvSpPr>
          <p:cNvPr id="4" name="Chỗ dành sẵn cho Số hiệu Bản chiếu 3"/>
          <p:cNvSpPr>
            <a:spLocks noGrp="1"/>
          </p:cNvSpPr>
          <p:nvPr>
            <p:ph type="sldNum" sz="quarter" idx="5"/>
          </p:nvPr>
        </p:nvSpPr>
        <p:spPr/>
        <p:txBody>
          <a:bodyPr/>
          <a:lstStyle/>
          <a:p>
            <a:pPr rtl="0"/>
            <a:fld id="{F97DC217-DF71-1A49-B3EA-559F1F43B0FF}" type="slidenum">
              <a:rPr lang="vi-VN" smtClean="0"/>
              <a:t>82</a:t>
            </a:fld>
            <a:endParaRPr lang="vi-VN"/>
          </a:p>
        </p:txBody>
      </p:sp>
    </p:spTree>
    <p:extLst>
      <p:ext uri="{BB962C8B-B14F-4D97-AF65-F5344CB8AC3E}">
        <p14:creationId xmlns:p14="http://schemas.microsoft.com/office/powerpoint/2010/main" val="161892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en-US"/>
              <a:t>Máu dt p dẫn lưu về tmmmtt</a:t>
            </a:r>
          </a:p>
          <a:p>
            <a:r>
              <a:rPr lang="en-US"/>
              <a:t>Đt t dl về tm mmtd cùng vs tm lách đổ vào tmc</a:t>
            </a:r>
          </a:p>
        </p:txBody>
      </p:sp>
      <p:sp>
        <p:nvSpPr>
          <p:cNvPr id="4" name="Chỗ dành sẵn cho Số hiệu Bản chiếu 3"/>
          <p:cNvSpPr>
            <a:spLocks noGrp="1"/>
          </p:cNvSpPr>
          <p:nvPr>
            <p:ph type="sldNum" sz="quarter" idx="5"/>
          </p:nvPr>
        </p:nvSpPr>
        <p:spPr/>
        <p:txBody>
          <a:bodyPr/>
          <a:lstStyle/>
          <a:p>
            <a:pPr rtl="0"/>
            <a:fld id="{F97DC217-DF71-1A49-B3EA-559F1F43B0FF}" type="slidenum">
              <a:rPr lang="vi-VN" noProof="0" smtClean="0"/>
              <a:t>9</a:t>
            </a:fld>
            <a:endParaRPr lang="vi-VN" noProof="0"/>
          </a:p>
        </p:txBody>
      </p:sp>
    </p:spTree>
    <p:extLst>
      <p:ext uri="{BB962C8B-B14F-4D97-AF65-F5344CB8AC3E}">
        <p14:creationId xmlns:p14="http://schemas.microsoft.com/office/powerpoint/2010/main" val="23684178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en-US"/>
              <a:t>Bh của manh tràng rt dẫn lưu về hạch hòi kết tràng -&gt; hạch mttt</a:t>
            </a:r>
          </a:p>
          <a:p>
            <a:r>
              <a:rPr lang="en-US"/>
              <a:t>Kết tràng lên -&gt; kết tràng phải – mtt</a:t>
            </a:r>
          </a:p>
          <a:p>
            <a:r>
              <a:rPr lang="en-US"/>
              <a:t>Kt ngang -&gt; hạch kt giữa -&gt; mmtt</a:t>
            </a:r>
          </a:p>
          <a:p>
            <a:r>
              <a:rPr lang="en-US"/>
              <a:t>Kt xuong + sigma dẫn lưu về hạch mttd cạnh đmmmtd</a:t>
            </a:r>
          </a:p>
          <a:p>
            <a:r>
              <a:rPr lang="en-US"/>
              <a:t>Để thuận lợi cho việc phẫu tích hạch trong utđt </a:t>
            </a:r>
            <a:r>
              <a:rPr lang="vi-VN"/>
              <a:t>các tác giả Nhật bản </a:t>
            </a:r>
            <a:r>
              <a:rPr lang="en-US"/>
              <a:t>chia hẹ thống hạch đt làm 3 chặng:</a:t>
            </a:r>
            <a:r>
              <a:rPr lang="vi-VN"/>
              <a:t> hạch cạnh đại tràng, hạch trung gian và các hạch chính </a:t>
            </a:r>
            <a:endParaRPr lang="en-US"/>
          </a:p>
          <a:p>
            <a:r>
              <a:rPr lang="vi-VN"/>
              <a:t>Ví dụ U đại tràng lên</a:t>
            </a:r>
          </a:p>
          <a:p>
            <a:r>
              <a:rPr lang="vi-VN"/>
              <a:t>Chặng 1: Cạnh đại tràng lên </a:t>
            </a:r>
          </a:p>
          <a:p>
            <a:r>
              <a:rPr lang="vi-VN"/>
              <a:t>Hạch chặng 2: </a:t>
            </a:r>
            <a:r>
              <a:rPr lang="en-US"/>
              <a:t> dọc theo </a:t>
            </a:r>
            <a:r>
              <a:rPr lang="vi-VN"/>
              <a:t>Mạch máu nuôi đại tràng lên: Đm kết tràng phải  --&gt; </a:t>
            </a:r>
            <a:r>
              <a:rPr lang="en-US"/>
              <a:t>đổ về </a:t>
            </a:r>
            <a:r>
              <a:rPr lang="vi-VN"/>
              <a:t>hạch dọc theo dm mạc treo tràng trên: chặng 3 (nơi xuất phát của đm)</a:t>
            </a:r>
            <a:endParaRPr lang="en-US"/>
          </a:p>
          <a:p>
            <a:endParaRPr lang="en-US"/>
          </a:p>
        </p:txBody>
      </p:sp>
      <p:sp>
        <p:nvSpPr>
          <p:cNvPr id="4" name="Chỗ dành sẵn cho Số hiệu Bản chiếu 3"/>
          <p:cNvSpPr>
            <a:spLocks noGrp="1"/>
          </p:cNvSpPr>
          <p:nvPr>
            <p:ph type="sldNum" sz="quarter" idx="5"/>
          </p:nvPr>
        </p:nvSpPr>
        <p:spPr/>
        <p:txBody>
          <a:bodyPr/>
          <a:lstStyle/>
          <a:p>
            <a:pPr rtl="0"/>
            <a:fld id="{F97DC217-DF71-1A49-B3EA-559F1F43B0FF}" type="slidenum">
              <a:rPr lang="vi-VN" noProof="0" smtClean="0"/>
              <a:t>10</a:t>
            </a:fld>
            <a:endParaRPr lang="vi-VN" noProof="0"/>
          </a:p>
        </p:txBody>
      </p:sp>
    </p:spTree>
    <p:extLst>
      <p:ext uri="{BB962C8B-B14F-4D97-AF65-F5344CB8AC3E}">
        <p14:creationId xmlns:p14="http://schemas.microsoft.com/office/powerpoint/2010/main" val="4972928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pPr marL="171450" indent="-171450">
              <a:buFontTx/>
              <a:buChar char="-"/>
            </a:pPr>
            <a:r>
              <a:rPr lang="en-US"/>
              <a:t>Fap: đa polyp tuyến gia đình. Bệnh sinh do đột biến gen apc (ức chế u) -&gt; khởi phát sớm tb 36 tuổi và tỉ lệ mắc utdtt tói 100% ở tuổi 40 -&gt; cắt toàn bộ khung đại tràng dự phòng cho bn </a:t>
            </a:r>
          </a:p>
          <a:p>
            <a:pPr marL="171450" indent="-171450">
              <a:buFontTx/>
              <a:buChar char="-"/>
            </a:pPr>
            <a:r>
              <a:rPr lang="en-US"/>
              <a:t>Hnpcc: ut đtt dt nhưng ko đa polyp. Đb gen mrr: lynch 5%</a:t>
            </a:r>
          </a:p>
          <a:p>
            <a:pPr marL="171450" indent="-171450">
              <a:buFontTx/>
              <a:buChar char="-"/>
            </a:pPr>
            <a:r>
              <a:rPr lang="en-US"/>
              <a:t>Tuổi: Tỉ lệ UTĐT bđ tang ở những người &gt; 40T và tăng rõ rệt sau 50 tuổi. </a:t>
            </a:r>
            <a:r>
              <a:rPr lang="vi-VN" b="0" i="0">
                <a:solidFill>
                  <a:srgbClr val="4D5156"/>
                </a:solidFill>
                <a:effectLst/>
                <a:latin typeface="arial" panose="020B0604020202020204" pitchFamily="34" charset="0"/>
              </a:rPr>
              <a:t>Lực lượng đặc nhiệm các dịch vụ phòng ngừa bệnh tật Hoa Kỳ (The </a:t>
            </a:r>
            <a:r>
              <a:rPr lang="vi-VN" b="1" i="0">
                <a:solidFill>
                  <a:srgbClr val="5F6368"/>
                </a:solidFill>
                <a:effectLst/>
                <a:latin typeface="arial" panose="020B0604020202020204" pitchFamily="34" charset="0"/>
              </a:rPr>
              <a:t>United States Preventive Services Task Force</a:t>
            </a:r>
            <a:r>
              <a:rPr lang="vi-VN" b="0" i="0">
                <a:solidFill>
                  <a:srgbClr val="4D5156"/>
                </a:solidFill>
                <a:effectLst/>
                <a:latin typeface="arial" panose="020B0604020202020204" pitchFamily="34" charset="0"/>
              </a:rPr>
              <a:t> - USPSTF) </a:t>
            </a:r>
            <a:endParaRPr lang="en-US" b="0" i="0">
              <a:solidFill>
                <a:srgbClr val="4D5156"/>
              </a:solidFill>
              <a:effectLst/>
              <a:latin typeface="arial" panose="020B0604020202020204" pitchFamily="34" charset="0"/>
            </a:endParaRPr>
          </a:p>
          <a:p>
            <a:pPr marL="171450" indent="-171450">
              <a:buFontTx/>
              <a:buChar char="-"/>
            </a:pPr>
            <a:r>
              <a:rPr lang="en-US" b="0" i="0">
                <a:solidFill>
                  <a:srgbClr val="4D5156"/>
                </a:solidFill>
                <a:effectLst/>
                <a:latin typeface="arial" panose="020B0604020202020204" pitchFamily="34" charset="0"/>
              </a:rPr>
              <a:t>Yếu tố nguy cơ thấp: chủ yếu </a:t>
            </a:r>
            <a:r>
              <a:rPr lang="en-US" b="0" i="0">
                <a:solidFill>
                  <a:srgbClr val="232323"/>
                </a:solidFill>
                <a:effectLst/>
                <a:latin typeface="Noto Sans" panose="020B0502040504020204" pitchFamily="34" charset="0"/>
              </a:rPr>
              <a:t>environmental and lifestyle factors được cho là có liên quan với UTĐT tuy nhiên mối liên hệ giữa các yt này vs tỉ lệ mắc utđt vẫn chưa được chứng minh cụ thể</a:t>
            </a:r>
          </a:p>
          <a:p>
            <a:pPr marL="283464" marR="0" indent="-283464" algn="l" rtl="0" eaLnBrk="1" fontAlgn="auto" latinLnBrk="0" hangingPunct="1">
              <a:spcBef>
                <a:spcPts val="0"/>
              </a:spcBef>
              <a:spcAft>
                <a:spcPts val="0"/>
              </a:spcAft>
              <a:buClrTx/>
              <a:buSzPts val="1400"/>
              <a:buFont typeface="Arial" panose="020B0604020202020204" pitchFamily="34" charset="0"/>
              <a:buChar char="•"/>
            </a:pPr>
            <a:r>
              <a:rPr lang="en-US" sz="1800" b="0" i="0" u="none" strike="noStrike" kern="1200">
                <a:solidFill>
                  <a:srgbClr val="FFFFFF"/>
                </a:solidFill>
                <a:effectLst/>
                <a:latin typeface="Raleway" pitchFamily="2" charset="0"/>
              </a:rPr>
              <a:t>Yếu tố nguy cơ di truyền</a:t>
            </a:r>
            <a:endParaRPr lang="en-US" sz="1800" b="0" i="0" u="none" strike="noStrike">
              <a:effectLst/>
              <a:latin typeface="Arial" panose="020B0604020202020204" pitchFamily="34" charset="0"/>
            </a:endParaRPr>
          </a:p>
          <a:p>
            <a:pPr marL="694944" marR="0" indent="-356616" algn="l" rtl="0" eaLnBrk="1" fontAlgn="auto" latinLnBrk="0" hangingPunct="1">
              <a:spcBef>
                <a:spcPts val="0"/>
              </a:spcBef>
              <a:spcAft>
                <a:spcPts val="0"/>
              </a:spcAft>
            </a:pPr>
            <a:r>
              <a:rPr lang="en-US" sz="1800" b="0" i="0" u="none" strike="noStrike" kern="1200">
                <a:solidFill>
                  <a:srgbClr val="000000"/>
                </a:solidFill>
                <a:effectLst/>
                <a:latin typeface="Raleway" pitchFamily="2" charset="0"/>
              </a:rPr>
              <a:t>Hội chứng polyp tuyến</a:t>
            </a:r>
            <a:endParaRPr lang="en-US" sz="1800" b="0" i="0" u="none" strike="noStrike">
              <a:effectLst/>
              <a:latin typeface="Arial" panose="020B0604020202020204" pitchFamily="34" charset="0"/>
            </a:endParaRPr>
          </a:p>
          <a:p>
            <a:pPr marL="694944" indent="274320" algn="l" rtl="0" eaLnBrk="1" fontAlgn="t" latinLnBrk="0" hangingPunct="1">
              <a:spcBef>
                <a:spcPts val="0"/>
              </a:spcBef>
              <a:spcAft>
                <a:spcPts val="0"/>
              </a:spcAft>
            </a:pPr>
            <a:r>
              <a:rPr lang="en-US" sz="1800" b="0" i="0" u="none" strike="noStrike" kern="1200">
                <a:solidFill>
                  <a:srgbClr val="000000"/>
                </a:solidFill>
                <a:effectLst/>
                <a:latin typeface="Raleway" pitchFamily="2" charset="0"/>
              </a:rPr>
              <a:t>Hội chứng đa polyp tuyến gia đình (FAP) – APC gene (1%)</a:t>
            </a:r>
            <a:endParaRPr lang="en-US" sz="1800" b="0" i="0" u="none" strike="noStrike">
              <a:effectLst/>
              <a:latin typeface="Arial" panose="020B0604020202020204" pitchFamily="34" charset="0"/>
            </a:endParaRPr>
          </a:p>
          <a:p>
            <a:pPr marL="694944" marR="0" indent="274320" algn="l" rtl="0" eaLnBrk="1" fontAlgn="auto" latinLnBrk="0" hangingPunct="1">
              <a:spcBef>
                <a:spcPts val="0"/>
              </a:spcBef>
              <a:spcAft>
                <a:spcPts val="0"/>
              </a:spcAft>
            </a:pPr>
            <a:r>
              <a:rPr lang="en-US" sz="1800" b="0" i="0" u="none" strike="noStrike" kern="1200">
                <a:solidFill>
                  <a:srgbClr val="000000"/>
                </a:solidFill>
                <a:effectLst/>
                <a:latin typeface="Raleway" pitchFamily="2" charset="0"/>
              </a:rPr>
              <a:t>UTĐTT di truyền không đa polyp (HNPCC) –MMR gene (3%)</a:t>
            </a:r>
            <a:endParaRPr lang="en-US" sz="1800" b="0" i="0" u="none" strike="noStrike">
              <a:effectLst/>
              <a:latin typeface="Arial" panose="020B0604020202020204" pitchFamily="34" charset="0"/>
            </a:endParaRPr>
          </a:p>
          <a:p>
            <a:pPr marL="694944" marR="0" indent="274320" algn="l" rtl="0" eaLnBrk="1" fontAlgn="auto" latinLnBrk="0" hangingPunct="1">
              <a:spcBef>
                <a:spcPts val="0"/>
              </a:spcBef>
              <a:spcAft>
                <a:spcPts val="0"/>
              </a:spcAft>
            </a:pPr>
            <a:r>
              <a:rPr lang="en-US" sz="1800" b="0" i="0" u="none" strike="noStrike" kern="1200">
                <a:solidFill>
                  <a:srgbClr val="000000"/>
                </a:solidFill>
                <a:effectLst/>
                <a:latin typeface="Raleway" pitchFamily="2" charset="0"/>
              </a:rPr>
              <a:t>MUTYH-associated polyposis (MAP)</a:t>
            </a:r>
            <a:endParaRPr lang="en-US" sz="1800" b="0" i="0" u="none" strike="noStrike">
              <a:effectLst/>
              <a:latin typeface="Arial" panose="020B0604020202020204" pitchFamily="34" charset="0"/>
            </a:endParaRPr>
          </a:p>
          <a:p>
            <a:pPr marL="740664" marR="0" indent="-402336" algn="l" rtl="0" eaLnBrk="1" fontAlgn="auto" latinLnBrk="0" hangingPunct="1">
              <a:spcBef>
                <a:spcPts val="0"/>
              </a:spcBef>
              <a:spcAft>
                <a:spcPts val="0"/>
              </a:spcAft>
            </a:pPr>
            <a:r>
              <a:rPr lang="en-US" sz="1800" b="0" i="0" u="none" strike="noStrike" kern="1200">
                <a:solidFill>
                  <a:srgbClr val="000000"/>
                </a:solidFill>
                <a:effectLst/>
                <a:latin typeface="Raleway" pitchFamily="2" charset="0"/>
              </a:rPr>
              <a:t>Tiền sử gia đình (20-25%)</a:t>
            </a:r>
            <a:endParaRPr lang="en-US" sz="1800" b="0" i="0" u="none" strike="noStrike">
              <a:effectLst/>
              <a:latin typeface="Arial" panose="020B0604020202020204" pitchFamily="34" charset="0"/>
            </a:endParaRPr>
          </a:p>
          <a:p>
            <a:pPr marL="969264" indent="-219456" algn="l" rtl="0" eaLnBrk="1" fontAlgn="t" latinLnBrk="0" hangingPunct="1">
              <a:spcBef>
                <a:spcPts val="0"/>
              </a:spcBef>
              <a:spcAft>
                <a:spcPts val="0"/>
              </a:spcAft>
            </a:pPr>
            <a:r>
              <a:rPr lang="en-US" sz="1800" b="0" i="0" u="none" strike="noStrike" kern="1200">
                <a:solidFill>
                  <a:srgbClr val="000000"/>
                </a:solidFill>
                <a:effectLst/>
                <a:latin typeface="Raleway" pitchFamily="2" charset="0"/>
              </a:rPr>
              <a:t>NC &gt; 3 lần: 2 người thân hoặc 1 người thân &lt;50 tuổi thế hệ 1 mắc UTĐT</a:t>
            </a:r>
            <a:endParaRPr lang="en-US" sz="1800" b="0" i="0" u="none" strike="noStrike" kern="1200">
              <a:solidFill>
                <a:schemeClr val="tx1"/>
              </a:solidFill>
              <a:effectLst/>
              <a:latin typeface="Arial" panose="020B0604020202020204" pitchFamily="34" charset="0"/>
            </a:endParaRPr>
          </a:p>
          <a:p>
            <a:pPr marL="969264" indent="-219456" algn="l" rtl="0" eaLnBrk="1" fontAlgn="t" latinLnBrk="0" hangingPunct="1">
              <a:spcBef>
                <a:spcPts val="0"/>
              </a:spcBef>
              <a:spcAft>
                <a:spcPts val="0"/>
              </a:spcAft>
            </a:pPr>
            <a:r>
              <a:rPr lang="en-US" sz="1800" b="0" i="0" u="none" strike="noStrike" kern="1200">
                <a:solidFill>
                  <a:srgbClr val="000000"/>
                </a:solidFill>
                <a:effectLst/>
                <a:latin typeface="Raleway" pitchFamily="2" charset="0"/>
              </a:rPr>
              <a:t>NC ~ 2 lần: người thân thế hệ 2 mắc UTĐT</a:t>
            </a:r>
            <a:endParaRPr lang="en-US" sz="1800" b="0" i="0" u="none" strike="noStrike">
              <a:effectLst/>
              <a:latin typeface="Arial" panose="020B0604020202020204" pitchFamily="34" charset="0"/>
            </a:endParaRPr>
          </a:p>
          <a:p>
            <a:pPr marL="283464" marR="0" indent="-283464" algn="l" rtl="0" eaLnBrk="1" fontAlgn="auto" latinLnBrk="0" hangingPunct="1">
              <a:spcBef>
                <a:spcPts val="0"/>
              </a:spcBef>
              <a:spcAft>
                <a:spcPts val="0"/>
              </a:spcAft>
            </a:pPr>
            <a:r>
              <a:rPr lang="en-US" sz="1800" b="0" i="0" u="none" strike="noStrike" kern="1200">
                <a:solidFill>
                  <a:srgbClr val="000000"/>
                </a:solidFill>
                <a:effectLst/>
                <a:latin typeface="Raleway" pitchFamily="2" charset="0"/>
              </a:rPr>
              <a:t>Bệnh ruột do viêm (IBD):  bệnh Crohn, vêm loét đại tràng </a:t>
            </a:r>
            <a:endParaRPr lang="en-US" sz="1800" b="0" i="0" u="none" strike="noStrike">
              <a:effectLst/>
              <a:latin typeface="Arial" panose="020B0604020202020204" pitchFamily="34" charset="0"/>
            </a:endParaRPr>
          </a:p>
          <a:p>
            <a:pPr marL="283464" marR="0" indent="-283464" algn="l" rtl="0" eaLnBrk="1" fontAlgn="auto" latinLnBrk="0" hangingPunct="1">
              <a:spcBef>
                <a:spcPts val="0"/>
              </a:spcBef>
              <a:spcAft>
                <a:spcPts val="0"/>
              </a:spcAft>
            </a:pPr>
            <a:r>
              <a:rPr lang="en-US" sz="1800" b="0" i="0" u="none" strike="noStrike" kern="1200">
                <a:solidFill>
                  <a:srgbClr val="000000"/>
                </a:solidFill>
                <a:effectLst/>
                <a:latin typeface="Raleway" pitchFamily="2" charset="0"/>
              </a:rPr>
              <a:t>Tiền căn xạ trị vùng bụng chậu</a:t>
            </a:r>
            <a:endParaRPr lang="en-US" sz="1800" b="0" i="0" u="none" strike="noStrike">
              <a:effectLst/>
              <a:latin typeface="Arial" panose="020B0604020202020204" pitchFamily="34" charset="0"/>
            </a:endParaRPr>
          </a:p>
          <a:p>
            <a:pPr marL="171450" indent="-171450">
              <a:buFontTx/>
              <a:buChar char="-"/>
            </a:pPr>
            <a:endParaRPr lang="en-US" b="0" i="0">
              <a:solidFill>
                <a:srgbClr val="232323"/>
              </a:solidFill>
              <a:effectLst/>
              <a:latin typeface="Noto Sans" panose="020B0502040504020204" pitchFamily="34" charset="0"/>
            </a:endParaRPr>
          </a:p>
          <a:p>
            <a:endParaRPr lang="en-US"/>
          </a:p>
        </p:txBody>
      </p:sp>
      <p:sp>
        <p:nvSpPr>
          <p:cNvPr id="4" name="Chỗ dành sẵn cho Số hiệu Bản chiếu 3"/>
          <p:cNvSpPr>
            <a:spLocks noGrp="1"/>
          </p:cNvSpPr>
          <p:nvPr>
            <p:ph type="sldNum" sz="quarter" idx="5"/>
          </p:nvPr>
        </p:nvSpPr>
        <p:spPr/>
        <p:txBody>
          <a:bodyPr/>
          <a:lstStyle/>
          <a:p>
            <a:pPr rtl="0"/>
            <a:fld id="{F97DC217-DF71-1A49-B3EA-559F1F43B0FF}" type="slidenum">
              <a:rPr lang="vi-VN" noProof="0" smtClean="0"/>
              <a:t>12</a:t>
            </a:fld>
            <a:endParaRPr lang="vi-VN" noProof="0"/>
          </a:p>
        </p:txBody>
      </p:sp>
    </p:spTree>
    <p:extLst>
      <p:ext uri="{BB962C8B-B14F-4D97-AF65-F5344CB8AC3E}">
        <p14:creationId xmlns:p14="http://schemas.microsoft.com/office/powerpoint/2010/main" val="28522585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êu đề Bản chiếu">
    <p:spTree>
      <p:nvGrpSpPr>
        <p:cNvPr id="1" name=""/>
        <p:cNvGrpSpPr/>
        <p:nvPr/>
      </p:nvGrpSpPr>
      <p:grpSpPr>
        <a:xfrm>
          <a:off x="0" y="0"/>
          <a:ext cx="0" cy="0"/>
          <a:chOff x="0" y="0"/>
          <a:chExt cx="0" cy="0"/>
        </a:xfrm>
      </p:grpSpPr>
      <p:sp>
        <p:nvSpPr>
          <p:cNvPr id="8" name="Rectangle 7"/>
          <p:cNvSpPr/>
          <p:nvPr/>
        </p:nvSpPr>
        <p:spPr>
          <a:xfrm>
            <a:off x="557348" y="6303765"/>
            <a:ext cx="11077303" cy="4571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vi-VN"/>
              <a:t>Bấm để sửa kiểu tiêu đề Bản cái</a:t>
            </a:r>
            <a:endParaRPr lang="en-US"/>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vi-VN"/>
              <a:t>Bấm để chỉnh sửa kiểu tiêu đề phụ của Bản cái</a:t>
            </a:r>
            <a:endParaRPr lang="en-US"/>
          </a:p>
        </p:txBody>
      </p:sp>
      <p:sp>
        <p:nvSpPr>
          <p:cNvPr id="4" name="Date Placeholder 3"/>
          <p:cNvSpPr>
            <a:spLocks noGrp="1"/>
          </p:cNvSpPr>
          <p:nvPr>
            <p:ph type="dt" sz="half" idx="10"/>
          </p:nvPr>
        </p:nvSpPr>
        <p:spPr/>
        <p:txBody>
          <a:bodyPr/>
          <a:lstStyle/>
          <a:p>
            <a:fld id="{4BDF68E2-58F2-4D09-BE8B-E3BD06533059}" type="datetimeFigureOut">
              <a:rPr lang="en-US" dirty="0"/>
              <a:t>10/15/2022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27147644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êu đề và Nội dung">
    <p:spTree>
      <p:nvGrpSpPr>
        <p:cNvPr id="1" name=""/>
        <p:cNvGrpSpPr/>
        <p:nvPr/>
      </p:nvGrpSpPr>
      <p:grpSpPr>
        <a:xfrm>
          <a:off x="0" y="0"/>
          <a:ext cx="0" cy="0"/>
          <a:chOff x="0" y="0"/>
          <a:chExt cx="0" cy="0"/>
        </a:xfrm>
      </p:grpSpPr>
      <p:sp>
        <p:nvSpPr>
          <p:cNvPr id="2" name="Title 1"/>
          <p:cNvSpPr>
            <a:spLocks noGrp="1"/>
          </p:cNvSpPr>
          <p:nvPr>
            <p:ph type="title"/>
          </p:nvPr>
        </p:nvSpPr>
        <p:spPr>
          <a:xfrm>
            <a:off x="1038497" y="462931"/>
            <a:ext cx="10058400" cy="882543"/>
          </a:xfrm>
        </p:spPr>
        <p:txBody>
          <a:bodyPr>
            <a:normAutofit/>
          </a:bodyPr>
          <a:lstStyle>
            <a:lvl1pPr marL="0">
              <a:defRPr sz="4000">
                <a:solidFill>
                  <a:srgbClr val="002060"/>
                </a:solidFill>
              </a:defRPr>
            </a:lvl1pPr>
          </a:lstStyle>
          <a:p>
            <a:r>
              <a:rPr lang="vi-VN"/>
              <a:t>Bấm để sửa kiểu tiêu đề Bản cái</a:t>
            </a:r>
            <a:endParaRPr lang="en-US"/>
          </a:p>
        </p:txBody>
      </p:sp>
      <p:sp>
        <p:nvSpPr>
          <p:cNvPr id="3" name="Content Placeholder 2"/>
          <p:cNvSpPr>
            <a:spLocks noGrp="1"/>
          </p:cNvSpPr>
          <p:nvPr>
            <p:ph idx="1"/>
          </p:nvPr>
        </p:nvSpPr>
        <p:spPr>
          <a:xfrm>
            <a:off x="1038497" y="1802674"/>
            <a:ext cx="10058400" cy="4349932"/>
          </a:xfrm>
        </p:spPr>
        <p:txBody>
          <a:bodyPr/>
          <a:lstStyle>
            <a:lvl1pPr>
              <a:defRPr>
                <a:latin typeface="Times New Roman" panose="02020603050405020304" pitchFamily="18" charset="0"/>
                <a:cs typeface="Times New Roman" panose="02020603050405020304" pitchFamily="18" charset="0"/>
              </a:defRPr>
            </a:lvl1pPr>
            <a:lvl2pPr marL="486918" indent="-285750">
              <a:buClr>
                <a:srgbClr val="0070C0"/>
              </a:buClr>
              <a:buFont typeface="Arial" panose="020B0604020202020204" pitchFamily="34" charset="0"/>
              <a:buChar char="•"/>
              <a:defRPr>
                <a:latin typeface="Times New Roman" panose="02020603050405020304" pitchFamily="18" charset="0"/>
                <a:cs typeface="Times New Roman" panose="02020603050405020304" pitchFamily="18" charset="0"/>
              </a:defRPr>
            </a:lvl2pPr>
            <a:lvl3pPr marL="669798" indent="-285750">
              <a:buFont typeface="Arial" panose="020B0604020202020204" pitchFamily="34" charset="0"/>
              <a:buChar char="•"/>
              <a:defRPr>
                <a:latin typeface="Times New Roman" panose="02020603050405020304" pitchFamily="18" charset="0"/>
                <a:cs typeface="Times New Roman" panose="02020603050405020304" pitchFamily="18" charset="0"/>
              </a:defRPr>
            </a:lvl3pPr>
            <a:lvl4pPr marL="852678" indent="-285750">
              <a:buFont typeface="Arial" panose="020B0604020202020204" pitchFamily="34" charset="0"/>
              <a:buChar char="•"/>
              <a:defRPr>
                <a:latin typeface="Times New Roman" panose="02020603050405020304" pitchFamily="18" charset="0"/>
                <a:cs typeface="Times New Roman" panose="02020603050405020304" pitchFamily="18" charset="0"/>
              </a:defRPr>
            </a:lvl4pPr>
            <a:lvl5pPr marL="1035558" indent="-285750">
              <a:buFont typeface="Arial" panose="020B0604020202020204" pitchFamily="34" charset="0"/>
              <a:buChar char="•"/>
              <a:defRPr>
                <a:latin typeface="Times New Roman" panose="02020603050405020304" pitchFamily="18" charset="0"/>
                <a:cs typeface="Times New Roman" panose="02020603050405020304" pitchFamily="18" charset="0"/>
              </a:defRPr>
            </a:lvl5p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a:p>
        </p:txBody>
      </p:sp>
      <p:sp>
        <p:nvSpPr>
          <p:cNvPr id="4" name="Date Placeholder 3"/>
          <p:cNvSpPr>
            <a:spLocks noGrp="1"/>
          </p:cNvSpPr>
          <p:nvPr>
            <p:ph type="dt" sz="half" idx="10"/>
          </p:nvPr>
        </p:nvSpPr>
        <p:spPr/>
        <p:txBody>
          <a:bodyPr/>
          <a:lstStyle/>
          <a:p>
            <a:fld id="{528FC5F6-F338-4AE4-BB23-26385BCFC423}" type="datetimeFigureOut">
              <a:rPr lang="en-US" dirty="0"/>
              <a:t>10/15/2022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113E31D-E2AB-40D1-8B51-AFA5AFEF393A}" type="slidenum">
              <a:rPr lang="en-US" dirty="0"/>
              <a:t>‹#›</a:t>
            </a:fld>
            <a:endParaRPr lang="en-US"/>
          </a:p>
        </p:txBody>
      </p:sp>
    </p:spTree>
    <p:extLst>
      <p:ext uri="{BB962C8B-B14F-4D97-AF65-F5344CB8AC3E}">
        <p14:creationId xmlns:p14="http://schemas.microsoft.com/office/powerpoint/2010/main" val="3770489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Đầu trang của Phầ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vi-VN"/>
              <a:t>Bấm để sửa kiểu tiêu đề Bản cái</a:t>
            </a:r>
            <a:endParaRPr lang="en-US"/>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vi-VN"/>
              <a:t>Bấm để chỉnh sửa kiểu văn bản của Bản cái</a:t>
            </a:r>
          </a:p>
        </p:txBody>
      </p:sp>
      <p:sp>
        <p:nvSpPr>
          <p:cNvPr id="4" name="Date Placeholder 3"/>
          <p:cNvSpPr>
            <a:spLocks noGrp="1"/>
          </p:cNvSpPr>
          <p:nvPr>
            <p:ph type="dt" sz="half" idx="10"/>
          </p:nvPr>
        </p:nvSpPr>
        <p:spPr/>
        <p:txBody>
          <a:bodyPr/>
          <a:lstStyle/>
          <a:p>
            <a:fld id="{20EBB0C4-6273-4C6E-B9BD-2EDC30F1CD52}" type="datetimeFigureOut">
              <a:rPr lang="en-US" dirty="0"/>
              <a:t>10/15/2022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032632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Hai Nội dung">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vi-VN"/>
              <a:t>Bấm để sửa kiểu tiêu đề Bản cái</a:t>
            </a:r>
            <a:endParaRPr lang="en-US"/>
          </a:p>
        </p:txBody>
      </p:sp>
      <p:sp>
        <p:nvSpPr>
          <p:cNvPr id="3" name="Content Placeholder 2"/>
          <p:cNvSpPr>
            <a:spLocks noGrp="1"/>
          </p:cNvSpPr>
          <p:nvPr>
            <p:ph sz="half" idx="1"/>
          </p:nvPr>
        </p:nvSpPr>
        <p:spPr>
          <a:xfrm>
            <a:off x="1097279" y="1845734"/>
            <a:ext cx="4937760" cy="4023360"/>
          </a:xfrm>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a:p>
        </p:txBody>
      </p:sp>
      <p:sp>
        <p:nvSpPr>
          <p:cNvPr id="4" name="Content Placeholder 3"/>
          <p:cNvSpPr>
            <a:spLocks noGrp="1"/>
          </p:cNvSpPr>
          <p:nvPr>
            <p:ph sz="half" idx="2"/>
          </p:nvPr>
        </p:nvSpPr>
        <p:spPr>
          <a:xfrm>
            <a:off x="6217920" y="1845735"/>
            <a:ext cx="4937760" cy="4023360"/>
          </a:xfrm>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a:p>
        </p:txBody>
      </p:sp>
      <p:sp>
        <p:nvSpPr>
          <p:cNvPr id="5" name="Date Placeholder 4"/>
          <p:cNvSpPr>
            <a:spLocks noGrp="1"/>
          </p:cNvSpPr>
          <p:nvPr>
            <p:ph type="dt" sz="half" idx="10"/>
          </p:nvPr>
        </p:nvSpPr>
        <p:spPr/>
        <p:txBody>
          <a:bodyPr/>
          <a:lstStyle/>
          <a:p>
            <a:fld id="{19AB4D41-86C1-4908-B66A-0B50CEB3BF29}" type="datetimeFigureOut">
              <a:rPr lang="en-US" dirty="0"/>
              <a:t>10/15/2022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62477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Phép so sánh">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vi-VN"/>
              <a:t>Bấm để sửa kiểu tiêu đề Bản cái</a:t>
            </a:r>
            <a:endParaRPr lang="en-US"/>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vi-VN"/>
              <a:t>Bấm để chỉnh sửa kiểu văn bản của Bản cái</a:t>
            </a:r>
          </a:p>
        </p:txBody>
      </p:sp>
      <p:sp>
        <p:nvSpPr>
          <p:cNvPr id="4" name="Content Placeholder 3"/>
          <p:cNvSpPr>
            <a:spLocks noGrp="1"/>
          </p:cNvSpPr>
          <p:nvPr>
            <p:ph sz="half" idx="2"/>
          </p:nvPr>
        </p:nvSpPr>
        <p:spPr>
          <a:xfrm>
            <a:off x="1097280" y="2582334"/>
            <a:ext cx="4937760" cy="3378200"/>
          </a:xfrm>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vi-VN"/>
              <a:t>Bấm để chỉnh sửa kiểu văn bản của Bản cái</a:t>
            </a:r>
          </a:p>
        </p:txBody>
      </p:sp>
      <p:sp>
        <p:nvSpPr>
          <p:cNvPr id="6" name="Content Placeholder 5"/>
          <p:cNvSpPr>
            <a:spLocks noGrp="1"/>
          </p:cNvSpPr>
          <p:nvPr>
            <p:ph sz="quarter" idx="4"/>
          </p:nvPr>
        </p:nvSpPr>
        <p:spPr>
          <a:xfrm>
            <a:off x="6217920" y="2582334"/>
            <a:ext cx="4937760" cy="3378200"/>
          </a:xfrm>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a:p>
        </p:txBody>
      </p:sp>
      <p:sp>
        <p:nvSpPr>
          <p:cNvPr id="7" name="Date Placeholder 6"/>
          <p:cNvSpPr>
            <a:spLocks noGrp="1"/>
          </p:cNvSpPr>
          <p:nvPr>
            <p:ph type="dt" sz="half" idx="10"/>
          </p:nvPr>
        </p:nvSpPr>
        <p:spPr/>
        <p:txBody>
          <a:bodyPr/>
          <a:lstStyle/>
          <a:p>
            <a:fld id="{E6426E2C-56C1-4E0D-A793-0088A7FDD37E}" type="datetimeFigureOut">
              <a:rPr lang="en-US" dirty="0"/>
              <a:t>10/15/2022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37674976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Chỉ Tiêu đề">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a:t>Bấm để sửa kiểu tiêu đề Bản cái</a:t>
            </a:r>
            <a:endParaRPr lang="en-US"/>
          </a:p>
        </p:txBody>
      </p:sp>
      <p:sp>
        <p:nvSpPr>
          <p:cNvPr id="3" name="Date Placeholder 2"/>
          <p:cNvSpPr>
            <a:spLocks noGrp="1"/>
          </p:cNvSpPr>
          <p:nvPr>
            <p:ph type="dt" sz="half" idx="10"/>
          </p:nvPr>
        </p:nvSpPr>
        <p:spPr/>
        <p:txBody>
          <a:bodyPr/>
          <a:lstStyle/>
          <a:p>
            <a:fld id="{C8C39B41-D8B5-4052-B551-9B5525EAA8B6}" type="datetimeFigureOut">
              <a:rPr lang="en-US" smtClean="0"/>
              <a:t>10/15/2022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169756555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p:nvSpPr>
        <p:spPr>
          <a:xfrm>
            <a:off x="391886" y="6322434"/>
            <a:ext cx="11351623" cy="4571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38497" y="462932"/>
            <a:ext cx="10058400" cy="778040"/>
          </a:xfrm>
          <a:prstGeom prst="rect">
            <a:avLst/>
          </a:prstGeom>
        </p:spPr>
        <p:txBody>
          <a:bodyPr vert="horz" lIns="91440" tIns="45720" rIns="91440" bIns="45720" rtlCol="0" anchor="b">
            <a:normAutofit/>
          </a:bodyPr>
          <a:lstStyle/>
          <a:p>
            <a:r>
              <a:rPr lang="vi-VN"/>
              <a:t>Bấm để sửa kiểu tiêu đề Bản cái</a:t>
            </a:r>
            <a:endParaRPr lang="en-US"/>
          </a:p>
        </p:txBody>
      </p:sp>
      <p:sp>
        <p:nvSpPr>
          <p:cNvPr id="3" name="Text Placeholder 2"/>
          <p:cNvSpPr>
            <a:spLocks noGrp="1"/>
          </p:cNvSpPr>
          <p:nvPr>
            <p:ph type="body" idx="1"/>
          </p:nvPr>
        </p:nvSpPr>
        <p:spPr>
          <a:xfrm>
            <a:off x="1038497" y="1737356"/>
            <a:ext cx="10058400" cy="4415250"/>
          </a:xfrm>
          <a:prstGeom prst="rect">
            <a:avLst/>
          </a:prstGeom>
        </p:spPr>
        <p:txBody>
          <a:bodyPr vert="horz" lIns="0" tIns="45720" rIns="0" bIns="45720" rtlCol="0">
            <a:normAutofit/>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98624D31-43A5-475A-80CF-332C9F6DCF35}" type="datetimeFigureOut">
              <a:rPr lang="en-US" dirty="0"/>
              <a:t>10/15/2022</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4FAB73BC-B049-4115-A692-8D63A059BFB8}" type="slidenum">
              <a:rPr lang="en-US" dirty="0"/>
              <a:pPr/>
              <a:t>‹#›</a:t>
            </a:fld>
            <a:endParaRPr lang="en-US"/>
          </a:p>
        </p:txBody>
      </p:sp>
    </p:spTree>
    <p:extLst>
      <p:ext uri="{BB962C8B-B14F-4D97-AF65-F5344CB8AC3E}">
        <p14:creationId xmlns:p14="http://schemas.microsoft.com/office/powerpoint/2010/main" val="1766332988"/>
      </p:ext>
    </p:extLst>
  </p:cSld>
  <p:clrMap bg1="lt1" tx1="dk1" bg2="lt2" tx2="dk2" accent1="accent1" accent2="accent2" accent3="accent3" accent4="accent4" accent5="accent5" accent6="accent6" hlink="hlink" folHlink="folHlink"/>
  <p:sldLayoutIdLst>
    <p:sldLayoutId id="2147483753" r:id="rId1"/>
    <p:sldLayoutId id="2147483754" r:id="rId2"/>
    <p:sldLayoutId id="2147483755" r:id="rId3"/>
    <p:sldLayoutId id="2147483756" r:id="rId4"/>
    <p:sldLayoutId id="2147483757" r:id="rId5"/>
    <p:sldLayoutId id="2147483758" r:id="rId6"/>
  </p:sldLayoutIdLst>
  <p:hf sldNum="0" hdr="0" ftr="0" dt="0"/>
  <p:txStyles>
    <p:titleStyle>
      <a:lvl1pPr algn="l" defTabSz="914400" rtl="0" eaLnBrk="1" latinLnBrk="0" hangingPunct="1">
        <a:lnSpc>
          <a:spcPct val="85000"/>
        </a:lnSpc>
        <a:spcBef>
          <a:spcPct val="0"/>
        </a:spcBef>
        <a:buNone/>
        <a:defRPr sz="40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Times New Roman" panose="02020603050405020304" pitchFamily="18" charset="0"/>
          <a:ea typeface="+mn-ea"/>
          <a:cs typeface="Times New Roman" panose="02020603050405020304" pitchFamily="18" charset="0"/>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Times New Roman" panose="02020603050405020304" pitchFamily="18" charset="0"/>
          <a:ea typeface="+mn-ea"/>
          <a:cs typeface="Times New Roman" panose="02020603050405020304" pitchFamily="18" charset="0"/>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Times New Roman" panose="02020603050405020304" pitchFamily="18" charset="0"/>
          <a:ea typeface="+mn-ea"/>
          <a:cs typeface="Times New Roman" panose="02020603050405020304" pitchFamily="18" charset="0"/>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Times New Roman" panose="02020603050405020304" pitchFamily="18" charset="0"/>
          <a:ea typeface="+mn-ea"/>
          <a:cs typeface="Times New Roman" panose="02020603050405020304" pitchFamily="18" charset="0"/>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Times New Roman" panose="02020603050405020304" pitchFamily="18" charset="0"/>
          <a:ea typeface="+mn-ea"/>
          <a:cs typeface="Times New Roman" panose="02020603050405020304" pitchFamily="18" charset="0"/>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hyperlink" Target="https://www.uptodate.com/contents/colorectal-cancer-epidemiology-risk-factors-and-protective-factors#disclaimerContent"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4.jpeg"/><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hyperlink" Target="https://www.mdpi.com/2072-6694/14/7/1732/htm" TargetMode="External"/><Relationship Id="rId7"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7.jpeg"/><Relationship Id="rId5" Type="http://schemas.openxmlformats.org/officeDocument/2006/relationships/image" Target="../media/image16.png"/><Relationship Id="rId4" Type="http://schemas.openxmlformats.org/officeDocument/2006/relationships/image" Target="../media/image15.jpeg"/></Relationships>
</file>

<file path=ppt/slides/_rels/slide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2.jpeg"/><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hyperlink" Target="https://www.researchgate.net/figure/Histopathology-of-colon-cancer-which-was-observed-in-the-sigmoid-colon-7-years-ago_fig1_317431156/actions#reference" TargetMode="External"/><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hyperlink" Target="https://www.youtube.com/redirect?event=video_description&amp;redir_token=QUFFLUhqa3BhdkJaMm9NTHpCaHl2ZXZFOWZnU0IzVTh5QXxBQ3Jtc0tucWZvVVZFYkpfaGlCUjJLdnVSQld2VWtBeGVQeTcxeUMxRmdxOUdiQ3RveGRQbWlLdmJkY0J0dDFMVGhYRENyWGlKYXY1eXZpc1FnQ3RXMWtWWHNvUmFJWmFNZFUyVlVrT3VBXzNaQjlNUjlmTzBIcw&amp;q=http%3A%2F%2Fosms.it%2Fmore&amp;v=cVTeLRdf3eE" TargetMode="External"/><Relationship Id="rId4" Type="http://schemas.openxmlformats.org/officeDocument/2006/relationships/hyperlink" Target="https://youtu.be/cVTeLRdf3eE" TargetMode="External"/></Relationships>
</file>

<file path=ppt/slides/_rels/slide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jpeg"/><Relationship Id="rId1" Type="http://schemas.openxmlformats.org/officeDocument/2006/relationships/slideLayout" Target="../slideLayouts/slideLayout2.xml"/><Relationship Id="rId4" Type="http://schemas.openxmlformats.org/officeDocument/2006/relationships/image" Target="../media/image35.jpeg"/></Relationships>
</file>

<file path=ppt/slides/_rels/slide26.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40.jpeg"/><Relationship Id="rId5" Type="http://schemas.openxmlformats.org/officeDocument/2006/relationships/image" Target="../media/image39.jpeg"/><Relationship Id="rId4" Type="http://schemas.openxmlformats.org/officeDocument/2006/relationships/image" Target="../media/image38.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2.png"/></Relationships>
</file>

<file path=ppt/slides/_rels/slide35.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hyperlink" Target="https://www.spandidos-publications.com/10.3892/ol.2014.2426" TargetMode="Externa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48.gif"/><Relationship Id="rId5" Type="http://schemas.openxmlformats.org/officeDocument/2006/relationships/hyperlink" Target="https://www.researchgate.net/figure/CT-images-from-a-63-year-old-woman-with-lung-metastasis-from-sigmoid-colon-cancer_fig5_311678899" TargetMode="External"/><Relationship Id="rId4" Type="http://schemas.openxmlformats.org/officeDocument/2006/relationships/image" Target="../media/image47.png"/></Relationships>
</file>

<file path=ppt/slides/_rels/slide38.xml.rels><?xml version="1.0" encoding="UTF-8" standalone="yes"?>
<Relationships xmlns="http://schemas.openxmlformats.org/package/2006/relationships"><Relationship Id="rId3" Type="http://schemas.openxmlformats.org/officeDocument/2006/relationships/hyperlink" Target="https://www.kjronline.org/pdf/10.3348/kjr.2010.11.2.211" TargetMode="External"/><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3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52.jpeg"/></Relationships>
</file>

<file path=ppt/slides/_rels/slide4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hyperlink" Target="https://www.semanticscholar.org/paper/EURECCA-colorectal%3A-multidisciplinary-management%3A-%26-Velde-Boelens/6581b5810ffbcbfe994500362111131800e74845"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5.xml"/><Relationship Id="rId1" Type="http://schemas.openxmlformats.org/officeDocument/2006/relationships/slideLayout" Target="../slideLayouts/slideLayout3.xml"/><Relationship Id="rId4" Type="http://schemas.openxmlformats.org/officeDocument/2006/relationships/image" Target="../media/image54.png"/></Relationships>
</file>

<file path=ppt/slides/_rels/slide4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4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52.xml.rels><?xml version="1.0" encoding="UTF-8" standalone="yes"?>
<Relationships xmlns="http://schemas.openxmlformats.org/package/2006/relationships"><Relationship Id="rId3" Type="http://schemas.openxmlformats.org/officeDocument/2006/relationships/image" Target="../media/image64.gif"/><Relationship Id="rId7" Type="http://schemas.openxmlformats.org/officeDocument/2006/relationships/image" Target="../media/image68.jpe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67.jpeg"/><Relationship Id="rId5" Type="http://schemas.openxmlformats.org/officeDocument/2006/relationships/image" Target="../media/image66.jpeg"/><Relationship Id="rId4" Type="http://schemas.openxmlformats.org/officeDocument/2006/relationships/image" Target="../media/image65.png"/></Relationships>
</file>

<file path=ppt/slides/_rels/slide5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54.xml"/><Relationship Id="rId1" Type="http://schemas.openxmlformats.org/officeDocument/2006/relationships/slideLayout" Target="../slideLayouts/slideLayout2.xml"/><Relationship Id="rId5" Type="http://schemas.openxmlformats.org/officeDocument/2006/relationships/image" Target="../media/image81.png"/><Relationship Id="rId4" Type="http://schemas.openxmlformats.org/officeDocument/2006/relationships/image" Target="../media/image80.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84.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87.svg"/><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63.xml"/><Relationship Id="rId1" Type="http://schemas.openxmlformats.org/officeDocument/2006/relationships/slideLayout" Target="../slideLayouts/slideLayout2.xml"/><Relationship Id="rId5" Type="http://schemas.openxmlformats.org/officeDocument/2006/relationships/image" Target="../media/image87.svg"/><Relationship Id="rId4" Type="http://schemas.openxmlformats.org/officeDocument/2006/relationships/image" Target="../media/image86.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80.xml.rels><?xml version="1.0" encoding="UTF-8" standalone="yes"?>
<Relationships xmlns="http://schemas.openxmlformats.org/package/2006/relationships"><Relationship Id="rId2" Type="http://schemas.openxmlformats.org/officeDocument/2006/relationships/image" Target="../media/image89.gif"/><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hyperlink" Target="https://www.semanticscholar.org/paper/EURECCA-colorectal%3A-multidisciplinary-management%3A-%26-Velde-Boelens/6581b5810ffbcbfe994500362111131800e74845" TargetMode="Externa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0" name="Rectangle 81">
            <a:extLst>
              <a:ext uri="{FF2B5EF4-FFF2-40B4-BE49-F238E27FC236}">
                <a16:creationId xmlns:a16="http://schemas.microsoft.com/office/drawing/2014/main" id="{F452A527-3631-41ED-858D-3777A7D149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êu đề 1">
            <a:extLst>
              <a:ext uri="{FF2B5EF4-FFF2-40B4-BE49-F238E27FC236}">
                <a16:creationId xmlns:a16="http://schemas.microsoft.com/office/drawing/2014/main" id="{8460295B-54B9-4937-90E3-BAB9CE69E30B}"/>
              </a:ext>
            </a:extLst>
          </p:cNvPr>
          <p:cNvSpPr>
            <a:spLocks noGrp="1"/>
          </p:cNvSpPr>
          <p:nvPr>
            <p:ph type="ctrTitle"/>
          </p:nvPr>
        </p:nvSpPr>
        <p:spPr>
          <a:xfrm>
            <a:off x="6730000" y="639097"/>
            <a:ext cx="4813072" cy="3686015"/>
          </a:xfrm>
        </p:spPr>
        <p:txBody>
          <a:bodyPr rtlCol="0">
            <a:normAutofit/>
          </a:bodyPr>
          <a:lstStyle/>
          <a:p>
            <a:pPr rtl="0"/>
            <a:r>
              <a:rPr lang="en-US" sz="6800" b="1"/>
              <a:t>UNG THƯ ĐẠI TRÀNG</a:t>
            </a:r>
            <a:br>
              <a:rPr lang="en-US" sz="6800" b="1"/>
            </a:br>
            <a:endParaRPr lang="vi-VN" sz="6800" b="1"/>
          </a:p>
        </p:txBody>
      </p:sp>
      <p:sp>
        <p:nvSpPr>
          <p:cNvPr id="4" name="Chỗ dành sẵn cho Văn bản 3">
            <a:extLst>
              <a:ext uri="{FF2B5EF4-FFF2-40B4-BE49-F238E27FC236}">
                <a16:creationId xmlns:a16="http://schemas.microsoft.com/office/drawing/2014/main" id="{D51A6D85-3837-435F-A342-5A3F98172B12}"/>
              </a:ext>
            </a:extLst>
          </p:cNvPr>
          <p:cNvSpPr>
            <a:spLocks noGrp="1"/>
          </p:cNvSpPr>
          <p:nvPr>
            <p:ph type="subTitle" idx="1"/>
          </p:nvPr>
        </p:nvSpPr>
        <p:spPr>
          <a:xfrm>
            <a:off x="6729999" y="4455621"/>
            <a:ext cx="4829101" cy="1238616"/>
          </a:xfrm>
        </p:spPr>
        <p:txBody>
          <a:bodyPr vert="horz" lIns="91440" tIns="45720" rIns="91440" bIns="45720" rtlCol="0">
            <a:normAutofit/>
          </a:bodyPr>
          <a:lstStyle/>
          <a:p>
            <a:pPr rtl="0"/>
            <a:r>
              <a:rPr lang="en-US">
                <a:solidFill>
                  <a:schemeClr val="tx1">
                    <a:lumMod val="85000"/>
                    <a:lumOff val="15000"/>
                  </a:schemeClr>
                </a:solidFill>
              </a:rPr>
              <a:t>Tiếp cận chẩn đoán và điều trị</a:t>
            </a:r>
            <a:endParaRPr lang="vi-VN">
              <a:solidFill>
                <a:schemeClr val="tx1">
                  <a:lumMod val="85000"/>
                  <a:lumOff val="15000"/>
                </a:schemeClr>
              </a:solidFill>
            </a:endParaRPr>
          </a:p>
        </p:txBody>
      </p:sp>
      <p:pic>
        <p:nvPicPr>
          <p:cNvPr id="3" name="Hình ảnh 2" descr="Ảnh có chứa mũi tên&#10;&#10;Mô tả được tạo tự động">
            <a:extLst>
              <a:ext uri="{FF2B5EF4-FFF2-40B4-BE49-F238E27FC236}">
                <a16:creationId xmlns:a16="http://schemas.microsoft.com/office/drawing/2014/main" id="{1172B722-129D-3C33-030D-0D78E48F3A5C}"/>
              </a:ext>
            </a:extLst>
          </p:cNvPr>
          <p:cNvPicPr>
            <a:picLocks noChangeAspect="1"/>
          </p:cNvPicPr>
          <p:nvPr/>
        </p:nvPicPr>
        <p:blipFill rotWithShape="1">
          <a:blip r:embed="rId3"/>
          <a:srcRect r="11111"/>
          <a:stretch/>
        </p:blipFill>
        <p:spPr>
          <a:xfrm>
            <a:off x="1" y="10"/>
            <a:ext cx="6096000" cy="6857990"/>
          </a:xfrm>
          <a:prstGeom prst="rect">
            <a:avLst/>
          </a:prstGeom>
        </p:spPr>
      </p:pic>
      <p:cxnSp>
        <p:nvCxnSpPr>
          <p:cNvPr id="91" name="Straight Connector 83">
            <a:extLst>
              <a:ext uri="{FF2B5EF4-FFF2-40B4-BE49-F238E27FC236}">
                <a16:creationId xmlns:a16="http://schemas.microsoft.com/office/drawing/2014/main" id="{D28A9C89-B313-458F-9C85-515930A51A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805053" y="4343400"/>
            <a:ext cx="438912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5" name="Chỗ dành sẵn cho Văn bản 3">
            <a:extLst>
              <a:ext uri="{FF2B5EF4-FFF2-40B4-BE49-F238E27FC236}">
                <a16:creationId xmlns:a16="http://schemas.microsoft.com/office/drawing/2014/main" id="{8285862D-2735-3B04-F00D-E5EEC142E6B4}"/>
              </a:ext>
            </a:extLst>
          </p:cNvPr>
          <p:cNvSpPr txBox="1">
            <a:spLocks/>
          </p:cNvSpPr>
          <p:nvPr/>
        </p:nvSpPr>
        <p:spPr>
          <a:xfrm>
            <a:off x="6805053" y="5968230"/>
            <a:ext cx="3659246" cy="1020279"/>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None/>
              <a:defRPr sz="2400" kern="1200" cap="all" spc="200" baseline="0">
                <a:solidFill>
                  <a:schemeClr val="tx2"/>
                </a:solidFill>
                <a:latin typeface="+mj-lt"/>
                <a:ea typeface="+mn-ea"/>
                <a:cs typeface="+mn-cs"/>
              </a:defRPr>
            </a:lvl1pPr>
            <a:lvl2pPr marL="457200" indent="0" algn="ctr" defTabSz="914400" rtl="0" eaLnBrk="1" latinLnBrk="0" hangingPunct="1">
              <a:lnSpc>
                <a:spcPct val="90000"/>
              </a:lnSpc>
              <a:spcBef>
                <a:spcPts val="200"/>
              </a:spcBef>
              <a:spcAft>
                <a:spcPts val="400"/>
              </a:spcAft>
              <a:buClr>
                <a:schemeClr val="accent1"/>
              </a:buClr>
              <a:buFont typeface="Calibri" pitchFamily="34" charset="0"/>
              <a:buNone/>
              <a:defRPr sz="2400" kern="1200">
                <a:solidFill>
                  <a:schemeClr val="tx1">
                    <a:lumMod val="75000"/>
                    <a:lumOff val="25000"/>
                  </a:schemeClr>
                </a:solidFill>
                <a:latin typeface="+mn-lt"/>
                <a:ea typeface="+mn-ea"/>
                <a:cs typeface="+mn-cs"/>
              </a:defRPr>
            </a:lvl2pPr>
            <a:lvl3pPr marL="914400" indent="0" algn="ctr" defTabSz="914400" rtl="0" eaLnBrk="1" latinLnBrk="0" hangingPunct="1">
              <a:lnSpc>
                <a:spcPct val="90000"/>
              </a:lnSpc>
              <a:spcBef>
                <a:spcPts val="200"/>
              </a:spcBef>
              <a:spcAft>
                <a:spcPts val="400"/>
              </a:spcAft>
              <a:buClr>
                <a:schemeClr val="accent1"/>
              </a:buClr>
              <a:buFont typeface="Calibri" pitchFamily="34" charset="0"/>
              <a:buNone/>
              <a:defRPr sz="2400" kern="1200">
                <a:solidFill>
                  <a:schemeClr val="tx1">
                    <a:lumMod val="75000"/>
                    <a:lumOff val="25000"/>
                  </a:schemeClr>
                </a:solidFill>
                <a:latin typeface="+mn-lt"/>
                <a:ea typeface="+mn-ea"/>
                <a:cs typeface="+mn-cs"/>
              </a:defRPr>
            </a:lvl3pPr>
            <a:lvl4pPr marL="13716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4pPr>
            <a:lvl5pPr marL="18288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5pPr>
            <a:lvl6pPr marL="22860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6pPr>
            <a:lvl7pPr marL="27432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7pPr>
            <a:lvl8pPr marL="32004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8pPr>
            <a:lvl9pPr marL="36576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9pPr>
          </a:lstStyle>
          <a:p>
            <a:r>
              <a:rPr lang="en-US" sz="1200">
                <a:solidFill>
                  <a:schemeClr val="tx1"/>
                </a:solidFill>
              </a:rPr>
              <a:t>Sinh viên trình bày:</a:t>
            </a:r>
          </a:p>
          <a:p>
            <a:r>
              <a:rPr lang="en-US" sz="1200">
                <a:solidFill>
                  <a:schemeClr val="tx1"/>
                </a:solidFill>
              </a:rPr>
              <a:t>Trương hoàng khánh linh</a:t>
            </a:r>
            <a:endParaRPr lang="vi-VN" sz="1200">
              <a:solidFill>
                <a:schemeClr val="tx1"/>
              </a:solidFill>
            </a:endParaRPr>
          </a:p>
        </p:txBody>
      </p:sp>
    </p:spTree>
    <p:extLst>
      <p:ext uri="{BB962C8B-B14F-4D97-AF65-F5344CB8AC3E}">
        <p14:creationId xmlns:p14="http://schemas.microsoft.com/office/powerpoint/2010/main" val="3446797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400"/>
                                        <p:tgtEl>
                                          <p:spTgt spid="4">
                                            <p:txEl>
                                              <p:pRg st="0" end="0"/>
                                            </p:txEl>
                                          </p:spTgt>
                                        </p:tgtEl>
                                      </p:cBhvr>
                                    </p:animEffect>
                                  </p:childTnLst>
                                </p:cTn>
                              </p:par>
                              <p:par>
                                <p:cTn id="8" presetID="10" presetClass="entr" presetSubtype="0" fill="hold" grpId="0" nodeType="withEffect">
                                  <p:stCondLst>
                                    <p:cond delay="500"/>
                                  </p:stCondLst>
                                  <p:iterate type="lt">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400"/>
                                        <p:tgtEl>
                                          <p:spTgt spid="2"/>
                                        </p:tgtEl>
                                      </p:cBhvr>
                                    </p:animEffect>
                                  </p:childTnLst>
                                </p:cTn>
                              </p:par>
                              <p:par>
                                <p:cTn id="11" presetID="10" presetClass="entr" presetSubtype="0" fill="hold" grpId="0" nodeType="withEffect">
                                  <p:stCondLst>
                                    <p:cond delay="2000"/>
                                  </p:stCondLst>
                                  <p:iterate type="lt">
                                    <p:tmPct val="10000"/>
                                  </p:iterate>
                                  <p:childTnLst>
                                    <p:set>
                                      <p:cBhvr>
                                        <p:cTn id="12" dur="1" fill="hold">
                                          <p:stCondLst>
                                            <p:cond delay="0"/>
                                          </p:stCondLst>
                                        </p:cTn>
                                        <p:tgtEl>
                                          <p:spTgt spid="5">
                                            <p:txEl>
                                              <p:pRg st="0" end="0"/>
                                            </p:txEl>
                                          </p:spTgt>
                                        </p:tgtEl>
                                        <p:attrNameLst>
                                          <p:attrName>style.visibility</p:attrName>
                                        </p:attrNameLst>
                                      </p:cBhvr>
                                      <p:to>
                                        <p:strVal val="visible"/>
                                      </p:to>
                                    </p:set>
                                    <p:animEffect transition="in" filter="fade">
                                      <p:cBhvr>
                                        <p:cTn id="13" dur="400"/>
                                        <p:tgtEl>
                                          <p:spTgt spid="5">
                                            <p:txEl>
                                              <p:pRg st="0" end="0"/>
                                            </p:txEl>
                                          </p:spTgt>
                                        </p:tgtEl>
                                      </p:cBhvr>
                                    </p:animEffect>
                                  </p:childTnLst>
                                </p:cTn>
                              </p:par>
                              <p:par>
                                <p:cTn id="14" presetID="10" presetClass="entr" presetSubtype="0" fill="hold" grpId="0" nodeType="withEffect">
                                  <p:stCondLst>
                                    <p:cond delay="2000"/>
                                  </p:stCondLst>
                                  <p:iterate type="lt">
                                    <p:tmPct val="10000"/>
                                  </p:iterate>
                                  <p:childTnLst>
                                    <p:set>
                                      <p:cBhvr>
                                        <p:cTn id="15" dur="1" fill="hold">
                                          <p:stCondLst>
                                            <p:cond delay="0"/>
                                          </p:stCondLst>
                                        </p:cTn>
                                        <p:tgtEl>
                                          <p:spTgt spid="5">
                                            <p:txEl>
                                              <p:pRg st="1" end="1"/>
                                            </p:txEl>
                                          </p:spTgt>
                                        </p:tgtEl>
                                        <p:attrNameLst>
                                          <p:attrName>style.visibility</p:attrName>
                                        </p:attrNameLst>
                                      </p:cBhvr>
                                      <p:to>
                                        <p:strVal val="visible"/>
                                      </p:to>
                                    </p:set>
                                    <p:animEffect transition="in" filter="fade">
                                      <p:cBhvr>
                                        <p:cTn id="16" dur="4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build="p"/>
      <p:bldP spid="5" grpId="0" uiExpand="1"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êu đề 1">
            <a:extLst>
              <a:ext uri="{FF2B5EF4-FFF2-40B4-BE49-F238E27FC236}">
                <a16:creationId xmlns:a16="http://schemas.microsoft.com/office/drawing/2014/main" id="{E9EF9C21-6677-C6BB-31FC-6093ADF9E902}"/>
              </a:ext>
            </a:extLst>
          </p:cNvPr>
          <p:cNvSpPr>
            <a:spLocks noGrp="1"/>
          </p:cNvSpPr>
          <p:nvPr>
            <p:ph type="title"/>
          </p:nvPr>
        </p:nvSpPr>
        <p:spPr>
          <a:xfrm>
            <a:off x="320842" y="237939"/>
            <a:ext cx="10123745" cy="695351"/>
          </a:xfrm>
        </p:spPr>
        <p:txBody>
          <a:bodyPr>
            <a:noAutofit/>
          </a:bodyPr>
          <a:lstStyle/>
          <a:p>
            <a:r>
              <a:rPr lang="en-US"/>
              <a:t>Các mạch và bạch huyết của đại tràng</a:t>
            </a:r>
          </a:p>
        </p:txBody>
      </p:sp>
      <p:pic>
        <p:nvPicPr>
          <p:cNvPr id="5" name="Picture 2">
            <a:extLst>
              <a:ext uri="{FF2B5EF4-FFF2-40B4-BE49-F238E27FC236}">
                <a16:creationId xmlns:a16="http://schemas.microsoft.com/office/drawing/2014/main" id="{B9C8952E-1E6C-9178-EF97-D1B90BBDBF8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0087" r="2169" b="11556"/>
          <a:stretch/>
        </p:blipFill>
        <p:spPr bwMode="auto">
          <a:xfrm>
            <a:off x="1064889" y="868566"/>
            <a:ext cx="4614073" cy="5336578"/>
          </a:xfrm>
          <a:prstGeom prst="rect">
            <a:avLst/>
          </a:prstGeom>
          <a:noFill/>
          <a:extLst>
            <a:ext uri="{909E8E84-426E-40DD-AFC4-6F175D3DCCD1}">
              <a14:hiddenFill xmlns:a14="http://schemas.microsoft.com/office/drawing/2010/main">
                <a:solidFill>
                  <a:srgbClr val="FFFFFF"/>
                </a:solidFill>
              </a14:hiddenFill>
            </a:ext>
          </a:extLst>
        </p:spPr>
      </p:pic>
      <p:sp>
        <p:nvSpPr>
          <p:cNvPr id="2" name="AutoShape 2" descr="Lymph-node mapping for colorectal cancer reported in the Japanese... |  Download Scientific Diagram">
            <a:extLst>
              <a:ext uri="{FF2B5EF4-FFF2-40B4-BE49-F238E27FC236}">
                <a16:creationId xmlns:a16="http://schemas.microsoft.com/office/drawing/2014/main" id="{CF8A0BC9-3D7E-DFD8-E910-EA5ECE7470D4}"/>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 name="Hình ảnh 2">
            <a:extLst>
              <a:ext uri="{FF2B5EF4-FFF2-40B4-BE49-F238E27FC236}">
                <a16:creationId xmlns:a16="http://schemas.microsoft.com/office/drawing/2014/main" id="{1F06F30B-EABB-72D3-167E-2148DAA6703A}"/>
              </a:ext>
            </a:extLst>
          </p:cNvPr>
          <p:cNvPicPr>
            <a:picLocks noChangeAspect="1"/>
          </p:cNvPicPr>
          <p:nvPr/>
        </p:nvPicPr>
        <p:blipFill>
          <a:blip r:embed="rId4"/>
          <a:stretch>
            <a:fillRect/>
          </a:stretch>
        </p:blipFill>
        <p:spPr>
          <a:xfrm>
            <a:off x="7044339" y="868566"/>
            <a:ext cx="3400248" cy="4786824"/>
          </a:xfrm>
          <a:prstGeom prst="rect">
            <a:avLst/>
          </a:prstGeom>
        </p:spPr>
      </p:pic>
      <p:sp>
        <p:nvSpPr>
          <p:cNvPr id="7" name="Hộp Văn bản 6">
            <a:extLst>
              <a:ext uri="{FF2B5EF4-FFF2-40B4-BE49-F238E27FC236}">
                <a16:creationId xmlns:a16="http://schemas.microsoft.com/office/drawing/2014/main" id="{6F2CBEE0-BB26-FD36-4936-F92E59AAC466}"/>
              </a:ext>
            </a:extLst>
          </p:cNvPr>
          <p:cNvSpPr txBox="1"/>
          <p:nvPr/>
        </p:nvSpPr>
        <p:spPr>
          <a:xfrm>
            <a:off x="5460238" y="5697313"/>
            <a:ext cx="6882006" cy="507831"/>
          </a:xfrm>
          <a:prstGeom prst="rect">
            <a:avLst/>
          </a:prstGeom>
          <a:noFill/>
        </p:spPr>
        <p:txBody>
          <a:bodyPr wrap="square">
            <a:spAutoFit/>
          </a:bodyPr>
          <a:lstStyle/>
          <a:p>
            <a:pPr algn="ctr"/>
            <a:r>
              <a:rPr lang="en-US" sz="1600" b="1"/>
              <a:t>Hình: </a:t>
            </a:r>
            <a:r>
              <a:rPr lang="vi-VN" sz="1600" b="1"/>
              <a:t>Các chặng hạch theo Hội ung thư đại trực tràng Nhật Bản </a:t>
            </a:r>
            <a:endParaRPr lang="en-US" sz="1600" b="1"/>
          </a:p>
          <a:p>
            <a:pPr algn="ctr"/>
            <a:r>
              <a:rPr lang="vi-VN" sz="1050"/>
              <a:t>Nguồn: theo Japanese Society for Cancer of the Colon and Rectum</a:t>
            </a:r>
            <a:r>
              <a:rPr lang="en-US" sz="1050"/>
              <a:t> (1997)</a:t>
            </a:r>
          </a:p>
        </p:txBody>
      </p:sp>
      <p:sp>
        <p:nvSpPr>
          <p:cNvPr id="10" name="Hộp Văn bản 9">
            <a:extLst>
              <a:ext uri="{FF2B5EF4-FFF2-40B4-BE49-F238E27FC236}">
                <a16:creationId xmlns:a16="http://schemas.microsoft.com/office/drawing/2014/main" id="{0E554CC1-CDC6-9AA5-B703-C916E5A3AAEB}"/>
              </a:ext>
            </a:extLst>
          </p:cNvPr>
          <p:cNvSpPr txBox="1"/>
          <p:nvPr/>
        </p:nvSpPr>
        <p:spPr>
          <a:xfrm>
            <a:off x="5652270" y="1277844"/>
            <a:ext cx="1083347" cy="276999"/>
          </a:xfrm>
          <a:prstGeom prst="rect">
            <a:avLst/>
          </a:prstGeom>
          <a:solidFill>
            <a:srgbClr val="FFFF00"/>
          </a:solidFill>
          <a:ln>
            <a:solidFill>
              <a:srgbClr val="FFFF00"/>
            </a:solidFill>
          </a:ln>
        </p:spPr>
        <p:txBody>
          <a:bodyPr wrap="square">
            <a:spAutoFit/>
          </a:bodyPr>
          <a:lstStyle/>
          <a:p>
            <a:r>
              <a:rPr lang="en-US" sz="1200" b="1">
                <a:highlight>
                  <a:srgbClr val="FFFF00"/>
                </a:highlight>
              </a:rPr>
              <a:t>Hạch chính</a:t>
            </a:r>
          </a:p>
        </p:txBody>
      </p:sp>
      <p:sp>
        <p:nvSpPr>
          <p:cNvPr id="12" name="Hộp Văn bản 11">
            <a:extLst>
              <a:ext uri="{FF2B5EF4-FFF2-40B4-BE49-F238E27FC236}">
                <a16:creationId xmlns:a16="http://schemas.microsoft.com/office/drawing/2014/main" id="{045D8816-18A5-760F-2965-4555F3C464CC}"/>
              </a:ext>
            </a:extLst>
          </p:cNvPr>
          <p:cNvSpPr txBox="1"/>
          <p:nvPr/>
        </p:nvSpPr>
        <p:spPr>
          <a:xfrm>
            <a:off x="5567633" y="1959627"/>
            <a:ext cx="1476030" cy="276999"/>
          </a:xfrm>
          <a:prstGeom prst="rect">
            <a:avLst/>
          </a:prstGeom>
          <a:solidFill>
            <a:srgbClr val="00B0F0"/>
          </a:solidFill>
          <a:ln>
            <a:solidFill>
              <a:srgbClr val="00B0F0"/>
            </a:solidFill>
          </a:ln>
        </p:spPr>
        <p:txBody>
          <a:bodyPr wrap="square">
            <a:spAutoFit/>
          </a:bodyPr>
          <a:lstStyle/>
          <a:p>
            <a:r>
              <a:rPr lang="en-US" sz="1200" b="1"/>
              <a:t>Hạch trung gian</a:t>
            </a:r>
          </a:p>
        </p:txBody>
      </p:sp>
      <p:sp>
        <p:nvSpPr>
          <p:cNvPr id="14" name="Hộp Văn bản 13">
            <a:extLst>
              <a:ext uri="{FF2B5EF4-FFF2-40B4-BE49-F238E27FC236}">
                <a16:creationId xmlns:a16="http://schemas.microsoft.com/office/drawing/2014/main" id="{8CA36AD6-AE7B-6662-C982-1BC5CE7DFC3F}"/>
              </a:ext>
            </a:extLst>
          </p:cNvPr>
          <p:cNvSpPr txBox="1"/>
          <p:nvPr/>
        </p:nvSpPr>
        <p:spPr>
          <a:xfrm>
            <a:off x="5460239" y="2655047"/>
            <a:ext cx="1742610" cy="276999"/>
          </a:xfrm>
          <a:prstGeom prst="rect">
            <a:avLst/>
          </a:prstGeom>
          <a:solidFill>
            <a:srgbClr val="FF0000"/>
          </a:solidFill>
          <a:ln>
            <a:solidFill>
              <a:srgbClr val="FF0000"/>
            </a:solidFill>
          </a:ln>
        </p:spPr>
        <p:txBody>
          <a:bodyPr wrap="square">
            <a:spAutoFit/>
          </a:bodyPr>
          <a:lstStyle/>
          <a:p>
            <a:r>
              <a:rPr lang="en-US" sz="1200" b="1"/>
              <a:t>Hạch cạnh đại tràng</a:t>
            </a:r>
          </a:p>
        </p:txBody>
      </p:sp>
      <p:cxnSp>
        <p:nvCxnSpPr>
          <p:cNvPr id="16" name="Đường kết nối Mũi tên Thẳng 15">
            <a:extLst>
              <a:ext uri="{FF2B5EF4-FFF2-40B4-BE49-F238E27FC236}">
                <a16:creationId xmlns:a16="http://schemas.microsoft.com/office/drawing/2014/main" id="{75D332E5-2134-AB93-5521-D1DE05E6E5F2}"/>
              </a:ext>
            </a:extLst>
          </p:cNvPr>
          <p:cNvCxnSpPr>
            <a:cxnSpLocks/>
          </p:cNvCxnSpPr>
          <p:nvPr/>
        </p:nvCxnSpPr>
        <p:spPr>
          <a:xfrm>
            <a:off x="6972423" y="2771945"/>
            <a:ext cx="920293" cy="30813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Đường kết nối Mũi tên Thẳng 16">
            <a:extLst>
              <a:ext uri="{FF2B5EF4-FFF2-40B4-BE49-F238E27FC236}">
                <a16:creationId xmlns:a16="http://schemas.microsoft.com/office/drawing/2014/main" id="{6FF01653-7776-D275-F596-056A4FE9A39D}"/>
              </a:ext>
            </a:extLst>
          </p:cNvPr>
          <p:cNvCxnSpPr>
            <a:cxnSpLocks/>
          </p:cNvCxnSpPr>
          <p:nvPr/>
        </p:nvCxnSpPr>
        <p:spPr>
          <a:xfrm>
            <a:off x="6844530" y="2090161"/>
            <a:ext cx="1465281" cy="300113"/>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Đường kết nối Mũi tên Thẳng 19">
            <a:extLst>
              <a:ext uri="{FF2B5EF4-FFF2-40B4-BE49-F238E27FC236}">
                <a16:creationId xmlns:a16="http://schemas.microsoft.com/office/drawing/2014/main" id="{BDF528A0-62C3-EAF9-9F8B-D5E03E11A8A1}"/>
              </a:ext>
            </a:extLst>
          </p:cNvPr>
          <p:cNvCxnSpPr>
            <a:cxnSpLocks/>
          </p:cNvCxnSpPr>
          <p:nvPr/>
        </p:nvCxnSpPr>
        <p:spPr>
          <a:xfrm>
            <a:off x="6568867" y="1394742"/>
            <a:ext cx="2332374" cy="820283"/>
          </a:xfrm>
          <a:prstGeom prst="straightConnector1">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92172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5C8D2C1-DA83-420D-9635-D52CE066B5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a:extLst>
              <a:ext uri="{FF2B5EF4-FFF2-40B4-BE49-F238E27FC236}">
                <a16:creationId xmlns:a16="http://schemas.microsoft.com/office/drawing/2014/main" id="{434F74C9-6A0B-409E-AD1C-45B58BE91B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2" name="Straight Connector 11">
            <a:extLst>
              <a:ext uri="{FF2B5EF4-FFF2-40B4-BE49-F238E27FC236}">
                <a16:creationId xmlns:a16="http://schemas.microsoft.com/office/drawing/2014/main" id="{F5486A9D-1265-4B57-91E6-68E666B978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F452A527-3631-41ED-858D-3777A7D149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êu đề 1">
            <a:extLst>
              <a:ext uri="{FF2B5EF4-FFF2-40B4-BE49-F238E27FC236}">
                <a16:creationId xmlns:a16="http://schemas.microsoft.com/office/drawing/2014/main" id="{758D9074-45D3-6CB5-0251-CB95D3940183}"/>
              </a:ext>
            </a:extLst>
          </p:cNvPr>
          <p:cNvSpPr>
            <a:spLocks noGrp="1"/>
          </p:cNvSpPr>
          <p:nvPr>
            <p:ph type="title"/>
          </p:nvPr>
        </p:nvSpPr>
        <p:spPr>
          <a:xfrm>
            <a:off x="6730000" y="639097"/>
            <a:ext cx="4813072" cy="3686015"/>
          </a:xfrm>
        </p:spPr>
        <p:txBody>
          <a:bodyPr vert="horz" lIns="91440" tIns="45720" rIns="91440" bIns="45720" rtlCol="0" anchor="b">
            <a:normAutofit/>
          </a:bodyPr>
          <a:lstStyle/>
          <a:p>
            <a:r>
              <a:rPr lang="en-US"/>
              <a:t>Yếu tố nguy cơ</a:t>
            </a:r>
          </a:p>
        </p:txBody>
      </p:sp>
      <p:pic>
        <p:nvPicPr>
          <p:cNvPr id="3" name="Hình ảnh 2">
            <a:extLst>
              <a:ext uri="{FF2B5EF4-FFF2-40B4-BE49-F238E27FC236}">
                <a16:creationId xmlns:a16="http://schemas.microsoft.com/office/drawing/2014/main" id="{6E44E05B-18C4-C236-87BA-1267D0928665}"/>
              </a:ext>
            </a:extLst>
          </p:cNvPr>
          <p:cNvPicPr>
            <a:picLocks noChangeAspect="1"/>
          </p:cNvPicPr>
          <p:nvPr/>
        </p:nvPicPr>
        <p:blipFill rotWithShape="1">
          <a:blip r:embed="rId2"/>
          <a:srcRect l="781" r="10330"/>
          <a:stretch/>
        </p:blipFill>
        <p:spPr>
          <a:xfrm>
            <a:off x="1" y="10"/>
            <a:ext cx="6096000" cy="6857990"/>
          </a:xfrm>
          <a:prstGeom prst="rect">
            <a:avLst/>
          </a:prstGeom>
        </p:spPr>
      </p:pic>
      <p:cxnSp>
        <p:nvCxnSpPr>
          <p:cNvPr id="16" name="Straight Connector 15">
            <a:extLst>
              <a:ext uri="{FF2B5EF4-FFF2-40B4-BE49-F238E27FC236}">
                <a16:creationId xmlns:a16="http://schemas.microsoft.com/office/drawing/2014/main" id="{D28A9C89-B313-458F-9C85-515930A51A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805053" y="4343400"/>
            <a:ext cx="438912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383041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4529A3E2-1DB8-8E83-61B9-B2339355B725}"/>
              </a:ext>
            </a:extLst>
          </p:cNvPr>
          <p:cNvSpPr>
            <a:spLocks noGrp="1"/>
          </p:cNvSpPr>
          <p:nvPr>
            <p:ph type="title"/>
          </p:nvPr>
        </p:nvSpPr>
        <p:spPr>
          <a:xfrm>
            <a:off x="789708" y="78987"/>
            <a:ext cx="10058400" cy="923331"/>
          </a:xfrm>
        </p:spPr>
        <p:txBody>
          <a:bodyPr/>
          <a:lstStyle/>
          <a:p>
            <a:r>
              <a:rPr lang="en-US"/>
              <a:t>Yếu tố nguy cơ</a:t>
            </a:r>
          </a:p>
        </p:txBody>
      </p:sp>
      <p:sp>
        <p:nvSpPr>
          <p:cNvPr id="9" name="Hộp Văn bản 8">
            <a:extLst>
              <a:ext uri="{FF2B5EF4-FFF2-40B4-BE49-F238E27FC236}">
                <a16:creationId xmlns:a16="http://schemas.microsoft.com/office/drawing/2014/main" id="{77C20E86-24A1-A70C-03B6-F667248908B8}"/>
              </a:ext>
            </a:extLst>
          </p:cNvPr>
          <p:cNvSpPr txBox="1"/>
          <p:nvPr/>
        </p:nvSpPr>
        <p:spPr>
          <a:xfrm>
            <a:off x="343301" y="6417508"/>
            <a:ext cx="6715225" cy="307777"/>
          </a:xfrm>
          <a:prstGeom prst="rect">
            <a:avLst/>
          </a:prstGeom>
          <a:noFill/>
        </p:spPr>
        <p:txBody>
          <a:bodyPr wrap="square">
            <a:spAutoFit/>
          </a:bodyPr>
          <a:lstStyle/>
          <a:p>
            <a:r>
              <a:rPr lang="en-US" sz="1400" i="1">
                <a:hlinkClick r:id="rId3">
                  <a:extLst>
                    <a:ext uri="{A12FA001-AC4F-418D-AE19-62706E023703}">
                      <ahyp:hlinkClr xmlns:ahyp="http://schemas.microsoft.com/office/drawing/2018/hyperlinkcolor" val="tx"/>
                    </a:ext>
                  </a:extLst>
                </a:hlinkClick>
              </a:rPr>
              <a:t>Colorectal cancer: Epidemiology, risk factors, and protective factors - UpToDate</a:t>
            </a:r>
            <a:endParaRPr lang="en-US" sz="1400" i="1"/>
          </a:p>
        </p:txBody>
      </p:sp>
      <p:sp>
        <p:nvSpPr>
          <p:cNvPr id="5" name="Mũi tên: Phải 4">
            <a:extLst>
              <a:ext uri="{FF2B5EF4-FFF2-40B4-BE49-F238E27FC236}">
                <a16:creationId xmlns:a16="http://schemas.microsoft.com/office/drawing/2014/main" id="{47B27A51-A80D-EF3E-AF26-A10FE1B4DD5F}"/>
              </a:ext>
            </a:extLst>
          </p:cNvPr>
          <p:cNvSpPr/>
          <p:nvPr/>
        </p:nvSpPr>
        <p:spPr>
          <a:xfrm rot="16200000">
            <a:off x="3365581" y="3277130"/>
            <a:ext cx="4479563" cy="793051"/>
          </a:xfrm>
          <a:prstGeom prst="rightArrow">
            <a:avLst/>
          </a:prstGeom>
          <a:solidFill>
            <a:srgbClr val="FF0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7" name="Mũi tên: Phải 6">
            <a:extLst>
              <a:ext uri="{FF2B5EF4-FFF2-40B4-BE49-F238E27FC236}">
                <a16:creationId xmlns:a16="http://schemas.microsoft.com/office/drawing/2014/main" id="{48F4AF6B-7A06-FDAC-DC8B-AE97F94B3E4D}"/>
              </a:ext>
            </a:extLst>
          </p:cNvPr>
          <p:cNvSpPr/>
          <p:nvPr/>
        </p:nvSpPr>
        <p:spPr>
          <a:xfrm rot="16200000" flipH="1">
            <a:off x="7045716" y="3313387"/>
            <a:ext cx="4479564" cy="793051"/>
          </a:xfrm>
          <a:prstGeom prst="rightArrow">
            <a:avLst/>
          </a:prstGeom>
          <a:solidFill>
            <a:srgbClr val="FF0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8" name="Hộp Văn bản 7">
            <a:extLst>
              <a:ext uri="{FF2B5EF4-FFF2-40B4-BE49-F238E27FC236}">
                <a16:creationId xmlns:a16="http://schemas.microsoft.com/office/drawing/2014/main" id="{AE26969F-331D-1621-3442-6E7D2FDDFA41}"/>
              </a:ext>
            </a:extLst>
          </p:cNvPr>
          <p:cNvSpPr txBox="1"/>
          <p:nvPr/>
        </p:nvSpPr>
        <p:spPr>
          <a:xfrm>
            <a:off x="1221929" y="3488991"/>
            <a:ext cx="2443017" cy="369332"/>
          </a:xfrm>
          <a:prstGeom prst="rect">
            <a:avLst/>
          </a:prstGeom>
          <a:noFill/>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a:latin typeface="Times New Roman" panose="02020603050405020304" pitchFamily="18" charset="0"/>
                <a:cs typeface="Times New Roman" panose="02020603050405020304" pitchFamily="18" charset="0"/>
              </a:rPr>
              <a:t> </a:t>
            </a:r>
          </a:p>
        </p:txBody>
      </p:sp>
      <p:sp>
        <p:nvSpPr>
          <p:cNvPr id="13" name="Hộp Văn bản 12">
            <a:extLst>
              <a:ext uri="{FF2B5EF4-FFF2-40B4-BE49-F238E27FC236}">
                <a16:creationId xmlns:a16="http://schemas.microsoft.com/office/drawing/2014/main" id="{AFE55654-9172-F0BF-EFD8-779ABC43C18F}"/>
              </a:ext>
            </a:extLst>
          </p:cNvPr>
          <p:cNvSpPr txBox="1"/>
          <p:nvPr/>
        </p:nvSpPr>
        <p:spPr>
          <a:xfrm>
            <a:off x="420754" y="1149889"/>
            <a:ext cx="4874071" cy="5416868"/>
          </a:xfrm>
          <a:prstGeom prst="rect">
            <a:avLst/>
          </a:prstGeom>
          <a:noFill/>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sz="2000" b="1">
                <a:solidFill>
                  <a:srgbClr val="0070C0"/>
                </a:solidFill>
                <a:latin typeface="Times New Roman" panose="02020603050405020304" pitchFamily="18" charset="0"/>
                <a:cs typeface="Times New Roman" panose="02020603050405020304" pitchFamily="18" charset="0"/>
              </a:rPr>
              <a:t> Nguy cơ cao</a:t>
            </a:r>
          </a:p>
          <a:p>
            <a:pPr marL="285750" marR="0" lvl="0" indent="-285750"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a:latin typeface="Times New Roman" panose="02020603050405020304" pitchFamily="18" charset="0"/>
                <a:cs typeface="Times New Roman" panose="02020603050405020304" pitchFamily="18" charset="0"/>
              </a:rPr>
              <a:t>Hội chứng polyp tuyến: FAP, HNPCC</a:t>
            </a:r>
          </a:p>
          <a:p>
            <a:pPr marL="285750" marR="0" lvl="0" indent="-285750"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a:latin typeface="Times New Roman" panose="02020603050405020304" pitchFamily="18" charset="0"/>
                <a:cs typeface="Times New Roman" panose="02020603050405020304" pitchFamily="18" charset="0"/>
              </a:rPr>
              <a:t>Bệnh ruột do viêm (Crohn, viêm loét đại tràng)</a:t>
            </a:r>
          </a:p>
          <a:p>
            <a:pPr marL="285750" marR="0" lvl="0" indent="-285750"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a:latin typeface="Times New Roman" panose="02020603050405020304" pitchFamily="18" charset="0"/>
                <a:cs typeface="Times New Roman" panose="02020603050405020304" pitchFamily="18" charset="0"/>
              </a:rPr>
              <a:t>Tiền sử bị UTĐTT</a:t>
            </a:r>
          </a:p>
          <a:p>
            <a:pPr marL="285750" indent="-285750">
              <a:buFont typeface="Wingdings" panose="05000000000000000000" pitchFamily="2" charset="2"/>
              <a:buChar char="ü"/>
              <a:defRPr/>
            </a:pPr>
            <a:r>
              <a:rPr lang="en-US" i="0" u="none" strike="noStrike" kern="1200">
                <a:solidFill>
                  <a:srgbClr val="000000"/>
                </a:solidFill>
                <a:effectLst/>
                <a:latin typeface="Times New Roman" panose="02020603050405020304" pitchFamily="18" charset="0"/>
                <a:cs typeface="Times New Roman" panose="02020603050405020304" pitchFamily="18" charset="0"/>
              </a:rPr>
              <a:t>Tiền sử xạ trị vùng chậu</a:t>
            </a:r>
          </a:p>
          <a:p>
            <a:pPr marL="285750" marR="0" lvl="0" indent="-285750"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i="0" u="none" strike="noStrike">
                <a:effectLst/>
                <a:latin typeface="Times New Roman" panose="02020603050405020304" pitchFamily="18" charset="0"/>
                <a:cs typeface="Times New Roman" panose="02020603050405020304" pitchFamily="18" charset="0"/>
              </a:rPr>
              <a:t>Tiền sử gia đình: UTĐTT, polyp tuyến</a:t>
            </a:r>
          </a:p>
          <a:p>
            <a:pPr marR="0" lvl="0" defTabSz="914400" rtl="0" eaLnBrk="1" fontAlgn="auto" latinLnBrk="0" hangingPunct="1">
              <a:lnSpc>
                <a:spcPct val="100000"/>
              </a:lnSpc>
              <a:spcBef>
                <a:spcPts val="0"/>
              </a:spcBef>
              <a:spcAft>
                <a:spcPts val="0"/>
              </a:spcAft>
              <a:buClrTx/>
              <a:buSzTx/>
              <a:tabLst/>
              <a:defRPr/>
            </a:pPr>
            <a:r>
              <a:rPr lang="en-US" sz="2000" b="1">
                <a:solidFill>
                  <a:srgbClr val="0070C0"/>
                </a:solidFill>
                <a:latin typeface="Times New Roman" panose="02020603050405020304" pitchFamily="18" charset="0"/>
                <a:cs typeface="Times New Roman" panose="02020603050405020304" pitchFamily="18" charset="0"/>
              </a:rPr>
              <a:t>Nguy cơ trung bình</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a:latin typeface="Times New Roman" panose="02020603050405020304" pitchFamily="18" charset="0"/>
                <a:cs typeface="Times New Roman" panose="02020603050405020304" pitchFamily="18" charset="0"/>
              </a:rPr>
              <a:t>Tuổi: &gt; 40</a:t>
            </a:r>
          </a:p>
          <a:p>
            <a:pPr marL="0" marR="0" lvl="0" indent="0" defTabSz="914400" rtl="0" eaLnBrk="1" fontAlgn="auto" latinLnBrk="0" hangingPunct="1">
              <a:lnSpc>
                <a:spcPct val="100000"/>
              </a:lnSpc>
              <a:spcBef>
                <a:spcPts val="0"/>
              </a:spcBef>
              <a:spcAft>
                <a:spcPts val="0"/>
              </a:spcAft>
              <a:buClrTx/>
              <a:buSzTx/>
              <a:buFontTx/>
              <a:buNone/>
              <a:tabLst/>
              <a:defRPr/>
            </a:pPr>
            <a:r>
              <a:rPr lang="en-US" sz="2000" b="1">
                <a:solidFill>
                  <a:srgbClr val="0070C0"/>
                </a:solidFill>
                <a:latin typeface="Times New Roman" panose="02020603050405020304" pitchFamily="18" charset="0"/>
                <a:cs typeface="Times New Roman" panose="02020603050405020304" pitchFamily="18" charset="0"/>
              </a:rPr>
              <a:t>Nguy cơ thấp</a:t>
            </a:r>
          </a:p>
          <a:p>
            <a:pPr marL="285750" marR="0" lvl="0" indent="-285750"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i="0" u="none" strike="noStrike" kern="1200">
                <a:effectLst/>
                <a:latin typeface="Times New Roman" panose="02020603050405020304" pitchFamily="18" charset="0"/>
                <a:cs typeface="Times New Roman" panose="02020603050405020304" pitchFamily="18" charset="0"/>
              </a:rPr>
              <a:t>Béo phì</a:t>
            </a:r>
            <a:endParaRPr lang="en-US" i="0" u="none" strike="noStrike">
              <a:effectLst/>
              <a:latin typeface="Times New Roman" panose="02020603050405020304" pitchFamily="18" charset="0"/>
              <a:cs typeface="Times New Roman" panose="02020603050405020304" pitchFamily="18" charset="0"/>
            </a:endParaRPr>
          </a:p>
          <a:p>
            <a:pPr marL="285750" marR="0" indent="-285750" rtl="0" eaLnBrk="1" fontAlgn="auto" latinLnBrk="0" hangingPunct="1">
              <a:spcBef>
                <a:spcPts val="0"/>
              </a:spcBef>
              <a:spcAft>
                <a:spcPts val="0"/>
              </a:spcAft>
              <a:buFont typeface="Wingdings" panose="05000000000000000000" pitchFamily="2" charset="2"/>
              <a:buChar char="ü"/>
            </a:pPr>
            <a:r>
              <a:rPr lang="en-US" i="0" u="none" strike="noStrike" kern="1200">
                <a:solidFill>
                  <a:srgbClr val="000000"/>
                </a:solidFill>
                <a:effectLst/>
                <a:latin typeface="Times New Roman" panose="02020603050405020304" pitchFamily="18" charset="0"/>
                <a:cs typeface="Times New Roman" panose="02020603050405020304" pitchFamily="18" charset="0"/>
              </a:rPr>
              <a:t>Đái tháo đường</a:t>
            </a:r>
            <a:endParaRPr lang="en-US" i="0" u="none" strike="noStrike">
              <a:effectLst/>
              <a:latin typeface="Times New Roman" panose="02020603050405020304" pitchFamily="18" charset="0"/>
              <a:cs typeface="Times New Roman" panose="02020603050405020304" pitchFamily="18" charset="0"/>
            </a:endParaRPr>
          </a:p>
          <a:p>
            <a:pPr marL="285750" indent="-285750" rtl="0" eaLnBrk="1" fontAlgn="t" latinLnBrk="0" hangingPunct="1">
              <a:spcBef>
                <a:spcPts val="0"/>
              </a:spcBef>
              <a:spcAft>
                <a:spcPts val="0"/>
              </a:spcAft>
              <a:buFont typeface="Wingdings" panose="05000000000000000000" pitchFamily="2" charset="2"/>
              <a:buChar char="ü"/>
            </a:pPr>
            <a:r>
              <a:rPr lang="en-US" i="0" u="none" strike="noStrike" kern="1200">
                <a:solidFill>
                  <a:srgbClr val="000000"/>
                </a:solidFill>
                <a:effectLst/>
                <a:latin typeface="Times New Roman" panose="02020603050405020304" pitchFamily="18" charset="0"/>
                <a:cs typeface="Times New Roman" panose="02020603050405020304" pitchFamily="18" charset="0"/>
              </a:rPr>
              <a:t>Chế độ ăn nhiều thịt</a:t>
            </a:r>
          </a:p>
          <a:p>
            <a:pPr marL="285750" indent="-285750" rtl="0" eaLnBrk="1" fontAlgn="t" latinLnBrk="0" hangingPunct="1">
              <a:spcBef>
                <a:spcPts val="0"/>
              </a:spcBef>
              <a:spcAft>
                <a:spcPts val="0"/>
              </a:spcAft>
              <a:buFont typeface="Wingdings" panose="05000000000000000000" pitchFamily="2" charset="2"/>
              <a:buChar char="ü"/>
            </a:pPr>
            <a:r>
              <a:rPr lang="en-US">
                <a:solidFill>
                  <a:srgbClr val="000000"/>
                </a:solidFill>
                <a:latin typeface="Times New Roman" panose="02020603050405020304" pitchFamily="18" charset="0"/>
                <a:cs typeface="Times New Roman" panose="02020603050405020304" pitchFamily="18" charset="0"/>
              </a:rPr>
              <a:t>Chế độ ăn nhiều mỡ</a:t>
            </a:r>
            <a:r>
              <a:rPr lang="en-US" i="0" u="none" strike="noStrike" kern="1200">
                <a:solidFill>
                  <a:srgbClr val="000000"/>
                </a:solidFill>
                <a:effectLst/>
                <a:latin typeface="Times New Roman" panose="02020603050405020304" pitchFamily="18" charset="0"/>
                <a:cs typeface="Times New Roman" panose="02020603050405020304" pitchFamily="18" charset="0"/>
              </a:rPr>
              <a:t> </a:t>
            </a:r>
            <a:endParaRPr lang="en-US" i="0" u="none" strike="noStrike">
              <a:effectLst/>
              <a:latin typeface="Times New Roman" panose="02020603050405020304" pitchFamily="18" charset="0"/>
              <a:cs typeface="Times New Roman" panose="02020603050405020304" pitchFamily="18" charset="0"/>
            </a:endParaRPr>
          </a:p>
          <a:p>
            <a:pPr marL="285750" marR="0" indent="-285750" rtl="0" eaLnBrk="1" fontAlgn="auto" latinLnBrk="0" hangingPunct="1">
              <a:spcBef>
                <a:spcPts val="0"/>
              </a:spcBef>
              <a:spcAft>
                <a:spcPts val="0"/>
              </a:spcAft>
              <a:buFont typeface="Wingdings" panose="05000000000000000000" pitchFamily="2" charset="2"/>
              <a:buChar char="ü"/>
            </a:pPr>
            <a:r>
              <a:rPr lang="en-US" i="0" u="none" strike="noStrike" kern="1200">
                <a:solidFill>
                  <a:srgbClr val="000000"/>
                </a:solidFill>
                <a:effectLst/>
                <a:latin typeface="Times New Roman" panose="02020603050405020304" pitchFamily="18" charset="0"/>
                <a:cs typeface="Times New Roman" panose="02020603050405020304" pitchFamily="18" charset="0"/>
              </a:rPr>
              <a:t>Hút thuốc lá</a:t>
            </a:r>
            <a:endParaRPr lang="en-US" i="0" u="none" strike="noStrike">
              <a:effectLst/>
              <a:latin typeface="Times New Roman" panose="02020603050405020304" pitchFamily="18" charset="0"/>
              <a:cs typeface="Times New Roman" panose="02020603050405020304" pitchFamily="18" charset="0"/>
            </a:endParaRPr>
          </a:p>
          <a:p>
            <a:pPr marL="285750" marR="0" indent="-285750" rtl="0" eaLnBrk="1" fontAlgn="auto" latinLnBrk="0" hangingPunct="1">
              <a:spcBef>
                <a:spcPts val="0"/>
              </a:spcBef>
              <a:spcAft>
                <a:spcPts val="0"/>
              </a:spcAft>
              <a:buFont typeface="Wingdings" panose="05000000000000000000" pitchFamily="2" charset="2"/>
              <a:buChar char="ü"/>
            </a:pPr>
            <a:r>
              <a:rPr lang="en-US" i="0" u="none" strike="noStrike" kern="1200">
                <a:solidFill>
                  <a:srgbClr val="000000"/>
                </a:solidFill>
                <a:effectLst/>
                <a:latin typeface="Times New Roman" panose="02020603050405020304" pitchFamily="18" charset="0"/>
                <a:cs typeface="Times New Roman" panose="02020603050405020304" pitchFamily="18" charset="0"/>
              </a:rPr>
              <a:t>Rượu</a:t>
            </a:r>
            <a:endParaRPr lang="en-US" i="0" u="none" strike="noStrike">
              <a:effectLst/>
              <a:latin typeface="Times New Roman" panose="02020603050405020304" pitchFamily="18" charset="0"/>
              <a:cs typeface="Times New Roman" panose="02020603050405020304" pitchFamily="18" charset="0"/>
            </a:endParaRPr>
          </a:p>
          <a:p>
            <a:pPr marL="285750" marR="0" indent="-285750" rtl="0" eaLnBrk="1" fontAlgn="auto" latinLnBrk="0" hangingPunct="1">
              <a:spcBef>
                <a:spcPts val="0"/>
              </a:spcBef>
              <a:spcAft>
                <a:spcPts val="0"/>
              </a:spcAft>
              <a:buFont typeface="Wingdings" panose="05000000000000000000" pitchFamily="2" charset="2"/>
              <a:buChar char="ü"/>
            </a:pPr>
            <a:r>
              <a:rPr lang="en-US" i="0" u="none" strike="noStrike" kern="1200">
                <a:solidFill>
                  <a:srgbClr val="000000"/>
                </a:solidFill>
                <a:effectLst/>
                <a:latin typeface="Times New Roman" panose="02020603050405020304" pitchFamily="18" charset="0"/>
                <a:cs typeface="Times New Roman" panose="02020603050405020304" pitchFamily="18" charset="0"/>
              </a:rPr>
              <a:t>Cắt túi mật</a:t>
            </a:r>
            <a:endParaRPr lang="en-US" i="0" u="none" strike="noStrike">
              <a:effectLst/>
              <a:latin typeface="Times New Roman" panose="02020603050405020304" pitchFamily="18" charset="0"/>
              <a:cs typeface="Times New Roman" panose="02020603050405020304" pitchFamily="18" charset="0"/>
            </a:endParaRPr>
          </a:p>
          <a:p>
            <a:pPr marL="285750" marR="0" indent="-285750" rtl="0" eaLnBrk="1" fontAlgn="auto" latinLnBrk="0" hangingPunct="1">
              <a:spcBef>
                <a:spcPts val="0"/>
              </a:spcBef>
              <a:spcAft>
                <a:spcPts val="0"/>
              </a:spcAft>
              <a:buFont typeface="Wingdings" panose="05000000000000000000" pitchFamily="2" charset="2"/>
              <a:buChar char="ü"/>
            </a:pPr>
            <a:r>
              <a:rPr lang="en-US" i="0" u="none" strike="noStrike" kern="1200">
                <a:solidFill>
                  <a:srgbClr val="000000"/>
                </a:solidFill>
                <a:effectLst/>
                <a:latin typeface="Times New Roman" panose="02020603050405020304" pitchFamily="18" charset="0"/>
                <a:cs typeface="Times New Roman" panose="02020603050405020304" pitchFamily="18" charset="0"/>
              </a:rPr>
              <a:t>Ít hoạt động thể chất</a:t>
            </a:r>
            <a:endParaRPr lang="en-US">
              <a:latin typeface="Times New Roman" panose="02020603050405020304" pitchFamily="18" charset="0"/>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tabLst/>
              <a:defRPr/>
            </a:pPr>
            <a:endParaRPr lang="en-US">
              <a:latin typeface="Times New Roman" panose="02020603050405020304" pitchFamily="18" charset="0"/>
              <a:cs typeface="Times New Roman" panose="02020603050405020304" pitchFamily="18" charset="0"/>
            </a:endParaRPr>
          </a:p>
          <a:p>
            <a:pPr marL="283464" marR="0" indent="-283464" rtl="0" eaLnBrk="1" fontAlgn="auto" latinLnBrk="0" hangingPunct="1">
              <a:spcBef>
                <a:spcPts val="0"/>
              </a:spcBef>
              <a:spcAft>
                <a:spcPts val="0"/>
              </a:spcAft>
            </a:pPr>
            <a:endParaRPr lang="en-US">
              <a:latin typeface="Times New Roman" panose="02020603050405020304" pitchFamily="18" charset="0"/>
              <a:cs typeface="Times New Roman" panose="02020603050405020304" pitchFamily="18" charset="0"/>
            </a:endParaRPr>
          </a:p>
        </p:txBody>
      </p:sp>
      <p:sp>
        <p:nvSpPr>
          <p:cNvPr id="15" name="Hộp Văn bản 14">
            <a:extLst>
              <a:ext uri="{FF2B5EF4-FFF2-40B4-BE49-F238E27FC236}">
                <a16:creationId xmlns:a16="http://schemas.microsoft.com/office/drawing/2014/main" id="{1E201B58-B1CB-8DBD-061A-B601E5BBB07C}"/>
              </a:ext>
            </a:extLst>
          </p:cNvPr>
          <p:cNvSpPr txBox="1"/>
          <p:nvPr/>
        </p:nvSpPr>
        <p:spPr>
          <a:xfrm>
            <a:off x="9529543" y="2642605"/>
            <a:ext cx="2610196" cy="2062103"/>
          </a:xfrm>
          <a:prstGeom prst="rect">
            <a:avLst/>
          </a:prstGeom>
          <a:noFill/>
        </p:spPr>
        <p:txBody>
          <a:bodyPr wrap="square">
            <a:spAutoFit/>
          </a:bodyPr>
          <a:lstStyle/>
          <a:p>
            <a:pPr marL="0" indent="0">
              <a:buNone/>
            </a:pPr>
            <a:r>
              <a:rPr lang="en-US" sz="2000" b="1">
                <a:solidFill>
                  <a:srgbClr val="0070C0"/>
                </a:solidFill>
                <a:latin typeface="Times New Roman" panose="02020603050405020304" pitchFamily="18" charset="0"/>
                <a:cs typeface="Times New Roman" panose="02020603050405020304" pitchFamily="18" charset="0"/>
              </a:rPr>
              <a:t>Yếu tố bảo vệ</a:t>
            </a:r>
          </a:p>
          <a:p>
            <a:pPr marL="285750" indent="-285750">
              <a:buFont typeface="Wingdings" panose="05000000000000000000" pitchFamily="2" charset="2"/>
              <a:buChar char="ü"/>
            </a:pPr>
            <a:r>
              <a:rPr lang="en-US">
                <a:solidFill>
                  <a:schemeClr val="tx1"/>
                </a:solidFill>
                <a:latin typeface="Times New Roman" panose="02020603050405020304" pitchFamily="18" charset="0"/>
                <a:cs typeface="Times New Roman" panose="02020603050405020304" pitchFamily="18" charset="0"/>
              </a:rPr>
              <a:t>Chất xơ</a:t>
            </a:r>
          </a:p>
          <a:p>
            <a:pPr marL="285750" indent="-285750">
              <a:buFont typeface="Wingdings" panose="05000000000000000000" pitchFamily="2" charset="2"/>
              <a:buChar char="ü"/>
            </a:pPr>
            <a:r>
              <a:rPr lang="en-US">
                <a:solidFill>
                  <a:schemeClr val="tx1"/>
                </a:solidFill>
                <a:latin typeface="Times New Roman" panose="02020603050405020304" pitchFamily="18" charset="0"/>
                <a:cs typeface="Times New Roman" panose="02020603050405020304" pitchFamily="18" charset="0"/>
              </a:rPr>
              <a:t>Rau xanh và trái cây</a:t>
            </a:r>
          </a:p>
          <a:p>
            <a:pPr marL="285750" indent="-285750">
              <a:buFont typeface="Wingdings" panose="05000000000000000000" pitchFamily="2" charset="2"/>
              <a:buChar char="ü"/>
            </a:pPr>
            <a:r>
              <a:rPr lang="en-US">
                <a:solidFill>
                  <a:schemeClr val="tx1"/>
                </a:solidFill>
                <a:latin typeface="Times New Roman" panose="02020603050405020304" pitchFamily="18" charset="0"/>
                <a:cs typeface="Times New Roman" panose="02020603050405020304" pitchFamily="18" charset="0"/>
              </a:rPr>
              <a:t>Canxi</a:t>
            </a:r>
          </a:p>
          <a:p>
            <a:pPr marL="285750" indent="-285750">
              <a:buFont typeface="Wingdings" panose="05000000000000000000" pitchFamily="2" charset="2"/>
              <a:buChar char="ü"/>
            </a:pPr>
            <a:r>
              <a:rPr lang="en-US">
                <a:solidFill>
                  <a:schemeClr val="tx1"/>
                </a:solidFill>
                <a:latin typeface="Times New Roman" panose="02020603050405020304" pitchFamily="18" charset="0"/>
                <a:cs typeface="Times New Roman" panose="02020603050405020304" pitchFamily="18" charset="0"/>
              </a:rPr>
              <a:t>Vitamin A, C, E</a:t>
            </a:r>
          </a:p>
          <a:p>
            <a:pPr marL="285750" indent="-285750">
              <a:buFont typeface="Wingdings" panose="05000000000000000000" pitchFamily="2" charset="2"/>
              <a:buChar char="ü"/>
            </a:pPr>
            <a:r>
              <a:rPr lang="en-US">
                <a:solidFill>
                  <a:schemeClr val="tx1"/>
                </a:solidFill>
                <a:latin typeface="Times New Roman" panose="02020603050405020304" pitchFamily="18" charset="0"/>
                <a:cs typeface="Times New Roman" panose="02020603050405020304" pitchFamily="18" charset="0"/>
              </a:rPr>
              <a:t>Folate</a:t>
            </a:r>
          </a:p>
          <a:p>
            <a:pPr marL="285750" indent="-285750">
              <a:buFont typeface="Wingdings" panose="05000000000000000000" pitchFamily="2" charset="2"/>
              <a:buChar char="ü"/>
            </a:pPr>
            <a:r>
              <a:rPr lang="en-US">
                <a:solidFill>
                  <a:schemeClr val="tx1"/>
                </a:solidFill>
                <a:latin typeface="Times New Roman" panose="02020603050405020304" pitchFamily="18" charset="0"/>
                <a:cs typeface="Times New Roman" panose="02020603050405020304" pitchFamily="18" charset="0"/>
              </a:rPr>
              <a:t>Aspirin và NSAID</a:t>
            </a:r>
          </a:p>
        </p:txBody>
      </p:sp>
      <p:pic>
        <p:nvPicPr>
          <p:cNvPr id="16" name="Hình ảnh 15">
            <a:extLst>
              <a:ext uri="{FF2B5EF4-FFF2-40B4-BE49-F238E27FC236}">
                <a16:creationId xmlns:a16="http://schemas.microsoft.com/office/drawing/2014/main" id="{FFE51935-37C5-C89E-C263-0AD08A0B866C}"/>
              </a:ext>
            </a:extLst>
          </p:cNvPr>
          <p:cNvPicPr>
            <a:picLocks noChangeAspect="1"/>
          </p:cNvPicPr>
          <p:nvPr/>
        </p:nvPicPr>
        <p:blipFill>
          <a:blip r:embed="rId4"/>
          <a:stretch>
            <a:fillRect/>
          </a:stretch>
        </p:blipFill>
        <p:spPr>
          <a:xfrm>
            <a:off x="6001888" y="1064248"/>
            <a:ext cx="2829491" cy="2481914"/>
          </a:xfrm>
          <a:prstGeom prst="rect">
            <a:avLst/>
          </a:prstGeom>
        </p:spPr>
      </p:pic>
      <p:pic>
        <p:nvPicPr>
          <p:cNvPr id="12290" name="Picture 2" descr="vegetable | Description, Types, Farming, &amp; Examples | Britannica">
            <a:extLst>
              <a:ext uri="{FF2B5EF4-FFF2-40B4-BE49-F238E27FC236}">
                <a16:creationId xmlns:a16="http://schemas.microsoft.com/office/drawing/2014/main" id="{6057CAF3-C810-A8CB-D9C6-DABC77994E2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01888" y="3858323"/>
            <a:ext cx="2952546" cy="19689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40461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5C8D2C1-DA83-420D-9635-D52CE066B5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a:extLst>
              <a:ext uri="{FF2B5EF4-FFF2-40B4-BE49-F238E27FC236}">
                <a16:creationId xmlns:a16="http://schemas.microsoft.com/office/drawing/2014/main" id="{434F74C9-6A0B-409E-AD1C-45B58BE91B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2" name="Straight Connector 11">
            <a:extLst>
              <a:ext uri="{FF2B5EF4-FFF2-40B4-BE49-F238E27FC236}">
                <a16:creationId xmlns:a16="http://schemas.microsoft.com/office/drawing/2014/main" id="{F5486A9D-1265-4B57-91E6-68E666B978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F452A527-3631-41ED-858D-3777A7D149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êu đề 1">
            <a:extLst>
              <a:ext uri="{FF2B5EF4-FFF2-40B4-BE49-F238E27FC236}">
                <a16:creationId xmlns:a16="http://schemas.microsoft.com/office/drawing/2014/main" id="{758D9074-45D3-6CB5-0251-CB95D3940183}"/>
              </a:ext>
            </a:extLst>
          </p:cNvPr>
          <p:cNvSpPr>
            <a:spLocks noGrp="1"/>
          </p:cNvSpPr>
          <p:nvPr>
            <p:ph type="title"/>
          </p:nvPr>
        </p:nvSpPr>
        <p:spPr>
          <a:xfrm>
            <a:off x="6730000" y="639097"/>
            <a:ext cx="4813072" cy="3686015"/>
          </a:xfrm>
        </p:spPr>
        <p:txBody>
          <a:bodyPr vert="horz" lIns="91440" tIns="45720" rIns="91440" bIns="45720" rtlCol="0" anchor="b">
            <a:normAutofit/>
          </a:bodyPr>
          <a:lstStyle/>
          <a:p>
            <a:r>
              <a:rPr lang="en-US"/>
              <a:t>Sinh học phân tử</a:t>
            </a:r>
          </a:p>
        </p:txBody>
      </p:sp>
      <p:pic>
        <p:nvPicPr>
          <p:cNvPr id="3" name="Hình ảnh 2">
            <a:extLst>
              <a:ext uri="{FF2B5EF4-FFF2-40B4-BE49-F238E27FC236}">
                <a16:creationId xmlns:a16="http://schemas.microsoft.com/office/drawing/2014/main" id="{16B5BDD4-545C-1266-9B75-D2A872DBE13A}"/>
              </a:ext>
            </a:extLst>
          </p:cNvPr>
          <p:cNvPicPr>
            <a:picLocks noChangeAspect="1"/>
          </p:cNvPicPr>
          <p:nvPr/>
        </p:nvPicPr>
        <p:blipFill rotWithShape="1">
          <a:blip r:embed="rId2"/>
          <a:srcRect l="781" r="10330"/>
          <a:stretch/>
        </p:blipFill>
        <p:spPr>
          <a:xfrm>
            <a:off x="1" y="10"/>
            <a:ext cx="6096000" cy="6857990"/>
          </a:xfrm>
          <a:prstGeom prst="rect">
            <a:avLst/>
          </a:prstGeom>
        </p:spPr>
      </p:pic>
      <p:cxnSp>
        <p:nvCxnSpPr>
          <p:cNvPr id="16" name="Straight Connector 15">
            <a:extLst>
              <a:ext uri="{FF2B5EF4-FFF2-40B4-BE49-F238E27FC236}">
                <a16:creationId xmlns:a16="http://schemas.microsoft.com/office/drawing/2014/main" id="{D28A9C89-B313-458F-9C85-515930A51A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805053" y="4343400"/>
            <a:ext cx="438912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533315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5F53162B-A098-8356-0569-4E3D4F854D97}"/>
              </a:ext>
            </a:extLst>
          </p:cNvPr>
          <p:cNvSpPr>
            <a:spLocks noGrp="1"/>
          </p:cNvSpPr>
          <p:nvPr>
            <p:ph type="title"/>
          </p:nvPr>
        </p:nvSpPr>
        <p:spPr>
          <a:xfrm>
            <a:off x="664465" y="-113976"/>
            <a:ext cx="10058400" cy="1269615"/>
          </a:xfrm>
        </p:spPr>
        <p:txBody>
          <a:bodyPr>
            <a:normAutofit/>
          </a:bodyPr>
          <a:lstStyle/>
          <a:p>
            <a:r>
              <a:rPr lang="en-US"/>
              <a:t>Sinh học phân tử</a:t>
            </a:r>
          </a:p>
        </p:txBody>
      </p:sp>
      <p:sp>
        <p:nvSpPr>
          <p:cNvPr id="12" name="Hộp Văn bản 11">
            <a:extLst>
              <a:ext uri="{FF2B5EF4-FFF2-40B4-BE49-F238E27FC236}">
                <a16:creationId xmlns:a16="http://schemas.microsoft.com/office/drawing/2014/main" id="{18E3E283-6DBB-8B29-4FEC-9C4C66BFF572}"/>
              </a:ext>
            </a:extLst>
          </p:cNvPr>
          <p:cNvSpPr txBox="1"/>
          <p:nvPr/>
        </p:nvSpPr>
        <p:spPr>
          <a:xfrm>
            <a:off x="1340565" y="5992309"/>
            <a:ext cx="5314177" cy="276999"/>
          </a:xfrm>
          <a:prstGeom prst="rect">
            <a:avLst/>
          </a:prstGeom>
          <a:noFill/>
        </p:spPr>
        <p:txBody>
          <a:bodyPr wrap="square">
            <a:spAutoFit/>
          </a:bodyPr>
          <a:lstStyle/>
          <a:p>
            <a:r>
              <a:rPr lang="en-US" sz="600">
                <a:hlinkClick r:id="rId3">
                  <a:extLst>
                    <a:ext uri="{A12FA001-AC4F-418D-AE19-62706E023703}">
                      <ahyp:hlinkClr xmlns:ahyp="http://schemas.microsoft.com/office/drawing/2018/hyperlinkcolor" val="tx"/>
                    </a:ext>
                  </a:extLst>
                </a:hlinkClick>
              </a:rPr>
              <a:t>Cancers | Free Full-Text | Colorectal Cancer: A Review of Carcinogenesis, Global Epidemiology, Current Challenges, Risk Factors, Preventive and Treatment Strategies | HTML (mdpi.com)</a:t>
            </a:r>
            <a:endParaRPr lang="en-US" sz="600"/>
          </a:p>
        </p:txBody>
      </p:sp>
      <p:pic>
        <p:nvPicPr>
          <p:cNvPr id="1028" name="Picture 4" descr="The Molecular Hallmarks of the Serrated Pathway in Colorectal Cancer. -  Abstract - Europe PMC">
            <a:extLst>
              <a:ext uri="{FF2B5EF4-FFF2-40B4-BE49-F238E27FC236}">
                <a16:creationId xmlns:a16="http://schemas.microsoft.com/office/drawing/2014/main" id="{CA3827D5-606C-95FA-D6C8-2B33C04A491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0578" y="1331791"/>
            <a:ext cx="6552676" cy="3222773"/>
          </a:xfrm>
          <a:prstGeom prst="rect">
            <a:avLst/>
          </a:prstGeom>
          <a:noFill/>
          <a:extLst>
            <a:ext uri="{909E8E84-426E-40DD-AFC4-6F175D3DCCD1}">
              <a14:hiddenFill xmlns:a14="http://schemas.microsoft.com/office/drawing/2010/main">
                <a:solidFill>
                  <a:srgbClr val="FFFFFF"/>
                </a:solidFill>
              </a14:hiddenFill>
            </a:ext>
          </a:extLst>
        </p:spPr>
      </p:pic>
      <p:sp>
        <p:nvSpPr>
          <p:cNvPr id="13" name="AutoShape 6" descr="Colorectal carcinogenesis from normal to invasive cancer. The slides on...  | Download Scientific Diagram">
            <a:extLst>
              <a:ext uri="{FF2B5EF4-FFF2-40B4-BE49-F238E27FC236}">
                <a16:creationId xmlns:a16="http://schemas.microsoft.com/office/drawing/2014/main" id="{0ED3E706-5CA6-BA6B-306A-C0FC3D276B0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5" name="Hình ảnh 14">
            <a:extLst>
              <a:ext uri="{FF2B5EF4-FFF2-40B4-BE49-F238E27FC236}">
                <a16:creationId xmlns:a16="http://schemas.microsoft.com/office/drawing/2014/main" id="{D712E83F-1998-70C1-EEEC-0B359B08F8BC}"/>
              </a:ext>
            </a:extLst>
          </p:cNvPr>
          <p:cNvPicPr>
            <a:picLocks noChangeAspect="1"/>
          </p:cNvPicPr>
          <p:nvPr/>
        </p:nvPicPr>
        <p:blipFill rotWithShape="1">
          <a:blip r:embed="rId5"/>
          <a:srcRect r="3436" b="68198"/>
          <a:stretch/>
        </p:blipFill>
        <p:spPr>
          <a:xfrm>
            <a:off x="1071403" y="4499140"/>
            <a:ext cx="6284729" cy="1288159"/>
          </a:xfrm>
          <a:prstGeom prst="rect">
            <a:avLst/>
          </a:prstGeom>
        </p:spPr>
      </p:pic>
      <p:sp>
        <p:nvSpPr>
          <p:cNvPr id="24" name="Mũi tên: Phải 23">
            <a:extLst>
              <a:ext uri="{FF2B5EF4-FFF2-40B4-BE49-F238E27FC236}">
                <a16:creationId xmlns:a16="http://schemas.microsoft.com/office/drawing/2014/main" id="{FE4552F6-D210-4CA4-4013-3ADD8271AEDA}"/>
              </a:ext>
            </a:extLst>
          </p:cNvPr>
          <p:cNvSpPr/>
          <p:nvPr/>
        </p:nvSpPr>
        <p:spPr>
          <a:xfrm>
            <a:off x="1507958" y="1636294"/>
            <a:ext cx="3317700" cy="244350"/>
          </a:xfrm>
          <a:prstGeom prst="rightArrow">
            <a:avLst/>
          </a:prstGeom>
          <a:solidFill>
            <a:srgbClr val="C0000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800" b="1">
                <a:solidFill>
                  <a:schemeClr val="bg1"/>
                </a:solidFill>
              </a:rPr>
              <a:t>10-15 years progression</a:t>
            </a:r>
          </a:p>
        </p:txBody>
      </p:sp>
      <p:pic>
        <p:nvPicPr>
          <p:cNvPr id="1040" name="Picture 16" descr="At-Home Colorectal Cancer Screening: What You Should Know | Cedars-Sinai">
            <a:extLst>
              <a:ext uri="{FF2B5EF4-FFF2-40B4-BE49-F238E27FC236}">
                <a16:creationId xmlns:a16="http://schemas.microsoft.com/office/drawing/2014/main" id="{026293DB-803A-C26D-1FBC-3F0923ABFEE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19525" y="2388253"/>
            <a:ext cx="3818070" cy="2386294"/>
          </a:xfrm>
          <a:prstGeom prst="rect">
            <a:avLst/>
          </a:prstGeom>
          <a:noFill/>
          <a:extLst>
            <a:ext uri="{909E8E84-426E-40DD-AFC4-6F175D3DCCD1}">
              <a14:hiddenFill xmlns:a14="http://schemas.microsoft.com/office/drawing/2010/main">
                <a:solidFill>
                  <a:srgbClr val="FFFFFF"/>
                </a:solidFill>
              </a14:hiddenFill>
            </a:ext>
          </a:extLst>
        </p:spPr>
      </p:pic>
      <p:sp>
        <p:nvSpPr>
          <p:cNvPr id="26" name="Hộp Văn bản 25">
            <a:extLst>
              <a:ext uri="{FF2B5EF4-FFF2-40B4-BE49-F238E27FC236}">
                <a16:creationId xmlns:a16="http://schemas.microsoft.com/office/drawing/2014/main" id="{D70934D9-780B-DAE4-417B-860D67AC21C8}"/>
              </a:ext>
            </a:extLst>
          </p:cNvPr>
          <p:cNvSpPr txBox="1"/>
          <p:nvPr/>
        </p:nvSpPr>
        <p:spPr>
          <a:xfrm>
            <a:off x="7978233" y="4893536"/>
            <a:ext cx="4411579" cy="184666"/>
          </a:xfrm>
          <a:prstGeom prst="rect">
            <a:avLst/>
          </a:prstGeom>
          <a:noFill/>
        </p:spPr>
        <p:txBody>
          <a:bodyPr wrap="square">
            <a:spAutoFit/>
          </a:bodyPr>
          <a:lstStyle/>
          <a:p>
            <a:r>
              <a:rPr lang="en-US" sz="600"/>
              <a:t>https://www.cedars-sinai.org/content/dam/cedars-sinai/blog/2021/3/at-home-colorectal-screening.jpg</a:t>
            </a:r>
          </a:p>
        </p:txBody>
      </p:sp>
      <p:pic>
        <p:nvPicPr>
          <p:cNvPr id="31" name="Đồ họa 30" descr="Back with solid fill">
            <a:extLst>
              <a:ext uri="{FF2B5EF4-FFF2-40B4-BE49-F238E27FC236}">
                <a16:creationId xmlns:a16="http://schemas.microsoft.com/office/drawing/2014/main" id="{C41A2389-4528-8B67-B70C-73839C10DE3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505223">
            <a:off x="7352465" y="2196103"/>
            <a:ext cx="1713508" cy="507310"/>
          </a:xfrm>
          <a:prstGeom prst="rect">
            <a:avLst/>
          </a:prstGeom>
        </p:spPr>
      </p:pic>
    </p:spTree>
    <p:extLst>
      <p:ext uri="{BB962C8B-B14F-4D97-AF65-F5344CB8AC3E}">
        <p14:creationId xmlns:p14="http://schemas.microsoft.com/office/powerpoint/2010/main" val="11203956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5C8D2C1-DA83-420D-9635-D52CE066B5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a:extLst>
              <a:ext uri="{FF2B5EF4-FFF2-40B4-BE49-F238E27FC236}">
                <a16:creationId xmlns:a16="http://schemas.microsoft.com/office/drawing/2014/main" id="{434F74C9-6A0B-409E-AD1C-45B58BE91B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2" name="Straight Connector 11">
            <a:extLst>
              <a:ext uri="{FF2B5EF4-FFF2-40B4-BE49-F238E27FC236}">
                <a16:creationId xmlns:a16="http://schemas.microsoft.com/office/drawing/2014/main" id="{F5486A9D-1265-4B57-91E6-68E666B978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F452A527-3631-41ED-858D-3777A7D149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êu đề 1">
            <a:extLst>
              <a:ext uri="{FF2B5EF4-FFF2-40B4-BE49-F238E27FC236}">
                <a16:creationId xmlns:a16="http://schemas.microsoft.com/office/drawing/2014/main" id="{758D9074-45D3-6CB5-0251-CB95D3940183}"/>
              </a:ext>
            </a:extLst>
          </p:cNvPr>
          <p:cNvSpPr>
            <a:spLocks noGrp="1"/>
          </p:cNvSpPr>
          <p:nvPr>
            <p:ph type="title"/>
          </p:nvPr>
        </p:nvSpPr>
        <p:spPr>
          <a:xfrm>
            <a:off x="6730000" y="639097"/>
            <a:ext cx="4813072" cy="3686015"/>
          </a:xfrm>
        </p:spPr>
        <p:txBody>
          <a:bodyPr vert="horz" lIns="91440" tIns="45720" rIns="91440" bIns="45720" rtlCol="0" anchor="b">
            <a:normAutofit/>
          </a:bodyPr>
          <a:lstStyle/>
          <a:p>
            <a:r>
              <a:rPr lang="en-US"/>
              <a:t>Giải phẫu bệnh</a:t>
            </a:r>
          </a:p>
        </p:txBody>
      </p:sp>
      <p:pic>
        <p:nvPicPr>
          <p:cNvPr id="3" name="Hình ảnh 2">
            <a:extLst>
              <a:ext uri="{FF2B5EF4-FFF2-40B4-BE49-F238E27FC236}">
                <a16:creationId xmlns:a16="http://schemas.microsoft.com/office/drawing/2014/main" id="{6E44E05B-18C4-C236-87BA-1267D0928665}"/>
              </a:ext>
            </a:extLst>
          </p:cNvPr>
          <p:cNvPicPr>
            <a:picLocks noChangeAspect="1"/>
          </p:cNvPicPr>
          <p:nvPr/>
        </p:nvPicPr>
        <p:blipFill rotWithShape="1">
          <a:blip r:embed="rId2"/>
          <a:srcRect l="781" r="10330"/>
          <a:stretch/>
        </p:blipFill>
        <p:spPr>
          <a:xfrm>
            <a:off x="1" y="10"/>
            <a:ext cx="6096000" cy="6857990"/>
          </a:xfrm>
          <a:prstGeom prst="rect">
            <a:avLst/>
          </a:prstGeom>
        </p:spPr>
      </p:pic>
      <p:cxnSp>
        <p:nvCxnSpPr>
          <p:cNvPr id="16" name="Straight Connector 15">
            <a:extLst>
              <a:ext uri="{FF2B5EF4-FFF2-40B4-BE49-F238E27FC236}">
                <a16:creationId xmlns:a16="http://schemas.microsoft.com/office/drawing/2014/main" id="{D28A9C89-B313-458F-9C85-515930A51A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805053" y="4343400"/>
            <a:ext cx="438912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65507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B6BAF736-538A-8791-5B26-32CB252CAC64}"/>
              </a:ext>
            </a:extLst>
          </p:cNvPr>
          <p:cNvSpPr>
            <a:spLocks noGrp="1"/>
          </p:cNvSpPr>
          <p:nvPr>
            <p:ph type="title"/>
          </p:nvPr>
        </p:nvSpPr>
        <p:spPr>
          <a:xfrm>
            <a:off x="616016" y="326389"/>
            <a:ext cx="10058400" cy="1179107"/>
          </a:xfrm>
        </p:spPr>
        <p:txBody>
          <a:bodyPr/>
          <a:lstStyle/>
          <a:p>
            <a:r>
              <a:rPr lang="en-US" b="1"/>
              <a:t>Giải phẫu bệnh </a:t>
            </a:r>
          </a:p>
        </p:txBody>
      </p:sp>
      <p:pic>
        <p:nvPicPr>
          <p:cNvPr id="5" name="Hình ảnh 4">
            <a:extLst>
              <a:ext uri="{FF2B5EF4-FFF2-40B4-BE49-F238E27FC236}">
                <a16:creationId xmlns:a16="http://schemas.microsoft.com/office/drawing/2014/main" id="{9E695540-3A06-0D49-3690-A1DCFDD51F39}"/>
              </a:ext>
            </a:extLst>
          </p:cNvPr>
          <p:cNvPicPr>
            <a:picLocks noChangeAspect="1"/>
          </p:cNvPicPr>
          <p:nvPr/>
        </p:nvPicPr>
        <p:blipFill rotWithShape="1">
          <a:blip r:embed="rId3"/>
          <a:srcRect l="8740" t="23785" r="58923" b="13659"/>
          <a:stretch/>
        </p:blipFill>
        <p:spPr>
          <a:xfrm>
            <a:off x="1097280" y="1505497"/>
            <a:ext cx="3952775" cy="4299283"/>
          </a:xfrm>
          <a:prstGeom prst="rect">
            <a:avLst/>
          </a:prstGeom>
        </p:spPr>
      </p:pic>
      <p:pic>
        <p:nvPicPr>
          <p:cNvPr id="7170" name="Picture 2">
            <a:extLst>
              <a:ext uri="{FF2B5EF4-FFF2-40B4-BE49-F238E27FC236}">
                <a16:creationId xmlns:a16="http://schemas.microsoft.com/office/drawing/2014/main" id="{804C67E4-0E5B-90A5-E06E-9F5933ACBD3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6071"/>
          <a:stretch/>
        </p:blipFill>
        <p:spPr bwMode="auto">
          <a:xfrm>
            <a:off x="6291713" y="1218233"/>
            <a:ext cx="4520668" cy="1659074"/>
          </a:xfrm>
          <a:prstGeom prst="rect">
            <a:avLst/>
          </a:prstGeom>
          <a:noFill/>
          <a:extLst>
            <a:ext uri="{909E8E84-426E-40DD-AFC4-6F175D3DCCD1}">
              <a14:hiddenFill xmlns:a14="http://schemas.microsoft.com/office/drawing/2010/main">
                <a:solidFill>
                  <a:srgbClr val="FFFFFF"/>
                </a:solidFill>
              </a14:hiddenFill>
            </a:ext>
          </a:extLst>
        </p:spPr>
      </p:pic>
      <p:sp>
        <p:nvSpPr>
          <p:cNvPr id="7" name="Hộp Văn bản 6">
            <a:extLst>
              <a:ext uri="{FF2B5EF4-FFF2-40B4-BE49-F238E27FC236}">
                <a16:creationId xmlns:a16="http://schemas.microsoft.com/office/drawing/2014/main" id="{E1A71B73-093B-2430-C853-975B4F4E0D76}"/>
              </a:ext>
            </a:extLst>
          </p:cNvPr>
          <p:cNvSpPr txBox="1"/>
          <p:nvPr/>
        </p:nvSpPr>
        <p:spPr>
          <a:xfrm>
            <a:off x="6525930" y="2827403"/>
            <a:ext cx="4681087" cy="600164"/>
          </a:xfrm>
          <a:prstGeom prst="rect">
            <a:avLst/>
          </a:prstGeom>
          <a:noFill/>
        </p:spPr>
        <p:txBody>
          <a:bodyPr wrap="square">
            <a:spAutoFit/>
          </a:bodyPr>
          <a:lstStyle/>
          <a:p>
            <a:r>
              <a:rPr lang="en-US" sz="1100" b="0" i="0">
                <a:solidFill>
                  <a:srgbClr val="2E3743"/>
                </a:solidFill>
                <a:effectLst/>
                <a:latin typeface="Roboto" panose="02000000000000000000" pitchFamily="2" charset="0"/>
              </a:rPr>
              <a:t>Gross image of colon resection: Polypoid lesion of invasive adenocarcinoma. University of Massachusetts Medical School. Department of Pathology. </a:t>
            </a:r>
            <a:endParaRPr lang="en-US" sz="1100"/>
          </a:p>
        </p:txBody>
      </p:sp>
      <p:sp>
        <p:nvSpPr>
          <p:cNvPr id="11" name="Hộp Văn bản 10">
            <a:extLst>
              <a:ext uri="{FF2B5EF4-FFF2-40B4-BE49-F238E27FC236}">
                <a16:creationId xmlns:a16="http://schemas.microsoft.com/office/drawing/2014/main" id="{E37F8A70-48F1-6B6F-3C33-CA7170287947}"/>
              </a:ext>
            </a:extLst>
          </p:cNvPr>
          <p:cNvSpPr txBox="1"/>
          <p:nvPr/>
        </p:nvSpPr>
        <p:spPr>
          <a:xfrm>
            <a:off x="6291713" y="5708709"/>
            <a:ext cx="4381099" cy="430887"/>
          </a:xfrm>
          <a:prstGeom prst="rect">
            <a:avLst/>
          </a:prstGeom>
          <a:noFill/>
        </p:spPr>
        <p:txBody>
          <a:bodyPr wrap="square">
            <a:spAutoFit/>
          </a:bodyPr>
          <a:lstStyle/>
          <a:p>
            <a:r>
              <a:rPr lang="en-US" sz="1100" i="1">
                <a:solidFill>
                  <a:srgbClr val="444444"/>
                </a:solidFill>
                <a:effectLst/>
                <a:latin typeface="Roboto" panose="02000000000000000000" pitchFamily="2" charset="0"/>
                <a:ea typeface="Roboto" panose="02000000000000000000" pitchFamily="2" charset="0"/>
              </a:rPr>
              <a:t>GROSS MORPHOLOGY Rosai and Ackerman’s SurgicalPathology, Juan Rosaj Edt., Vol. I, Mosby. (2004)</a:t>
            </a:r>
            <a:endParaRPr lang="en-US" sz="1100" i="1">
              <a:latin typeface="Roboto" panose="02000000000000000000" pitchFamily="2" charset="0"/>
              <a:ea typeface="Roboto" panose="02000000000000000000" pitchFamily="2" charset="0"/>
            </a:endParaRPr>
          </a:p>
        </p:txBody>
      </p:sp>
      <p:pic>
        <p:nvPicPr>
          <p:cNvPr id="1026" name="Picture 2" descr="PPT - Cancer colon PowerPoint Presentation, free download - ID:2839383">
            <a:extLst>
              <a:ext uri="{FF2B5EF4-FFF2-40B4-BE49-F238E27FC236}">
                <a16:creationId xmlns:a16="http://schemas.microsoft.com/office/drawing/2014/main" id="{AA884615-BEAB-DC94-03DC-ADD4B84407C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20764" b="12621"/>
          <a:stretch/>
        </p:blipFill>
        <p:spPr bwMode="auto">
          <a:xfrm>
            <a:off x="6291713" y="3558678"/>
            <a:ext cx="4165433" cy="20810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46077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êu đề 1">
            <a:extLst>
              <a:ext uri="{FF2B5EF4-FFF2-40B4-BE49-F238E27FC236}">
                <a16:creationId xmlns:a16="http://schemas.microsoft.com/office/drawing/2014/main" id="{85EDC37A-9CB2-839E-17C1-93C601A65554}"/>
              </a:ext>
            </a:extLst>
          </p:cNvPr>
          <p:cNvSpPr>
            <a:spLocks noGrp="1"/>
          </p:cNvSpPr>
          <p:nvPr>
            <p:ph type="title"/>
          </p:nvPr>
        </p:nvSpPr>
        <p:spPr>
          <a:xfrm>
            <a:off x="680185" y="286604"/>
            <a:ext cx="10058400" cy="1018331"/>
          </a:xfrm>
        </p:spPr>
        <p:txBody>
          <a:bodyPr/>
          <a:lstStyle/>
          <a:p>
            <a:r>
              <a:rPr lang="en-US" b="1"/>
              <a:t>Giải phẫu bệnh </a:t>
            </a:r>
          </a:p>
        </p:txBody>
      </p:sp>
      <p:pic>
        <p:nvPicPr>
          <p:cNvPr id="6" name="Hình ảnh 5">
            <a:extLst>
              <a:ext uri="{FF2B5EF4-FFF2-40B4-BE49-F238E27FC236}">
                <a16:creationId xmlns:a16="http://schemas.microsoft.com/office/drawing/2014/main" id="{DFB099B6-5D1B-059C-A6DC-A10BAEB421E3}"/>
              </a:ext>
            </a:extLst>
          </p:cNvPr>
          <p:cNvPicPr>
            <a:picLocks noChangeAspect="1"/>
          </p:cNvPicPr>
          <p:nvPr/>
        </p:nvPicPr>
        <p:blipFill rotWithShape="1">
          <a:blip r:embed="rId3"/>
          <a:srcRect l="8026" t="27295" r="60921" b="12498"/>
          <a:stretch/>
        </p:blipFill>
        <p:spPr>
          <a:xfrm>
            <a:off x="1097279" y="1824608"/>
            <a:ext cx="3863100" cy="4017127"/>
          </a:xfrm>
          <a:prstGeom prst="rect">
            <a:avLst/>
          </a:prstGeom>
        </p:spPr>
      </p:pic>
      <p:sp>
        <p:nvSpPr>
          <p:cNvPr id="8" name="Hộp Văn bản 7">
            <a:extLst>
              <a:ext uri="{FF2B5EF4-FFF2-40B4-BE49-F238E27FC236}">
                <a16:creationId xmlns:a16="http://schemas.microsoft.com/office/drawing/2014/main" id="{EA218F7B-166D-23E3-2E0F-122749789B70}"/>
              </a:ext>
            </a:extLst>
          </p:cNvPr>
          <p:cNvSpPr txBox="1"/>
          <p:nvPr/>
        </p:nvSpPr>
        <p:spPr>
          <a:xfrm>
            <a:off x="354530" y="6432896"/>
            <a:ext cx="11306074" cy="276999"/>
          </a:xfrm>
          <a:prstGeom prst="rect">
            <a:avLst/>
          </a:prstGeom>
          <a:noFill/>
        </p:spPr>
        <p:txBody>
          <a:bodyPr wrap="square">
            <a:spAutoFit/>
          </a:bodyPr>
          <a:lstStyle/>
          <a:p>
            <a:r>
              <a:rPr lang="en-US" sz="1200" b="0" i="1">
                <a:solidFill>
                  <a:srgbClr val="444444"/>
                </a:solidFill>
                <a:effectLst/>
                <a:latin typeface="+mj-lt"/>
              </a:rPr>
              <a:t>Colorectal Cancer: WHO Histologic Classification of Malignant Primary Tumors. Cohen AM, et al. Cancer: Principles &amp; Practice of Oncology. 5th ed. 1997;1150,1153.</a:t>
            </a:r>
            <a:endParaRPr lang="en-US" sz="1200" i="1">
              <a:latin typeface="+mj-lt"/>
            </a:endParaRPr>
          </a:p>
        </p:txBody>
      </p:sp>
      <p:pic>
        <p:nvPicPr>
          <p:cNvPr id="12" name="Hình ảnh 11">
            <a:extLst>
              <a:ext uri="{FF2B5EF4-FFF2-40B4-BE49-F238E27FC236}">
                <a16:creationId xmlns:a16="http://schemas.microsoft.com/office/drawing/2014/main" id="{8CD6D48B-68F0-7ADC-106F-77364432287E}"/>
              </a:ext>
            </a:extLst>
          </p:cNvPr>
          <p:cNvPicPr>
            <a:picLocks noChangeAspect="1"/>
          </p:cNvPicPr>
          <p:nvPr/>
        </p:nvPicPr>
        <p:blipFill>
          <a:blip r:embed="rId4"/>
          <a:stretch>
            <a:fillRect/>
          </a:stretch>
        </p:blipFill>
        <p:spPr>
          <a:xfrm>
            <a:off x="6096001" y="1824608"/>
            <a:ext cx="4998720" cy="3728457"/>
          </a:xfrm>
          <a:prstGeom prst="rect">
            <a:avLst/>
          </a:prstGeom>
        </p:spPr>
      </p:pic>
      <p:sp>
        <p:nvSpPr>
          <p:cNvPr id="14" name="Hộp Văn bản 13">
            <a:extLst>
              <a:ext uri="{FF2B5EF4-FFF2-40B4-BE49-F238E27FC236}">
                <a16:creationId xmlns:a16="http://schemas.microsoft.com/office/drawing/2014/main" id="{E4E0699A-0C19-E06E-883A-3A0027C86BEC}"/>
              </a:ext>
            </a:extLst>
          </p:cNvPr>
          <p:cNvSpPr txBox="1"/>
          <p:nvPr/>
        </p:nvSpPr>
        <p:spPr>
          <a:xfrm>
            <a:off x="6096000" y="5555562"/>
            <a:ext cx="5564604" cy="461665"/>
          </a:xfrm>
          <a:prstGeom prst="rect">
            <a:avLst/>
          </a:prstGeom>
          <a:noFill/>
        </p:spPr>
        <p:txBody>
          <a:bodyPr wrap="square">
            <a:spAutoFit/>
          </a:bodyPr>
          <a:lstStyle/>
          <a:p>
            <a:pPr algn="l"/>
            <a:r>
              <a:rPr lang="en-US" sz="1200">
                <a:hlinkClick r:id="rId5"/>
              </a:rPr>
              <a:t>Histopathology of colon cancer, which was observed in the sigmoid colon... | Download Scientific Diagram (researchgate.net)</a:t>
            </a:r>
            <a:endParaRPr lang="en-US" sz="1200" b="0" i="0">
              <a:solidFill>
                <a:srgbClr val="111111"/>
              </a:solidFill>
              <a:effectLst/>
              <a:latin typeface="+mj-lt"/>
            </a:endParaRPr>
          </a:p>
        </p:txBody>
      </p:sp>
    </p:spTree>
    <p:extLst>
      <p:ext uri="{BB962C8B-B14F-4D97-AF65-F5344CB8AC3E}">
        <p14:creationId xmlns:p14="http://schemas.microsoft.com/office/powerpoint/2010/main" val="41242986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5C8D2C1-DA83-420D-9635-D52CE066B5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a:extLst>
              <a:ext uri="{FF2B5EF4-FFF2-40B4-BE49-F238E27FC236}">
                <a16:creationId xmlns:a16="http://schemas.microsoft.com/office/drawing/2014/main" id="{434F74C9-6A0B-409E-AD1C-45B58BE91B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2" name="Straight Connector 11">
            <a:extLst>
              <a:ext uri="{FF2B5EF4-FFF2-40B4-BE49-F238E27FC236}">
                <a16:creationId xmlns:a16="http://schemas.microsoft.com/office/drawing/2014/main" id="{F5486A9D-1265-4B57-91E6-68E666B978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F452A527-3631-41ED-858D-3777A7D149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êu đề 1">
            <a:extLst>
              <a:ext uri="{FF2B5EF4-FFF2-40B4-BE49-F238E27FC236}">
                <a16:creationId xmlns:a16="http://schemas.microsoft.com/office/drawing/2014/main" id="{758D9074-45D3-6CB5-0251-CB95D3940183}"/>
              </a:ext>
            </a:extLst>
          </p:cNvPr>
          <p:cNvSpPr>
            <a:spLocks noGrp="1"/>
          </p:cNvSpPr>
          <p:nvPr>
            <p:ph type="title"/>
          </p:nvPr>
        </p:nvSpPr>
        <p:spPr>
          <a:xfrm>
            <a:off x="6730000" y="639097"/>
            <a:ext cx="4813072" cy="3686015"/>
          </a:xfrm>
        </p:spPr>
        <p:txBody>
          <a:bodyPr vert="horz" lIns="91440" tIns="45720" rIns="91440" bIns="45720" rtlCol="0" anchor="b">
            <a:normAutofit fontScale="90000"/>
          </a:bodyPr>
          <a:lstStyle/>
          <a:p>
            <a:r>
              <a:rPr lang="en-US"/>
              <a:t>Sự xâm lấn và lan rộng của ung thư</a:t>
            </a:r>
          </a:p>
        </p:txBody>
      </p:sp>
      <p:pic>
        <p:nvPicPr>
          <p:cNvPr id="3" name="Hình ảnh 2">
            <a:extLst>
              <a:ext uri="{FF2B5EF4-FFF2-40B4-BE49-F238E27FC236}">
                <a16:creationId xmlns:a16="http://schemas.microsoft.com/office/drawing/2014/main" id="{6E44E05B-18C4-C236-87BA-1267D0928665}"/>
              </a:ext>
            </a:extLst>
          </p:cNvPr>
          <p:cNvPicPr>
            <a:picLocks noChangeAspect="1"/>
          </p:cNvPicPr>
          <p:nvPr/>
        </p:nvPicPr>
        <p:blipFill rotWithShape="1">
          <a:blip r:embed="rId2"/>
          <a:srcRect l="781" r="10330"/>
          <a:stretch/>
        </p:blipFill>
        <p:spPr>
          <a:xfrm>
            <a:off x="1" y="10"/>
            <a:ext cx="6096000" cy="6857990"/>
          </a:xfrm>
          <a:prstGeom prst="rect">
            <a:avLst/>
          </a:prstGeom>
        </p:spPr>
      </p:pic>
      <p:cxnSp>
        <p:nvCxnSpPr>
          <p:cNvPr id="16" name="Straight Connector 15">
            <a:extLst>
              <a:ext uri="{FF2B5EF4-FFF2-40B4-BE49-F238E27FC236}">
                <a16:creationId xmlns:a16="http://schemas.microsoft.com/office/drawing/2014/main" id="{D28A9C89-B313-458F-9C85-515930A51A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805053" y="4343400"/>
            <a:ext cx="438912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915665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0083F3B3-2631-F2A5-ED5F-5B6F78892C4C}"/>
              </a:ext>
            </a:extLst>
          </p:cNvPr>
          <p:cNvSpPr>
            <a:spLocks noGrp="1"/>
          </p:cNvSpPr>
          <p:nvPr>
            <p:ph type="title"/>
          </p:nvPr>
        </p:nvSpPr>
        <p:spPr>
          <a:xfrm>
            <a:off x="312784" y="-45327"/>
            <a:ext cx="10058400" cy="971429"/>
          </a:xfrm>
        </p:spPr>
        <p:txBody>
          <a:bodyPr/>
          <a:lstStyle/>
          <a:p>
            <a:r>
              <a:rPr lang="en-US"/>
              <a:t>Sự xâm lấn và lan rộng của UTĐT</a:t>
            </a:r>
          </a:p>
        </p:txBody>
      </p:sp>
      <p:pic>
        <p:nvPicPr>
          <p:cNvPr id="5" name="Hình ảnh 4">
            <a:extLst>
              <a:ext uri="{FF2B5EF4-FFF2-40B4-BE49-F238E27FC236}">
                <a16:creationId xmlns:a16="http://schemas.microsoft.com/office/drawing/2014/main" id="{92006C1D-096E-0ECA-9A1F-E43BDE5CC9C4}"/>
              </a:ext>
            </a:extLst>
          </p:cNvPr>
          <p:cNvPicPr>
            <a:picLocks noChangeAspect="1"/>
          </p:cNvPicPr>
          <p:nvPr/>
        </p:nvPicPr>
        <p:blipFill rotWithShape="1">
          <a:blip r:embed="rId3"/>
          <a:srcRect l="19868" t="22677" r="17237" b="12262"/>
          <a:stretch/>
        </p:blipFill>
        <p:spPr>
          <a:xfrm>
            <a:off x="600643" y="1305919"/>
            <a:ext cx="7300955" cy="4246162"/>
          </a:xfrm>
          <a:prstGeom prst="rect">
            <a:avLst/>
          </a:prstGeom>
        </p:spPr>
      </p:pic>
      <p:sp>
        <p:nvSpPr>
          <p:cNvPr id="7" name="Hộp Văn bản 6">
            <a:extLst>
              <a:ext uri="{FF2B5EF4-FFF2-40B4-BE49-F238E27FC236}">
                <a16:creationId xmlns:a16="http://schemas.microsoft.com/office/drawing/2014/main" id="{EC456D9A-0C67-E138-22C0-EF7BF32C4014}"/>
              </a:ext>
            </a:extLst>
          </p:cNvPr>
          <p:cNvSpPr txBox="1"/>
          <p:nvPr/>
        </p:nvSpPr>
        <p:spPr>
          <a:xfrm>
            <a:off x="312784" y="6432896"/>
            <a:ext cx="7876674" cy="276999"/>
          </a:xfrm>
          <a:prstGeom prst="rect">
            <a:avLst/>
          </a:prstGeom>
          <a:noFill/>
        </p:spPr>
        <p:txBody>
          <a:bodyPr wrap="square">
            <a:spAutoFit/>
          </a:bodyPr>
          <a:lstStyle/>
          <a:p>
            <a:r>
              <a:rPr lang="en-US" sz="1200"/>
              <a:t>Bệnh học Ngoại khoa tiêu hóa. Đại học Y dược TPHCM. Trang 204. </a:t>
            </a:r>
          </a:p>
        </p:txBody>
      </p:sp>
      <p:pic>
        <p:nvPicPr>
          <p:cNvPr id="4" name="Hình ảnh 3">
            <a:extLst>
              <a:ext uri="{FF2B5EF4-FFF2-40B4-BE49-F238E27FC236}">
                <a16:creationId xmlns:a16="http://schemas.microsoft.com/office/drawing/2014/main" id="{7E9E9E95-251A-2424-F6D1-3585AC550A49}"/>
              </a:ext>
            </a:extLst>
          </p:cNvPr>
          <p:cNvPicPr>
            <a:picLocks noChangeAspect="1"/>
          </p:cNvPicPr>
          <p:nvPr/>
        </p:nvPicPr>
        <p:blipFill rotWithShape="1">
          <a:blip r:embed="rId4"/>
          <a:srcRect l="50000" t="54063" r="29227" b="14650"/>
          <a:stretch/>
        </p:blipFill>
        <p:spPr>
          <a:xfrm>
            <a:off x="8189459" y="626402"/>
            <a:ext cx="3503012" cy="2966446"/>
          </a:xfrm>
          <a:prstGeom prst="rect">
            <a:avLst/>
          </a:prstGeom>
        </p:spPr>
      </p:pic>
      <p:pic>
        <p:nvPicPr>
          <p:cNvPr id="8" name="Hình ảnh 7">
            <a:extLst>
              <a:ext uri="{FF2B5EF4-FFF2-40B4-BE49-F238E27FC236}">
                <a16:creationId xmlns:a16="http://schemas.microsoft.com/office/drawing/2014/main" id="{D915869C-A7B2-87C8-F75C-5868F3A9B60B}"/>
              </a:ext>
            </a:extLst>
          </p:cNvPr>
          <p:cNvPicPr>
            <a:picLocks noChangeAspect="1"/>
          </p:cNvPicPr>
          <p:nvPr/>
        </p:nvPicPr>
        <p:blipFill>
          <a:blip r:embed="rId5"/>
          <a:stretch>
            <a:fillRect/>
          </a:stretch>
        </p:blipFill>
        <p:spPr>
          <a:xfrm>
            <a:off x="8189458" y="3642722"/>
            <a:ext cx="3503013" cy="2601949"/>
          </a:xfrm>
          <a:prstGeom prst="rect">
            <a:avLst/>
          </a:prstGeom>
        </p:spPr>
      </p:pic>
    </p:spTree>
    <p:extLst>
      <p:ext uri="{BB962C8B-B14F-4D97-AF65-F5344CB8AC3E}">
        <p14:creationId xmlns:p14="http://schemas.microsoft.com/office/powerpoint/2010/main" val="31032497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912DF434-28DB-4621-A497-D62C41CE0419}"/>
              </a:ext>
            </a:extLst>
          </p:cNvPr>
          <p:cNvSpPr>
            <a:spLocks noGrp="1"/>
          </p:cNvSpPr>
          <p:nvPr>
            <p:ph type="title"/>
          </p:nvPr>
        </p:nvSpPr>
        <p:spPr>
          <a:xfrm>
            <a:off x="1097280" y="286603"/>
            <a:ext cx="10058400" cy="1338997"/>
          </a:xfrm>
          <a:solidFill>
            <a:schemeClr val="bg1"/>
          </a:solidFill>
        </p:spPr>
        <p:txBody>
          <a:bodyPr rtlCol="0"/>
          <a:lstStyle/>
          <a:p>
            <a:pPr rtl="0"/>
            <a:r>
              <a:rPr lang="en-US">
                <a:latin typeface="Raleway "/>
              </a:rPr>
              <a:t>Nội dung</a:t>
            </a:r>
            <a:endParaRPr lang="vi-VN">
              <a:latin typeface="Raleway "/>
            </a:endParaRPr>
          </a:p>
        </p:txBody>
      </p:sp>
      <p:sp>
        <p:nvSpPr>
          <p:cNvPr id="3" name="Chỗ dành sẵn cho Nội dung 2">
            <a:extLst>
              <a:ext uri="{FF2B5EF4-FFF2-40B4-BE49-F238E27FC236}">
                <a16:creationId xmlns:a16="http://schemas.microsoft.com/office/drawing/2014/main" id="{22788C46-D0BC-4307-AE55-7601A139E7CB}"/>
              </a:ext>
            </a:extLst>
          </p:cNvPr>
          <p:cNvSpPr>
            <a:spLocks noGrp="1"/>
          </p:cNvSpPr>
          <p:nvPr>
            <p:ph idx="1"/>
          </p:nvPr>
        </p:nvSpPr>
        <p:spPr>
          <a:xfrm>
            <a:off x="1097280" y="1902426"/>
            <a:ext cx="10058400" cy="4349932"/>
          </a:xfrm>
        </p:spPr>
        <p:txBody>
          <a:bodyPr vert="horz" lIns="91440" tIns="45720" rIns="91440" bIns="45720" rtlCol="0" anchor="t">
            <a:normAutofit fontScale="85000" lnSpcReduction="20000"/>
          </a:bodyPr>
          <a:lstStyle/>
          <a:p>
            <a:pPr marL="457200" indent="-457200" rtl="0">
              <a:buFont typeface="+mj-lt"/>
              <a:buAutoNum type="arabicPeriod"/>
            </a:pPr>
            <a:r>
              <a:rPr lang="en-US" sz="2400"/>
              <a:t>Tổng quan</a:t>
            </a:r>
          </a:p>
          <a:p>
            <a:pPr marL="457200" indent="-457200" rtl="0">
              <a:buFont typeface="+mj-lt"/>
              <a:buAutoNum type="arabicPeriod"/>
            </a:pPr>
            <a:r>
              <a:rPr lang="en-US" sz="2400"/>
              <a:t>Nhắc lại về giải phẫu</a:t>
            </a:r>
          </a:p>
          <a:p>
            <a:pPr marL="457200" indent="-457200" rtl="0">
              <a:buFont typeface="+mj-lt"/>
              <a:buAutoNum type="arabicPeriod"/>
            </a:pPr>
            <a:r>
              <a:rPr lang="en-US" sz="2400"/>
              <a:t>Yếu tố nguy cơ</a:t>
            </a:r>
          </a:p>
          <a:p>
            <a:pPr marL="457200" indent="-457200" rtl="0">
              <a:buFont typeface="+mj-lt"/>
              <a:buAutoNum type="arabicPeriod"/>
            </a:pPr>
            <a:r>
              <a:rPr lang="en-US" sz="2400"/>
              <a:t>Sinh học phân tử</a:t>
            </a:r>
          </a:p>
          <a:p>
            <a:pPr marL="457200" indent="-457200" rtl="0">
              <a:buFont typeface="+mj-lt"/>
              <a:buAutoNum type="arabicPeriod"/>
            </a:pPr>
            <a:r>
              <a:rPr lang="en-US" sz="2400"/>
              <a:t>Giải phẫu bệnh</a:t>
            </a:r>
          </a:p>
          <a:p>
            <a:pPr marL="457200" indent="-457200" rtl="0">
              <a:buFont typeface="+mj-lt"/>
              <a:buAutoNum type="arabicPeriod"/>
            </a:pPr>
            <a:r>
              <a:rPr lang="en-US" sz="2400"/>
              <a:t>Sự xâm lấn và lan rộng của ung thư đại tràng</a:t>
            </a:r>
          </a:p>
          <a:p>
            <a:pPr marL="457200" indent="-457200" rtl="0">
              <a:buFont typeface="+mj-lt"/>
              <a:buAutoNum type="arabicPeriod"/>
            </a:pPr>
            <a:r>
              <a:rPr lang="en-US" sz="2400"/>
              <a:t>Triệu chứng lâm sàng</a:t>
            </a:r>
          </a:p>
          <a:p>
            <a:pPr marL="457200" indent="-457200" rtl="0">
              <a:buFont typeface="+mj-lt"/>
              <a:buAutoNum type="arabicPeriod"/>
            </a:pPr>
            <a:r>
              <a:rPr lang="en-US" sz="2400"/>
              <a:t>Cận lâm sàng</a:t>
            </a:r>
          </a:p>
          <a:p>
            <a:pPr marL="457200" indent="-457200" rtl="0">
              <a:buFont typeface="+mj-lt"/>
              <a:buAutoNum type="arabicPeriod"/>
            </a:pPr>
            <a:r>
              <a:rPr lang="en-US" sz="2400"/>
              <a:t>Giai đoạn của ung thư đại tràng theo AJCC 8</a:t>
            </a:r>
          </a:p>
          <a:p>
            <a:pPr marL="457200" indent="-457200" rtl="0">
              <a:buFont typeface="+mj-lt"/>
              <a:buAutoNum type="arabicPeriod"/>
            </a:pPr>
            <a:r>
              <a:rPr lang="en-US" sz="2400"/>
              <a:t>Điều trị</a:t>
            </a:r>
          </a:p>
          <a:p>
            <a:pPr marL="457200" indent="-457200" rtl="0">
              <a:buFont typeface="+mj-lt"/>
              <a:buAutoNum type="arabicPeriod"/>
            </a:pPr>
            <a:r>
              <a:rPr lang="en-US" sz="2400"/>
              <a:t>Tầm soát</a:t>
            </a:r>
          </a:p>
          <a:p>
            <a:pPr rtl="0"/>
            <a:endParaRPr lang="vi-VN" sz="2400"/>
          </a:p>
          <a:p>
            <a:pPr rtl="0"/>
            <a:endParaRPr lang="vi-VN" sz="2400"/>
          </a:p>
        </p:txBody>
      </p:sp>
    </p:spTree>
    <p:extLst>
      <p:ext uri="{BB962C8B-B14F-4D97-AF65-F5344CB8AC3E}">
        <p14:creationId xmlns:p14="http://schemas.microsoft.com/office/powerpoint/2010/main" val="13256085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5C8D2C1-DA83-420D-9635-D52CE066B5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a:extLst>
              <a:ext uri="{FF2B5EF4-FFF2-40B4-BE49-F238E27FC236}">
                <a16:creationId xmlns:a16="http://schemas.microsoft.com/office/drawing/2014/main" id="{434F74C9-6A0B-409E-AD1C-45B58BE91B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2" name="Straight Connector 11">
            <a:extLst>
              <a:ext uri="{FF2B5EF4-FFF2-40B4-BE49-F238E27FC236}">
                <a16:creationId xmlns:a16="http://schemas.microsoft.com/office/drawing/2014/main" id="{F5486A9D-1265-4B57-91E6-68E666B978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F452A527-3631-41ED-858D-3777A7D149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êu đề 1">
            <a:extLst>
              <a:ext uri="{FF2B5EF4-FFF2-40B4-BE49-F238E27FC236}">
                <a16:creationId xmlns:a16="http://schemas.microsoft.com/office/drawing/2014/main" id="{758D9074-45D3-6CB5-0251-CB95D3940183}"/>
              </a:ext>
            </a:extLst>
          </p:cNvPr>
          <p:cNvSpPr>
            <a:spLocks noGrp="1"/>
          </p:cNvSpPr>
          <p:nvPr>
            <p:ph type="title"/>
          </p:nvPr>
        </p:nvSpPr>
        <p:spPr>
          <a:xfrm>
            <a:off x="6805052" y="632681"/>
            <a:ext cx="4777347" cy="3686015"/>
          </a:xfrm>
        </p:spPr>
        <p:txBody>
          <a:bodyPr vert="horz" lIns="91440" tIns="45720" rIns="91440" bIns="45720" rtlCol="0" anchor="b">
            <a:normAutofit/>
          </a:bodyPr>
          <a:lstStyle/>
          <a:p>
            <a:r>
              <a:rPr lang="en-US"/>
              <a:t>Triệu chứng  lâm sàng</a:t>
            </a:r>
          </a:p>
        </p:txBody>
      </p:sp>
      <p:pic>
        <p:nvPicPr>
          <p:cNvPr id="3" name="Hình ảnh 2">
            <a:extLst>
              <a:ext uri="{FF2B5EF4-FFF2-40B4-BE49-F238E27FC236}">
                <a16:creationId xmlns:a16="http://schemas.microsoft.com/office/drawing/2014/main" id="{23644F4F-F233-B8CF-E996-2B528FC566E2}"/>
              </a:ext>
            </a:extLst>
          </p:cNvPr>
          <p:cNvPicPr>
            <a:picLocks noChangeAspect="1"/>
          </p:cNvPicPr>
          <p:nvPr/>
        </p:nvPicPr>
        <p:blipFill rotWithShape="1">
          <a:blip r:embed="rId3"/>
          <a:srcRect l="781" r="10330"/>
          <a:stretch/>
        </p:blipFill>
        <p:spPr>
          <a:xfrm>
            <a:off x="1" y="10"/>
            <a:ext cx="6096000" cy="6857990"/>
          </a:xfrm>
          <a:prstGeom prst="rect">
            <a:avLst/>
          </a:prstGeom>
        </p:spPr>
      </p:pic>
      <p:cxnSp>
        <p:nvCxnSpPr>
          <p:cNvPr id="16" name="Straight Connector 15">
            <a:extLst>
              <a:ext uri="{FF2B5EF4-FFF2-40B4-BE49-F238E27FC236}">
                <a16:creationId xmlns:a16="http://schemas.microsoft.com/office/drawing/2014/main" id="{D28A9C89-B313-458F-9C85-515930A51A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805053" y="4343400"/>
            <a:ext cx="438912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597469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75631D20-4E19-C88C-C682-C8F9A1AC4137}"/>
              </a:ext>
            </a:extLst>
          </p:cNvPr>
          <p:cNvSpPr>
            <a:spLocks noGrp="1"/>
          </p:cNvSpPr>
          <p:nvPr>
            <p:ph type="title"/>
          </p:nvPr>
        </p:nvSpPr>
        <p:spPr>
          <a:xfrm>
            <a:off x="300562" y="-34371"/>
            <a:ext cx="10058400" cy="882543"/>
          </a:xfrm>
        </p:spPr>
        <p:txBody>
          <a:bodyPr>
            <a:normAutofit/>
          </a:bodyPr>
          <a:lstStyle/>
          <a:p>
            <a:r>
              <a:rPr lang="en-US"/>
              <a:t>Bệnh cảnh lâm sàng</a:t>
            </a:r>
          </a:p>
        </p:txBody>
      </p:sp>
      <p:graphicFrame>
        <p:nvGraphicFramePr>
          <p:cNvPr id="7" name="Sơ đồ 6">
            <a:extLst>
              <a:ext uri="{FF2B5EF4-FFF2-40B4-BE49-F238E27FC236}">
                <a16:creationId xmlns:a16="http://schemas.microsoft.com/office/drawing/2014/main" id="{E653B444-B3CE-EC6D-73FA-F8F7A1FDB527}"/>
              </a:ext>
            </a:extLst>
          </p:cNvPr>
          <p:cNvGraphicFramePr/>
          <p:nvPr>
            <p:extLst>
              <p:ext uri="{D42A27DB-BD31-4B8C-83A1-F6EECF244321}">
                <p14:modId xmlns:p14="http://schemas.microsoft.com/office/powerpoint/2010/main" val="3300059371"/>
              </p:ext>
            </p:extLst>
          </p:nvPr>
        </p:nvGraphicFramePr>
        <p:xfrm>
          <a:off x="1572126" y="848172"/>
          <a:ext cx="9256296" cy="55468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882912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DDDDDD14-1BD0-A672-4CA7-03AAEA2649EF}"/>
              </a:ext>
            </a:extLst>
          </p:cNvPr>
          <p:cNvSpPr>
            <a:spLocks noGrp="1"/>
          </p:cNvSpPr>
          <p:nvPr>
            <p:ph type="title"/>
          </p:nvPr>
        </p:nvSpPr>
        <p:spPr/>
        <p:txBody>
          <a:bodyPr/>
          <a:lstStyle/>
          <a:p>
            <a:r>
              <a:rPr lang="en-US"/>
              <a:t>Triệu chứng cơ năng</a:t>
            </a:r>
          </a:p>
        </p:txBody>
      </p:sp>
      <p:sp>
        <p:nvSpPr>
          <p:cNvPr id="3" name="Chỗ dành sẵn cho Nội dung 2">
            <a:extLst>
              <a:ext uri="{FF2B5EF4-FFF2-40B4-BE49-F238E27FC236}">
                <a16:creationId xmlns:a16="http://schemas.microsoft.com/office/drawing/2014/main" id="{52913107-0260-3A71-18A1-36283C1C1EE6}"/>
              </a:ext>
            </a:extLst>
          </p:cNvPr>
          <p:cNvSpPr>
            <a:spLocks noGrp="1"/>
          </p:cNvSpPr>
          <p:nvPr>
            <p:ph idx="1"/>
          </p:nvPr>
        </p:nvSpPr>
        <p:spPr>
          <a:xfrm>
            <a:off x="1038497" y="1770588"/>
            <a:ext cx="10058400" cy="4349932"/>
          </a:xfrm>
        </p:spPr>
        <p:txBody>
          <a:bodyPr>
            <a:normAutofit lnSpcReduction="10000"/>
          </a:bodyPr>
          <a:lstStyle/>
          <a:p>
            <a:r>
              <a:rPr lang="en-US" b="1">
                <a:solidFill>
                  <a:srgbClr val="002060"/>
                </a:solidFill>
              </a:rPr>
              <a:t>Triệu chứng không điển hình: </a:t>
            </a:r>
          </a:p>
          <a:p>
            <a:pPr>
              <a:buFont typeface="Wingdings" panose="05000000000000000000" pitchFamily="2" charset="2"/>
              <a:buChar char="Ø"/>
            </a:pPr>
            <a:r>
              <a:rPr lang="en-US">
                <a:solidFill>
                  <a:srgbClr val="0070C0"/>
                </a:solidFill>
              </a:rPr>
              <a:t>Thay đổi thói quen đi tiêu, tính chất phân</a:t>
            </a:r>
          </a:p>
          <a:p>
            <a:pPr>
              <a:buFont typeface="Wingdings" panose="05000000000000000000" pitchFamily="2" charset="2"/>
              <a:buChar char="Ø"/>
            </a:pPr>
            <a:r>
              <a:rPr lang="en-US">
                <a:solidFill>
                  <a:srgbClr val="0070C0"/>
                </a:solidFill>
              </a:rPr>
              <a:t>Xuất huyết tiêu hóa dưới</a:t>
            </a:r>
          </a:p>
          <a:p>
            <a:pPr>
              <a:buFont typeface="Wingdings" panose="05000000000000000000" pitchFamily="2" charset="2"/>
              <a:buChar char="Ø"/>
            </a:pPr>
            <a:r>
              <a:rPr lang="en-US">
                <a:solidFill>
                  <a:srgbClr val="0070C0"/>
                </a:solidFill>
              </a:rPr>
              <a:t>Đau bụng</a:t>
            </a:r>
          </a:p>
          <a:p>
            <a:pPr>
              <a:buFont typeface="Wingdings" panose="05000000000000000000" pitchFamily="2" charset="2"/>
              <a:buChar char="Ø"/>
            </a:pPr>
            <a:r>
              <a:rPr lang="en-US">
                <a:solidFill>
                  <a:srgbClr val="0070C0"/>
                </a:solidFill>
              </a:rPr>
              <a:t>Khối vùng bụng</a:t>
            </a:r>
          </a:p>
          <a:p>
            <a:r>
              <a:rPr lang="en-US" b="1">
                <a:solidFill>
                  <a:srgbClr val="002060"/>
                </a:solidFill>
              </a:rPr>
              <a:t>Triệu chứng toàn thân: </a:t>
            </a:r>
          </a:p>
          <a:p>
            <a:pPr>
              <a:buFont typeface="Wingdings" panose="05000000000000000000" pitchFamily="2" charset="2"/>
              <a:buChar char="Ø"/>
            </a:pPr>
            <a:r>
              <a:rPr lang="en-US">
                <a:solidFill>
                  <a:srgbClr val="0070C0"/>
                </a:solidFill>
              </a:rPr>
              <a:t>Mệt mõi</a:t>
            </a:r>
          </a:p>
          <a:p>
            <a:pPr>
              <a:buFont typeface="Wingdings" panose="05000000000000000000" pitchFamily="2" charset="2"/>
              <a:buChar char="Ø"/>
            </a:pPr>
            <a:r>
              <a:rPr lang="en-US">
                <a:solidFill>
                  <a:srgbClr val="0070C0"/>
                </a:solidFill>
              </a:rPr>
              <a:t>Sụt cân</a:t>
            </a:r>
          </a:p>
          <a:p>
            <a:pPr>
              <a:buFont typeface="Wingdings" panose="05000000000000000000" pitchFamily="2" charset="2"/>
              <a:buChar char="Ø"/>
            </a:pPr>
            <a:r>
              <a:rPr lang="en-US">
                <a:solidFill>
                  <a:srgbClr val="0070C0"/>
                </a:solidFill>
              </a:rPr>
              <a:t>Thiếu máu thiếu sắt</a:t>
            </a:r>
          </a:p>
          <a:p>
            <a:pPr marL="0" indent="0">
              <a:buNone/>
            </a:pPr>
            <a:r>
              <a:rPr lang="en-US" b="1">
                <a:solidFill>
                  <a:srgbClr val="002060"/>
                </a:solidFill>
              </a:rPr>
              <a:t>Triệu chứng di căn: </a:t>
            </a:r>
            <a:r>
              <a:rPr lang="en-US">
                <a:solidFill>
                  <a:srgbClr val="0070C0"/>
                </a:solidFill>
              </a:rPr>
              <a:t>hạch trên đòn, báng bụng, gan to, vàng da</a:t>
            </a:r>
          </a:p>
          <a:p>
            <a:pPr marL="0" indent="0">
              <a:buNone/>
            </a:pPr>
            <a:endParaRPr lang="en-US">
              <a:solidFill>
                <a:srgbClr val="0070C0"/>
              </a:solidFill>
            </a:endParaRPr>
          </a:p>
          <a:p>
            <a:pPr>
              <a:buFont typeface="Wingdings" panose="05000000000000000000" pitchFamily="2" charset="2"/>
              <a:buChar char="Ø"/>
            </a:pPr>
            <a:endParaRPr lang="en-US"/>
          </a:p>
        </p:txBody>
      </p:sp>
      <p:pic>
        <p:nvPicPr>
          <p:cNvPr id="4" name="Hình ảnh 3">
            <a:extLst>
              <a:ext uri="{FF2B5EF4-FFF2-40B4-BE49-F238E27FC236}">
                <a16:creationId xmlns:a16="http://schemas.microsoft.com/office/drawing/2014/main" id="{862D9B63-4867-421C-152A-1BA4441CC8A7}"/>
              </a:ext>
            </a:extLst>
          </p:cNvPr>
          <p:cNvPicPr>
            <a:picLocks noChangeAspect="1"/>
          </p:cNvPicPr>
          <p:nvPr/>
        </p:nvPicPr>
        <p:blipFill>
          <a:blip r:embed="rId3"/>
          <a:stretch>
            <a:fillRect/>
          </a:stretch>
        </p:blipFill>
        <p:spPr>
          <a:xfrm>
            <a:off x="6283378" y="2090867"/>
            <a:ext cx="5236859" cy="2740623"/>
          </a:xfrm>
          <a:prstGeom prst="rect">
            <a:avLst/>
          </a:prstGeom>
        </p:spPr>
      </p:pic>
      <p:sp>
        <p:nvSpPr>
          <p:cNvPr id="6" name="Hộp Văn bản 5">
            <a:extLst>
              <a:ext uri="{FF2B5EF4-FFF2-40B4-BE49-F238E27FC236}">
                <a16:creationId xmlns:a16="http://schemas.microsoft.com/office/drawing/2014/main" id="{029CB677-7BF5-68CC-B326-B690951D761B}"/>
              </a:ext>
            </a:extLst>
          </p:cNvPr>
          <p:cNvSpPr txBox="1"/>
          <p:nvPr/>
        </p:nvSpPr>
        <p:spPr>
          <a:xfrm>
            <a:off x="6283378" y="4831490"/>
            <a:ext cx="4279829" cy="215444"/>
          </a:xfrm>
          <a:prstGeom prst="rect">
            <a:avLst/>
          </a:prstGeom>
          <a:noFill/>
        </p:spPr>
        <p:txBody>
          <a:bodyPr wrap="square">
            <a:spAutoFit/>
          </a:bodyPr>
          <a:lstStyle/>
          <a:p>
            <a:r>
              <a:rPr lang="en-US" sz="800"/>
              <a:t>https://actchealth.com/images/5-early-signs-that-shout-colon-cancer.jpeg</a:t>
            </a:r>
          </a:p>
        </p:txBody>
      </p:sp>
    </p:spTree>
    <p:extLst>
      <p:ext uri="{BB962C8B-B14F-4D97-AF65-F5344CB8AC3E}">
        <p14:creationId xmlns:p14="http://schemas.microsoft.com/office/powerpoint/2010/main" val="29515606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Hình ảnh 4">
            <a:extLst>
              <a:ext uri="{FF2B5EF4-FFF2-40B4-BE49-F238E27FC236}">
                <a16:creationId xmlns:a16="http://schemas.microsoft.com/office/drawing/2014/main" id="{07284A45-9F7A-7E12-18B4-616061C2DD3D}"/>
              </a:ext>
            </a:extLst>
          </p:cNvPr>
          <p:cNvPicPr>
            <a:picLocks noChangeAspect="1"/>
          </p:cNvPicPr>
          <p:nvPr/>
        </p:nvPicPr>
        <p:blipFill rotWithShape="1">
          <a:blip r:embed="rId3"/>
          <a:srcRect l="874" t="14100"/>
          <a:stretch/>
        </p:blipFill>
        <p:spPr>
          <a:xfrm>
            <a:off x="2793076" y="1800772"/>
            <a:ext cx="7623127" cy="3714087"/>
          </a:xfrm>
          <a:prstGeom prst="rect">
            <a:avLst/>
          </a:prstGeom>
        </p:spPr>
      </p:pic>
      <p:sp>
        <p:nvSpPr>
          <p:cNvPr id="6" name="Tiêu đề 1">
            <a:extLst>
              <a:ext uri="{FF2B5EF4-FFF2-40B4-BE49-F238E27FC236}">
                <a16:creationId xmlns:a16="http://schemas.microsoft.com/office/drawing/2014/main" id="{DA1879B1-2E30-9F9F-4B42-02979FFD49A3}"/>
              </a:ext>
            </a:extLst>
          </p:cNvPr>
          <p:cNvSpPr>
            <a:spLocks noGrp="1"/>
          </p:cNvSpPr>
          <p:nvPr>
            <p:ph type="title"/>
          </p:nvPr>
        </p:nvSpPr>
        <p:spPr>
          <a:xfrm>
            <a:off x="498229" y="181945"/>
            <a:ext cx="10058400" cy="882650"/>
          </a:xfrm>
        </p:spPr>
        <p:txBody>
          <a:bodyPr rtlCol="0"/>
          <a:lstStyle/>
          <a:p>
            <a:pPr rtl="0"/>
            <a:r>
              <a:rPr lang="en-US"/>
              <a:t>Triệu chứng cơ năng</a:t>
            </a:r>
            <a:endParaRPr lang="vi-VN"/>
          </a:p>
        </p:txBody>
      </p:sp>
      <p:sp>
        <p:nvSpPr>
          <p:cNvPr id="7" name="Content Placeholder 2">
            <a:extLst>
              <a:ext uri="{FF2B5EF4-FFF2-40B4-BE49-F238E27FC236}">
                <a16:creationId xmlns:a16="http://schemas.microsoft.com/office/drawing/2014/main" id="{CC6E931E-C7C0-826E-E91B-F73479725259}"/>
              </a:ext>
            </a:extLst>
          </p:cNvPr>
          <p:cNvSpPr>
            <a:spLocks noGrp="1"/>
          </p:cNvSpPr>
          <p:nvPr>
            <p:ph idx="1"/>
          </p:nvPr>
        </p:nvSpPr>
        <p:spPr>
          <a:xfrm>
            <a:off x="506527" y="4017673"/>
            <a:ext cx="6077154" cy="2840327"/>
          </a:xfrm>
        </p:spPr>
        <p:txBody>
          <a:bodyPr>
            <a:noAutofit/>
          </a:bodyPr>
          <a:lstStyle/>
          <a:p>
            <a:pPr marL="0" indent="0" algn="just">
              <a:buNone/>
            </a:pPr>
            <a:r>
              <a:rPr lang="en-US" sz="1800" b="1">
                <a:solidFill>
                  <a:srgbClr val="002060"/>
                </a:solidFill>
              </a:rPr>
              <a:t>Ung thư đại tràng (P)</a:t>
            </a:r>
            <a:endParaRPr lang="en-US" sz="1800">
              <a:solidFill>
                <a:srgbClr val="002060"/>
              </a:solidFill>
            </a:endParaRPr>
          </a:p>
          <a:p>
            <a:pPr algn="just">
              <a:buFont typeface="Wingdings" panose="05000000000000000000" pitchFamily="2" charset="2"/>
              <a:buChar char="Ø"/>
            </a:pPr>
            <a:r>
              <a:rPr lang="en-US" sz="1800">
                <a:solidFill>
                  <a:srgbClr val="0070C0"/>
                </a:solidFill>
              </a:rPr>
              <a:t>Tiêu chảy</a:t>
            </a:r>
          </a:p>
          <a:p>
            <a:pPr algn="just">
              <a:buFont typeface="Wingdings" panose="05000000000000000000" pitchFamily="2" charset="2"/>
              <a:buChar char="Ø"/>
            </a:pPr>
            <a:r>
              <a:rPr lang="en-US" sz="1800">
                <a:solidFill>
                  <a:srgbClr val="0070C0"/>
                </a:solidFill>
              </a:rPr>
              <a:t>XHTH ẩn, thiếu máu thiếu sắt</a:t>
            </a:r>
          </a:p>
          <a:p>
            <a:pPr algn="just">
              <a:buFont typeface="Wingdings" panose="05000000000000000000" pitchFamily="2" charset="2"/>
              <a:buChar char="Ø"/>
            </a:pPr>
            <a:r>
              <a:rPr lang="en-US" sz="1800">
                <a:solidFill>
                  <a:srgbClr val="0070C0"/>
                </a:solidFill>
              </a:rPr>
              <a:t>Các triệu chứng tắc ruột, bán tắc ruột ít gặp hơn ung thư đại tràng (T), gặp trong giai đoạn muộn</a:t>
            </a:r>
          </a:p>
          <a:p>
            <a:pPr algn="just">
              <a:buFont typeface="Wingdings" panose="05000000000000000000" pitchFamily="2" charset="2"/>
              <a:buChar char="Ø"/>
            </a:pPr>
            <a:r>
              <a:rPr lang="en-US" sz="1800">
                <a:solidFill>
                  <a:srgbClr val="0070C0"/>
                </a:solidFill>
              </a:rPr>
              <a:t>Khi tiến triển, có thể sờ được u lúc khám bụng</a:t>
            </a:r>
          </a:p>
          <a:p>
            <a:pPr algn="just">
              <a:buFont typeface="Wingdings" panose="05000000000000000000" pitchFamily="2" charset="2"/>
              <a:buChar char="Ø"/>
            </a:pPr>
            <a:endParaRPr lang="en-US" sz="1800">
              <a:solidFill>
                <a:srgbClr val="0070C0"/>
              </a:solidFill>
            </a:endParaRPr>
          </a:p>
        </p:txBody>
      </p:sp>
      <p:sp>
        <p:nvSpPr>
          <p:cNvPr id="8" name="Content Placeholder 2">
            <a:extLst>
              <a:ext uri="{FF2B5EF4-FFF2-40B4-BE49-F238E27FC236}">
                <a16:creationId xmlns:a16="http://schemas.microsoft.com/office/drawing/2014/main" id="{418A946B-4698-993F-6802-DD2FE9C6B219}"/>
              </a:ext>
            </a:extLst>
          </p:cNvPr>
          <p:cNvSpPr txBox="1">
            <a:spLocks/>
          </p:cNvSpPr>
          <p:nvPr/>
        </p:nvSpPr>
        <p:spPr>
          <a:xfrm>
            <a:off x="1236165" y="4238320"/>
            <a:ext cx="2847732" cy="1962623"/>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486918" indent="-285750" algn="l" defTabSz="914400" rtl="0" eaLnBrk="1" latinLnBrk="0" hangingPunct="1">
              <a:lnSpc>
                <a:spcPct val="90000"/>
              </a:lnSpc>
              <a:spcBef>
                <a:spcPts val="200"/>
              </a:spcBef>
              <a:spcAft>
                <a:spcPts val="400"/>
              </a:spcAft>
              <a:buClr>
                <a:srgbClr val="0070C0"/>
              </a:buClr>
              <a:buFont typeface="Arial" panose="020B0604020202020204" pitchFamily="34" charset="0"/>
              <a:buChar char="•"/>
              <a:defRPr sz="1800" kern="1200">
                <a:solidFill>
                  <a:schemeClr val="tx1">
                    <a:lumMod val="75000"/>
                    <a:lumOff val="25000"/>
                  </a:schemeClr>
                </a:solidFill>
                <a:latin typeface="+mn-lt"/>
                <a:ea typeface="+mn-ea"/>
                <a:cs typeface="+mn-cs"/>
              </a:defRPr>
            </a:lvl2pPr>
            <a:lvl3pPr marL="669798" indent="-28575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kern="1200">
                <a:solidFill>
                  <a:schemeClr val="tx1">
                    <a:lumMod val="75000"/>
                    <a:lumOff val="25000"/>
                  </a:schemeClr>
                </a:solidFill>
                <a:latin typeface="+mn-lt"/>
                <a:ea typeface="+mn-ea"/>
                <a:cs typeface="+mn-cs"/>
              </a:defRPr>
            </a:lvl3pPr>
            <a:lvl4pPr marL="852678" indent="-28575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035558" indent="-28575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None/>
            </a:pPr>
            <a:endParaRPr lang="en-US" sz="2400">
              <a:solidFill>
                <a:srgbClr val="0070C0"/>
              </a:solidFill>
              <a:cs typeface="Calibri Light" panose="020F0302020204030204" pitchFamily="34" charset="0"/>
            </a:endParaRPr>
          </a:p>
        </p:txBody>
      </p:sp>
      <p:sp>
        <p:nvSpPr>
          <p:cNvPr id="10" name="Hộp Văn bản 9">
            <a:extLst>
              <a:ext uri="{FF2B5EF4-FFF2-40B4-BE49-F238E27FC236}">
                <a16:creationId xmlns:a16="http://schemas.microsoft.com/office/drawing/2014/main" id="{8024B544-FCA5-32C2-BD69-FE5B051159A2}"/>
              </a:ext>
            </a:extLst>
          </p:cNvPr>
          <p:cNvSpPr txBox="1"/>
          <p:nvPr/>
        </p:nvSpPr>
        <p:spPr>
          <a:xfrm>
            <a:off x="7081669" y="202275"/>
            <a:ext cx="5110331" cy="1754326"/>
          </a:xfrm>
          <a:prstGeom prst="rect">
            <a:avLst/>
          </a:prstGeom>
          <a:noFill/>
        </p:spPr>
        <p:txBody>
          <a:bodyPr wrap="square">
            <a:spAutoFit/>
          </a:bodyPr>
          <a:lstStyle/>
          <a:p>
            <a:pPr marL="0" indent="0">
              <a:buNone/>
            </a:pPr>
            <a:r>
              <a:rPr lang="en-US" b="1">
                <a:solidFill>
                  <a:srgbClr val="002060"/>
                </a:solidFill>
                <a:latin typeface="Times New Roman" panose="02020603050405020304" pitchFamily="18" charset="0"/>
                <a:cs typeface="Times New Roman" panose="02020603050405020304" pitchFamily="18" charset="0"/>
              </a:rPr>
              <a:t>Ung thư đại tràng (T)</a:t>
            </a:r>
            <a:endParaRPr lang="en-US">
              <a:solidFill>
                <a:srgbClr val="002060"/>
              </a:solidFill>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US">
                <a:solidFill>
                  <a:srgbClr val="0070C0"/>
                </a:solidFill>
                <a:latin typeface="Times New Roman" panose="02020603050405020304" pitchFamily="18" charset="0"/>
                <a:cs typeface="Times New Roman" panose="02020603050405020304" pitchFamily="18" charset="0"/>
              </a:rPr>
              <a:t>Táo bón</a:t>
            </a:r>
          </a:p>
          <a:p>
            <a:pPr>
              <a:buFont typeface="Wingdings" panose="05000000000000000000" pitchFamily="2" charset="2"/>
              <a:buChar char="Ø"/>
            </a:pPr>
            <a:r>
              <a:rPr lang="en-US">
                <a:solidFill>
                  <a:srgbClr val="0070C0"/>
                </a:solidFill>
                <a:latin typeface="Times New Roman" panose="02020603050405020304" pitchFamily="18" charset="0"/>
                <a:cs typeface="Times New Roman" panose="02020603050405020304" pitchFamily="18" charset="0"/>
              </a:rPr>
              <a:t>Tiêu máu </a:t>
            </a:r>
          </a:p>
          <a:p>
            <a:pPr>
              <a:buFont typeface="Wingdings" panose="05000000000000000000" pitchFamily="2" charset="2"/>
              <a:buChar char="Ø"/>
            </a:pPr>
            <a:r>
              <a:rPr lang="en-US">
                <a:solidFill>
                  <a:srgbClr val="0070C0"/>
                </a:solidFill>
                <a:latin typeface="Times New Roman" panose="02020603050405020304" pitchFamily="18" charset="0"/>
                <a:cs typeface="Times New Roman" panose="02020603050405020304" pitchFamily="18" charset="0"/>
              </a:rPr>
              <a:t>Đau bụng từng cơn, vị trí đau thường ở hạ vị, chướng bụng và cảm giác muốn đi cầu</a:t>
            </a:r>
          </a:p>
          <a:p>
            <a:pPr>
              <a:buFont typeface="Wingdings" panose="05000000000000000000" pitchFamily="2" charset="2"/>
              <a:buChar char="Ø"/>
            </a:pPr>
            <a:r>
              <a:rPr lang="en-US">
                <a:solidFill>
                  <a:srgbClr val="0070C0"/>
                </a:solidFill>
                <a:latin typeface="Times New Roman" panose="02020603050405020304" pitchFamily="18" charset="0"/>
                <a:cs typeface="Times New Roman" panose="02020603050405020304" pitchFamily="18" charset="0"/>
              </a:rPr>
              <a:t>Tắc ruột, bán tắc ruột</a:t>
            </a:r>
          </a:p>
        </p:txBody>
      </p:sp>
      <p:sp>
        <p:nvSpPr>
          <p:cNvPr id="12" name="Hộp Văn bản 11">
            <a:extLst>
              <a:ext uri="{FF2B5EF4-FFF2-40B4-BE49-F238E27FC236}">
                <a16:creationId xmlns:a16="http://schemas.microsoft.com/office/drawing/2014/main" id="{AD08E043-BF9E-2A40-61A9-829007204E40}"/>
              </a:ext>
            </a:extLst>
          </p:cNvPr>
          <p:cNvSpPr txBox="1"/>
          <p:nvPr/>
        </p:nvSpPr>
        <p:spPr>
          <a:xfrm>
            <a:off x="206318" y="6414445"/>
            <a:ext cx="11151492" cy="523220"/>
          </a:xfrm>
          <a:prstGeom prst="rect">
            <a:avLst/>
          </a:prstGeom>
          <a:noFill/>
        </p:spPr>
        <p:txBody>
          <a:bodyPr wrap="square">
            <a:spAutoFit/>
          </a:bodyPr>
          <a:lstStyle/>
          <a:p>
            <a:pPr algn="l"/>
            <a:r>
              <a:rPr lang="en-US" sz="1400" i="0">
                <a:solidFill>
                  <a:srgbClr val="030303"/>
                </a:solidFill>
                <a:effectLst/>
                <a:latin typeface="+mj-lt"/>
                <a:hlinkClick r:id="rId4"/>
              </a:rPr>
              <a:t>https://youtu.be/cVTeLRdf3eE</a:t>
            </a:r>
            <a:r>
              <a:rPr lang="en-US" sz="1400" i="0">
                <a:solidFill>
                  <a:srgbClr val="030303"/>
                </a:solidFill>
                <a:effectLst/>
                <a:latin typeface="+mj-lt"/>
              </a:rPr>
              <a:t>. Colorectal carcinoma - causes, symptoms, diagnosis, treatment, pathology. </a:t>
            </a:r>
            <a:r>
              <a:rPr lang="en-US" sz="1400">
                <a:latin typeface="+mj-lt"/>
                <a:hlinkClick r:id="rId5"/>
              </a:rPr>
              <a:t>http://osms.it/more</a:t>
            </a:r>
            <a:br>
              <a:rPr lang="en-US" sz="1400">
                <a:latin typeface="+mj-lt"/>
              </a:rPr>
            </a:br>
            <a:endParaRPr lang="en-US" sz="1400" i="0">
              <a:solidFill>
                <a:srgbClr val="030303"/>
              </a:solidFill>
              <a:effectLst/>
              <a:latin typeface="+mj-lt"/>
            </a:endParaRPr>
          </a:p>
        </p:txBody>
      </p:sp>
    </p:spTree>
    <p:extLst>
      <p:ext uri="{BB962C8B-B14F-4D97-AF65-F5344CB8AC3E}">
        <p14:creationId xmlns:p14="http://schemas.microsoft.com/office/powerpoint/2010/main" val="21291371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5C8D2C1-DA83-420D-9635-D52CE066B5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a:extLst>
              <a:ext uri="{FF2B5EF4-FFF2-40B4-BE49-F238E27FC236}">
                <a16:creationId xmlns:a16="http://schemas.microsoft.com/office/drawing/2014/main" id="{434F74C9-6A0B-409E-AD1C-45B58BE91B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2" name="Straight Connector 11">
            <a:extLst>
              <a:ext uri="{FF2B5EF4-FFF2-40B4-BE49-F238E27FC236}">
                <a16:creationId xmlns:a16="http://schemas.microsoft.com/office/drawing/2014/main" id="{F5486A9D-1265-4B57-91E6-68E666B978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F452A527-3631-41ED-858D-3777A7D149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êu đề 1">
            <a:extLst>
              <a:ext uri="{FF2B5EF4-FFF2-40B4-BE49-F238E27FC236}">
                <a16:creationId xmlns:a16="http://schemas.microsoft.com/office/drawing/2014/main" id="{758D9074-45D3-6CB5-0251-CB95D3940183}"/>
              </a:ext>
            </a:extLst>
          </p:cNvPr>
          <p:cNvSpPr>
            <a:spLocks noGrp="1"/>
          </p:cNvSpPr>
          <p:nvPr>
            <p:ph type="title"/>
          </p:nvPr>
        </p:nvSpPr>
        <p:spPr>
          <a:xfrm>
            <a:off x="6730000" y="639097"/>
            <a:ext cx="4813072" cy="3686015"/>
          </a:xfrm>
        </p:spPr>
        <p:txBody>
          <a:bodyPr vert="horz" lIns="91440" tIns="45720" rIns="91440" bIns="45720" rtlCol="0" anchor="b">
            <a:normAutofit/>
          </a:bodyPr>
          <a:lstStyle/>
          <a:p>
            <a:r>
              <a:rPr lang="en-US"/>
              <a:t>Triệu chứng thực thể</a:t>
            </a:r>
          </a:p>
        </p:txBody>
      </p:sp>
      <p:pic>
        <p:nvPicPr>
          <p:cNvPr id="3" name="Hình ảnh 2">
            <a:extLst>
              <a:ext uri="{FF2B5EF4-FFF2-40B4-BE49-F238E27FC236}">
                <a16:creationId xmlns:a16="http://schemas.microsoft.com/office/drawing/2014/main" id="{16B5BDD4-545C-1266-9B75-D2A872DBE13A}"/>
              </a:ext>
            </a:extLst>
          </p:cNvPr>
          <p:cNvPicPr>
            <a:picLocks noChangeAspect="1"/>
          </p:cNvPicPr>
          <p:nvPr/>
        </p:nvPicPr>
        <p:blipFill rotWithShape="1">
          <a:blip r:embed="rId2"/>
          <a:srcRect l="781" r="10330"/>
          <a:stretch/>
        </p:blipFill>
        <p:spPr>
          <a:xfrm>
            <a:off x="0" y="0"/>
            <a:ext cx="6096000" cy="6857990"/>
          </a:xfrm>
          <a:prstGeom prst="rect">
            <a:avLst/>
          </a:prstGeom>
        </p:spPr>
      </p:pic>
      <p:cxnSp>
        <p:nvCxnSpPr>
          <p:cNvPr id="16" name="Straight Connector 15">
            <a:extLst>
              <a:ext uri="{FF2B5EF4-FFF2-40B4-BE49-F238E27FC236}">
                <a16:creationId xmlns:a16="http://schemas.microsoft.com/office/drawing/2014/main" id="{D28A9C89-B313-458F-9C85-515930A51A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805053" y="4343400"/>
            <a:ext cx="438912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42133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D3052AF4-5889-2136-029D-D32AEAA5856A}"/>
              </a:ext>
            </a:extLst>
          </p:cNvPr>
          <p:cNvSpPr>
            <a:spLocks noGrp="1"/>
          </p:cNvSpPr>
          <p:nvPr>
            <p:ph type="title"/>
          </p:nvPr>
        </p:nvSpPr>
        <p:spPr>
          <a:xfrm>
            <a:off x="609600" y="329760"/>
            <a:ext cx="10058400" cy="882543"/>
          </a:xfrm>
        </p:spPr>
        <p:txBody>
          <a:bodyPr/>
          <a:lstStyle/>
          <a:p>
            <a:r>
              <a:rPr lang="en-US"/>
              <a:t>Triệu chứng thực thể</a:t>
            </a:r>
          </a:p>
        </p:txBody>
      </p:sp>
      <p:sp>
        <p:nvSpPr>
          <p:cNvPr id="3" name="Chỗ dành sẵn cho Nội dung 2">
            <a:extLst>
              <a:ext uri="{FF2B5EF4-FFF2-40B4-BE49-F238E27FC236}">
                <a16:creationId xmlns:a16="http://schemas.microsoft.com/office/drawing/2014/main" id="{D0D3D87E-FDB4-2BCF-1283-600156C8BC5F}"/>
              </a:ext>
            </a:extLst>
          </p:cNvPr>
          <p:cNvSpPr>
            <a:spLocks noGrp="1"/>
          </p:cNvSpPr>
          <p:nvPr>
            <p:ph idx="1"/>
          </p:nvPr>
        </p:nvSpPr>
        <p:spPr>
          <a:xfrm>
            <a:off x="609600" y="1448625"/>
            <a:ext cx="6529137" cy="4903153"/>
          </a:xfrm>
        </p:spPr>
        <p:txBody>
          <a:bodyPr>
            <a:normAutofit lnSpcReduction="10000"/>
          </a:bodyPr>
          <a:lstStyle/>
          <a:p>
            <a:pPr>
              <a:buFont typeface="Wingdings" panose="05000000000000000000" pitchFamily="2" charset="2"/>
              <a:buChar char="Ø"/>
            </a:pPr>
            <a:r>
              <a:rPr lang="en-US" sz="1400">
                <a:solidFill>
                  <a:schemeClr val="tx1"/>
                </a:solidFill>
              </a:rPr>
              <a:t>Thể trạng gầy sút</a:t>
            </a:r>
          </a:p>
          <a:p>
            <a:pPr>
              <a:buFont typeface="Wingdings" panose="05000000000000000000" pitchFamily="2" charset="2"/>
              <a:buChar char="Ø"/>
            </a:pPr>
            <a:r>
              <a:rPr lang="en-US" sz="1400">
                <a:solidFill>
                  <a:schemeClr val="tx1"/>
                </a:solidFill>
              </a:rPr>
              <a:t>Niêm nhạt</a:t>
            </a:r>
          </a:p>
          <a:p>
            <a:pPr>
              <a:buFont typeface="Wingdings" panose="05000000000000000000" pitchFamily="2" charset="2"/>
              <a:buChar char="Ø"/>
            </a:pPr>
            <a:r>
              <a:rPr lang="en-US" sz="1400">
                <a:solidFill>
                  <a:schemeClr val="tx1"/>
                </a:solidFill>
              </a:rPr>
              <a:t>Vằng da vàng mắt</a:t>
            </a:r>
            <a:r>
              <a:rPr lang="vi-VN" sz="1400">
                <a:solidFill>
                  <a:schemeClr val="tx1"/>
                </a:solidFill>
              </a:rPr>
              <a:t>: do khối di ăn gan, khối hạch ổ bụng chèn ép gây tắc mật…</a:t>
            </a:r>
            <a:endParaRPr lang="en-US" sz="1400">
              <a:solidFill>
                <a:schemeClr val="tx1"/>
              </a:solidFill>
            </a:endParaRPr>
          </a:p>
          <a:p>
            <a:pPr>
              <a:buFont typeface="Wingdings" panose="05000000000000000000" pitchFamily="2" charset="2"/>
              <a:buChar char="Ø"/>
            </a:pPr>
            <a:r>
              <a:rPr lang="vi-VN" sz="1400">
                <a:solidFill>
                  <a:schemeClr val="tx1"/>
                </a:solidFill>
              </a:rPr>
              <a:t>Phát hiện hạch ngoại vi: </a:t>
            </a:r>
            <a:r>
              <a:rPr lang="en-US" sz="1400">
                <a:solidFill>
                  <a:schemeClr val="tx1"/>
                </a:solidFill>
              </a:rPr>
              <a:t>hạch thượng đòn trái</a:t>
            </a:r>
          </a:p>
          <a:p>
            <a:pPr>
              <a:buFont typeface="Wingdings" panose="05000000000000000000" pitchFamily="2" charset="2"/>
              <a:buChar char="Ø"/>
            </a:pPr>
            <a:r>
              <a:rPr lang="vi-VN" sz="1400">
                <a:solidFill>
                  <a:schemeClr val="tx1"/>
                </a:solidFill>
              </a:rPr>
              <a:t>Khối u trên thành bụng: do u to xâm lấn thành bụng</a:t>
            </a:r>
            <a:endParaRPr lang="en-US" sz="1400">
              <a:solidFill>
                <a:schemeClr val="tx1"/>
              </a:solidFill>
            </a:endParaRPr>
          </a:p>
          <a:p>
            <a:pPr>
              <a:buFont typeface="Wingdings" panose="05000000000000000000" pitchFamily="2" charset="2"/>
              <a:buChar char="Ø"/>
            </a:pPr>
            <a:r>
              <a:rPr lang="vi-VN" sz="1400">
                <a:solidFill>
                  <a:schemeClr val="tx1"/>
                </a:solidFill>
              </a:rPr>
              <a:t>Bụng lổn nhổn: do di </a:t>
            </a:r>
            <a:r>
              <a:rPr lang="en-US" sz="1400">
                <a:solidFill>
                  <a:schemeClr val="tx1"/>
                </a:solidFill>
              </a:rPr>
              <a:t>c</a:t>
            </a:r>
            <a:r>
              <a:rPr lang="vi-VN" sz="1400">
                <a:solidFill>
                  <a:schemeClr val="tx1"/>
                </a:solidFill>
              </a:rPr>
              <a:t>ăn phú</a:t>
            </a:r>
            <a:r>
              <a:rPr lang="en-US" sz="1400">
                <a:solidFill>
                  <a:schemeClr val="tx1"/>
                </a:solidFill>
              </a:rPr>
              <a:t>c </a:t>
            </a:r>
            <a:r>
              <a:rPr lang="vi-VN" sz="1400">
                <a:solidFill>
                  <a:schemeClr val="tx1"/>
                </a:solidFill>
              </a:rPr>
              <a:t>mạc kèm theo có dịch </a:t>
            </a:r>
            <a:r>
              <a:rPr lang="en-US" sz="1400">
                <a:solidFill>
                  <a:schemeClr val="tx1"/>
                </a:solidFill>
              </a:rPr>
              <a:t>ổ bụng</a:t>
            </a:r>
          </a:p>
          <a:p>
            <a:pPr>
              <a:buFont typeface="Wingdings" panose="05000000000000000000" pitchFamily="2" charset="2"/>
              <a:buChar char="Ø"/>
            </a:pPr>
            <a:r>
              <a:rPr lang="vi-VN" sz="1400">
                <a:solidFill>
                  <a:schemeClr val="tx1"/>
                </a:solidFill>
              </a:rPr>
              <a:t>Hội chứng tắc ruột: </a:t>
            </a:r>
            <a:r>
              <a:rPr lang="en-US" sz="1400">
                <a:solidFill>
                  <a:schemeClr val="tx1"/>
                </a:solidFill>
              </a:rPr>
              <a:t>chướng bụng, dấu rắn bò, dấu quai ruột nổi, âm ruột tăng tần số và âm sắc</a:t>
            </a:r>
          </a:p>
          <a:p>
            <a:pPr>
              <a:buFont typeface="Wingdings" panose="05000000000000000000" pitchFamily="2" charset="2"/>
              <a:buChar char="Ø"/>
            </a:pPr>
            <a:r>
              <a:rPr lang="vi-VN" sz="1400">
                <a:solidFill>
                  <a:schemeClr val="tx1"/>
                </a:solidFill>
              </a:rPr>
              <a:t>Gan to do di ăn gan</a:t>
            </a:r>
            <a:r>
              <a:rPr lang="en-US" sz="1400">
                <a:solidFill>
                  <a:schemeClr val="tx1"/>
                </a:solidFill>
              </a:rPr>
              <a:t>: sờ thấy gan dưới bờ sườn, mật độ chắc/cứng, lổn nhổn, bờ không đều</a:t>
            </a:r>
          </a:p>
          <a:p>
            <a:pPr>
              <a:buFont typeface="Wingdings" panose="05000000000000000000" pitchFamily="2" charset="2"/>
              <a:buChar char="Ø"/>
            </a:pPr>
            <a:r>
              <a:rPr lang="vi-VN" sz="1400">
                <a:solidFill>
                  <a:schemeClr val="tx1"/>
                </a:solidFill>
              </a:rPr>
              <a:t>Viêm phúc mạc: biến chứng do thủng ruột khi khối u vỡ</a:t>
            </a:r>
            <a:r>
              <a:rPr lang="en-US" sz="1400">
                <a:solidFill>
                  <a:schemeClr val="tx1"/>
                </a:solidFill>
              </a:rPr>
              <a:t>: đề kháng thành bụng, cảm ứng phúc mạc. </a:t>
            </a:r>
          </a:p>
          <a:p>
            <a:pPr>
              <a:buFont typeface="Wingdings" panose="05000000000000000000" pitchFamily="2" charset="2"/>
              <a:buChar char="Ø"/>
            </a:pPr>
            <a:r>
              <a:rPr lang="vi-VN" sz="1400">
                <a:solidFill>
                  <a:schemeClr val="tx1"/>
                </a:solidFill>
              </a:rPr>
              <a:t>Ho, khó thở: do di ăn phổi.</a:t>
            </a:r>
            <a:endParaRPr lang="en-US" sz="1400">
              <a:solidFill>
                <a:schemeClr val="tx1"/>
              </a:solidFill>
            </a:endParaRPr>
          </a:p>
          <a:p>
            <a:pPr>
              <a:buFont typeface="Wingdings" panose="05000000000000000000" pitchFamily="2" charset="2"/>
              <a:buChar char="Ø"/>
            </a:pPr>
            <a:r>
              <a:rPr lang="en-US" sz="1400">
                <a:solidFill>
                  <a:schemeClr val="tx1"/>
                </a:solidFill>
              </a:rPr>
              <a:t>Đau nhức xương: u di căn xương</a:t>
            </a:r>
            <a:endParaRPr lang="vi-VN" sz="1400">
              <a:solidFill>
                <a:schemeClr val="tx1"/>
              </a:solidFill>
            </a:endParaRPr>
          </a:p>
          <a:p>
            <a:r>
              <a:rPr lang="vi-VN" sz="1400">
                <a:solidFill>
                  <a:srgbClr val="FF0000"/>
                </a:solidFill>
              </a:rPr>
              <a:t>Tuy nhiên đây </a:t>
            </a:r>
            <a:r>
              <a:rPr lang="en-US" sz="1400">
                <a:solidFill>
                  <a:srgbClr val="FF0000"/>
                </a:solidFill>
              </a:rPr>
              <a:t>là</a:t>
            </a:r>
            <a:r>
              <a:rPr lang="vi-VN" sz="1400">
                <a:solidFill>
                  <a:srgbClr val="FF0000"/>
                </a:solidFill>
              </a:rPr>
              <a:t> những triệu chứng của bệnh ở giai đoạn muộn</a:t>
            </a:r>
            <a:r>
              <a:rPr lang="en-US" sz="1400">
                <a:solidFill>
                  <a:srgbClr val="FF0000"/>
                </a:solidFill>
              </a:rPr>
              <a:t> </a:t>
            </a:r>
            <a:r>
              <a:rPr lang="vi-VN" sz="1400">
                <a:solidFill>
                  <a:srgbClr val="FF0000"/>
                </a:solidFill>
              </a:rPr>
              <a:t>g</a:t>
            </a:r>
            <a:r>
              <a:rPr lang="en-US" sz="1400">
                <a:solidFill>
                  <a:srgbClr val="FF0000"/>
                </a:solidFill>
              </a:rPr>
              <a:t>ặp </a:t>
            </a:r>
            <a:r>
              <a:rPr lang="vi-VN" sz="1400">
                <a:solidFill>
                  <a:srgbClr val="FF0000"/>
                </a:solidFill>
              </a:rPr>
              <a:t>khoảng 20% khi bệnh nhân đến khám</a:t>
            </a:r>
            <a:r>
              <a:rPr lang="en-US" sz="1400">
                <a:solidFill>
                  <a:srgbClr val="FF0000"/>
                </a:solidFill>
              </a:rPr>
              <a:t>*</a:t>
            </a:r>
            <a:endParaRPr lang="vi-VN" sz="1400">
              <a:solidFill>
                <a:srgbClr val="FF0000"/>
              </a:solidFill>
            </a:endParaRPr>
          </a:p>
          <a:p>
            <a:endParaRPr lang="en-US" sz="1400">
              <a:solidFill>
                <a:srgbClr val="0070C0"/>
              </a:solidFill>
            </a:endParaRPr>
          </a:p>
        </p:txBody>
      </p:sp>
      <p:sp>
        <p:nvSpPr>
          <p:cNvPr id="5" name="Hộp Văn bản 4">
            <a:extLst>
              <a:ext uri="{FF2B5EF4-FFF2-40B4-BE49-F238E27FC236}">
                <a16:creationId xmlns:a16="http://schemas.microsoft.com/office/drawing/2014/main" id="{F01C85EE-698D-81DF-D0A7-248799F617FA}"/>
              </a:ext>
            </a:extLst>
          </p:cNvPr>
          <p:cNvSpPr txBox="1"/>
          <p:nvPr/>
        </p:nvSpPr>
        <p:spPr>
          <a:xfrm>
            <a:off x="336885" y="6395069"/>
            <a:ext cx="10186736" cy="261610"/>
          </a:xfrm>
          <a:prstGeom prst="rect">
            <a:avLst/>
          </a:prstGeom>
          <a:noFill/>
        </p:spPr>
        <p:txBody>
          <a:bodyPr wrap="square">
            <a:spAutoFit/>
          </a:bodyPr>
          <a:lstStyle/>
          <a:p>
            <a:r>
              <a:rPr lang="en-US" sz="1100"/>
              <a:t>*Ford AC, Veldhuyzen V, Zanten SJ et al (2008). Diagnostic utility of  alarm features for colorectal cancer: systematic review and metaanalysis. Gut, 57, 1545.</a:t>
            </a:r>
          </a:p>
        </p:txBody>
      </p:sp>
      <p:pic>
        <p:nvPicPr>
          <p:cNvPr id="5122" name="Picture 2" descr="Difference between Jaundice, Hepatitis B and Anemia">
            <a:extLst>
              <a:ext uri="{FF2B5EF4-FFF2-40B4-BE49-F238E27FC236}">
                <a16:creationId xmlns:a16="http://schemas.microsoft.com/office/drawing/2014/main" id="{E8BFD31B-B063-F82A-63A9-B3DD124BC3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44082" y="168012"/>
            <a:ext cx="4135624" cy="2067813"/>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Iron Deficiency Anemia - Stepwards">
            <a:extLst>
              <a:ext uri="{FF2B5EF4-FFF2-40B4-BE49-F238E27FC236}">
                <a16:creationId xmlns:a16="http://schemas.microsoft.com/office/drawing/2014/main" id="{EBEFCBE7-AA27-34C1-66A3-AAFECBF55D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44082" y="2416706"/>
            <a:ext cx="1787797" cy="1787797"/>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Abdominal Examination - OSCE Guide | Geeky Medics">
            <a:extLst>
              <a:ext uri="{FF2B5EF4-FFF2-40B4-BE49-F238E27FC236}">
                <a16:creationId xmlns:a16="http://schemas.microsoft.com/office/drawing/2014/main" id="{A5CAB916-4E1B-0747-6B24-EE9BED8DD6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08182" y="4302371"/>
            <a:ext cx="4171524" cy="17877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11687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DD0B6389-2374-4677-B8BB-59410CCC32FD}"/>
              </a:ext>
            </a:extLst>
          </p:cNvPr>
          <p:cNvSpPr>
            <a:spLocks noGrp="1"/>
          </p:cNvSpPr>
          <p:nvPr>
            <p:ph type="title"/>
          </p:nvPr>
        </p:nvSpPr>
        <p:spPr>
          <a:xfrm>
            <a:off x="1097280" y="286604"/>
            <a:ext cx="10058400" cy="1060934"/>
          </a:xfrm>
        </p:spPr>
        <p:txBody>
          <a:bodyPr rtlCol="0">
            <a:normAutofit/>
          </a:bodyPr>
          <a:lstStyle/>
          <a:p>
            <a:pPr rtl="0"/>
            <a:r>
              <a:rPr lang="en-US"/>
              <a:t>Triệu chứng thực thể</a:t>
            </a:r>
            <a:endParaRPr lang="vi-VN"/>
          </a:p>
        </p:txBody>
      </p:sp>
      <p:sp>
        <p:nvSpPr>
          <p:cNvPr id="5" name="Subtitle 2">
            <a:extLst>
              <a:ext uri="{FF2B5EF4-FFF2-40B4-BE49-F238E27FC236}">
                <a16:creationId xmlns:a16="http://schemas.microsoft.com/office/drawing/2014/main" id="{862D6A33-E5B4-2596-61C9-597E04E614C9}"/>
              </a:ext>
            </a:extLst>
          </p:cNvPr>
          <p:cNvSpPr>
            <a:spLocks noGrp="1"/>
          </p:cNvSpPr>
          <p:nvPr>
            <p:ph idx="1"/>
          </p:nvPr>
        </p:nvSpPr>
        <p:spPr>
          <a:xfrm>
            <a:off x="1097280" y="1655028"/>
            <a:ext cx="6651058" cy="4250266"/>
          </a:xfrm>
        </p:spPr>
        <p:txBody>
          <a:bodyPr>
            <a:normAutofit/>
          </a:bodyPr>
          <a:lstStyle/>
          <a:p>
            <a:pPr marL="0" indent="0">
              <a:buNone/>
            </a:pPr>
            <a:r>
              <a:rPr lang="en-US" sz="2400" b="1">
                <a:solidFill>
                  <a:srgbClr val="0070C0"/>
                </a:solidFill>
              </a:rPr>
              <a:t>Khám hậu môn trực tràng</a:t>
            </a:r>
          </a:p>
          <a:p>
            <a:pPr marL="342900" indent="-342900">
              <a:buFont typeface="Wingdings" panose="05000000000000000000" pitchFamily="2" charset="2"/>
              <a:buChar char="Ø"/>
            </a:pPr>
            <a:r>
              <a:rPr lang="en-US" sz="2400">
                <a:solidFill>
                  <a:srgbClr val="0070C0"/>
                </a:solidFill>
              </a:rPr>
              <a:t>Đánh giá</a:t>
            </a:r>
          </a:p>
          <a:p>
            <a:pPr marL="457200" indent="-457200">
              <a:buFont typeface="Arial" panose="020B0604020202020204" pitchFamily="34" charset="0"/>
              <a:buChar char="•"/>
            </a:pPr>
            <a:r>
              <a:rPr lang="en-US" sz="1800" b="1"/>
              <a:t>Vị trí bướu</a:t>
            </a:r>
            <a:r>
              <a:rPr lang="en-US" sz="1800"/>
              <a:t>: cách rìa hậu môn cm? Hướng mấy giờ? Chiếm bao nhiêu % chu vi?  </a:t>
            </a:r>
          </a:p>
          <a:p>
            <a:pPr marL="457200" indent="-457200">
              <a:buFont typeface="Arial" panose="020B0604020202020204" pitchFamily="34" charset="0"/>
              <a:buChar char="•"/>
            </a:pPr>
            <a:r>
              <a:rPr lang="en-US" sz="1800" b="1"/>
              <a:t>Kích thước</a:t>
            </a:r>
            <a:r>
              <a:rPr lang="en-US" sz="1800"/>
              <a:t>: có sờ chạm được cực trên u?</a:t>
            </a:r>
          </a:p>
          <a:p>
            <a:pPr marL="457200" indent="-457200">
              <a:buFont typeface="Arial" panose="020B0604020202020204" pitchFamily="34" charset="0"/>
              <a:buChar char="•"/>
            </a:pPr>
            <a:r>
              <a:rPr lang="en-US" sz="1800" b="1"/>
              <a:t>U có gây chít hẹp lòng trực tràng?</a:t>
            </a:r>
          </a:p>
          <a:p>
            <a:pPr marL="457200" indent="-457200">
              <a:buFont typeface="Arial" panose="020B0604020202020204" pitchFamily="34" charset="0"/>
              <a:buChar char="•"/>
            </a:pPr>
            <a:r>
              <a:rPr lang="en-US" sz="1800" b="1"/>
              <a:t>Di động? </a:t>
            </a:r>
            <a:r>
              <a:rPr lang="en-US" sz="1800"/>
              <a:t>Khả năng xâm lấn cơ quan lân cận (cơ vòng, tuyến tiền liệt, âm đạo, xương cùng-cụt)?</a:t>
            </a:r>
          </a:p>
          <a:p>
            <a:pPr marL="457200" indent="-457200">
              <a:buFont typeface="Arial" panose="020B0604020202020204" pitchFamily="34" charset="0"/>
              <a:buChar char="•"/>
            </a:pPr>
            <a:r>
              <a:rPr lang="en-US" sz="1800" b="1"/>
              <a:t>Trương lực cơ vòng hậu môn?</a:t>
            </a:r>
          </a:p>
          <a:p>
            <a:pPr marL="457200" indent="-457200">
              <a:buFont typeface="Arial" panose="020B0604020202020204" pitchFamily="34" charset="0"/>
              <a:buChar char="•"/>
            </a:pPr>
            <a:r>
              <a:rPr lang="en-US" sz="1800" b="1">
                <a:solidFill>
                  <a:srgbClr val="FF0000"/>
                </a:solidFill>
              </a:rPr>
              <a:t>Máu theo găng</a:t>
            </a:r>
            <a:r>
              <a:rPr lang="en-US" sz="1800">
                <a:solidFill>
                  <a:srgbClr val="FF0000"/>
                </a:solidFill>
              </a:rPr>
              <a:t>: triệu chứng quan trọng nếu không sờ thấy khối u </a:t>
            </a:r>
          </a:p>
        </p:txBody>
      </p:sp>
      <p:pic>
        <p:nvPicPr>
          <p:cNvPr id="1026" name="Picture 2">
            <a:extLst>
              <a:ext uri="{FF2B5EF4-FFF2-40B4-BE49-F238E27FC236}">
                <a16:creationId xmlns:a16="http://schemas.microsoft.com/office/drawing/2014/main" id="{908BC3E1-F28A-AEB8-ECD4-24FDDDA2DCFF}"/>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8020570" y="2089868"/>
            <a:ext cx="3135109" cy="3123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02092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19256B7E-1633-44AB-8584-82DF5B726834}"/>
              </a:ext>
            </a:extLst>
          </p:cNvPr>
          <p:cNvSpPr>
            <a:spLocks noGrp="1"/>
          </p:cNvSpPr>
          <p:nvPr>
            <p:ph type="title"/>
          </p:nvPr>
        </p:nvSpPr>
        <p:spPr/>
        <p:txBody>
          <a:bodyPr rtlCol="0" anchor="b">
            <a:normAutofit/>
          </a:bodyPr>
          <a:lstStyle/>
          <a:p>
            <a:pPr rtl="0"/>
            <a:r>
              <a:rPr lang="en-US"/>
              <a:t>Bệnh cảnh lâm sàng</a:t>
            </a:r>
            <a:endParaRPr lang="vi-VN"/>
          </a:p>
        </p:txBody>
      </p:sp>
      <p:sp>
        <p:nvSpPr>
          <p:cNvPr id="29" name="Date Placeholder 3">
            <a:extLst>
              <a:ext uri="{FF2B5EF4-FFF2-40B4-BE49-F238E27FC236}">
                <a16:creationId xmlns:a16="http://schemas.microsoft.com/office/drawing/2014/main" id="{E3231EDD-D6B4-423F-2E2E-29810B72F870}"/>
              </a:ext>
            </a:extLst>
          </p:cNvPr>
          <p:cNvSpPr>
            <a:spLocks noGrp="1"/>
          </p:cNvSpPr>
          <p:nvPr>
            <p:ph type="dt" sz="half" idx="10"/>
          </p:nvPr>
        </p:nvSpPr>
        <p:spPr/>
        <p:txBody>
          <a:bodyPr anchor="ctr">
            <a:normAutofit/>
          </a:bodyPr>
          <a:lstStyle/>
          <a:p>
            <a:pPr>
              <a:spcAft>
                <a:spcPts val="600"/>
              </a:spcAft>
            </a:pPr>
            <a:fld id="{AE70FF5A-1345-4C57-9644-FD8A3EAF30C6}" type="datetime1">
              <a:rPr lang="vi-VN" noProof="0" smtClean="0"/>
              <a:pPr>
                <a:spcAft>
                  <a:spcPts val="600"/>
                </a:spcAft>
              </a:pPr>
              <a:t>15/10/2022</a:t>
            </a:fld>
            <a:endParaRPr lang="vi-VN" noProof="0"/>
          </a:p>
        </p:txBody>
      </p:sp>
      <p:sp>
        <p:nvSpPr>
          <p:cNvPr id="59" name="Footer Placeholder 4">
            <a:extLst>
              <a:ext uri="{FF2B5EF4-FFF2-40B4-BE49-F238E27FC236}">
                <a16:creationId xmlns:a16="http://schemas.microsoft.com/office/drawing/2014/main" id="{0830A92B-34F3-DD46-26C6-BF5A639DCD79}"/>
              </a:ext>
            </a:extLst>
          </p:cNvPr>
          <p:cNvSpPr>
            <a:spLocks noGrp="1"/>
          </p:cNvSpPr>
          <p:nvPr>
            <p:ph type="ftr" sz="quarter" idx="11"/>
          </p:nvPr>
        </p:nvSpPr>
        <p:spPr/>
        <p:txBody>
          <a:bodyPr/>
          <a:lstStyle/>
          <a:p>
            <a:pPr>
              <a:spcAft>
                <a:spcPts val="600"/>
              </a:spcAft>
            </a:pPr>
            <a:r>
              <a:rPr lang="vi-VN" noProof="0"/>
              <a:t>TIÊU ĐỀ BẢN TRÌNH BÀY</a:t>
            </a:r>
            <a:endParaRPr lang="vi-VN" noProof="0">
              <a:latin typeface="Arial" panose="020B0604020202020204" pitchFamily="34" charset="0"/>
            </a:endParaRPr>
          </a:p>
        </p:txBody>
      </p:sp>
      <p:sp>
        <p:nvSpPr>
          <p:cNvPr id="43" name="Slide Number Placeholder 10">
            <a:extLst>
              <a:ext uri="{FF2B5EF4-FFF2-40B4-BE49-F238E27FC236}">
                <a16:creationId xmlns:a16="http://schemas.microsoft.com/office/drawing/2014/main" id="{2AE1EAA8-B8E6-6627-13EA-223F8FEE7C8E}"/>
              </a:ext>
            </a:extLst>
          </p:cNvPr>
          <p:cNvSpPr>
            <a:spLocks noGrp="1"/>
          </p:cNvSpPr>
          <p:nvPr>
            <p:ph type="sldNum" sz="quarter" idx="12"/>
          </p:nvPr>
        </p:nvSpPr>
        <p:spPr/>
        <p:txBody>
          <a:bodyPr anchor="ctr">
            <a:normAutofit/>
          </a:bodyPr>
          <a:lstStyle/>
          <a:p>
            <a:pPr>
              <a:spcAft>
                <a:spcPts val="600"/>
              </a:spcAft>
            </a:pPr>
            <a:fld id="{294A09A9-5501-47C1-A89A-A340965A2BE2}" type="slidenum">
              <a:rPr lang="vi-VN" noProof="0" smtClean="0"/>
              <a:pPr>
                <a:spcAft>
                  <a:spcPts val="600"/>
                </a:spcAft>
              </a:pPr>
              <a:t>27</a:t>
            </a:fld>
            <a:endParaRPr lang="vi-VN" noProof="0"/>
          </a:p>
        </p:txBody>
      </p:sp>
      <p:graphicFrame>
        <p:nvGraphicFramePr>
          <p:cNvPr id="60" name="Content Placeholder 2">
            <a:extLst>
              <a:ext uri="{FF2B5EF4-FFF2-40B4-BE49-F238E27FC236}">
                <a16:creationId xmlns:a16="http://schemas.microsoft.com/office/drawing/2014/main" id="{E5C4CB9A-E77A-E26B-1E01-0756E0848359}"/>
              </a:ext>
            </a:extLst>
          </p:cNvPr>
          <p:cNvGraphicFramePr/>
          <p:nvPr>
            <p:extLst>
              <p:ext uri="{D42A27DB-BD31-4B8C-83A1-F6EECF244321}">
                <p14:modId xmlns:p14="http://schemas.microsoft.com/office/powerpoint/2010/main" val="977642733"/>
              </p:ext>
            </p:extLst>
          </p:nvPr>
        </p:nvGraphicFramePr>
        <p:xfrm>
          <a:off x="1167493" y="2017467"/>
          <a:ext cx="9779182" cy="336681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5631196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E5F191A4-7839-4F63-B17C-7C366C59488C}"/>
              </a:ext>
            </a:extLst>
          </p:cNvPr>
          <p:cNvSpPr>
            <a:spLocks noGrp="1"/>
          </p:cNvSpPr>
          <p:nvPr>
            <p:ph type="title"/>
          </p:nvPr>
        </p:nvSpPr>
        <p:spPr/>
        <p:txBody>
          <a:bodyPr rtlCol="0" anchor="b">
            <a:normAutofit/>
          </a:bodyPr>
          <a:lstStyle/>
          <a:p>
            <a:pPr rtl="0"/>
            <a:r>
              <a:rPr lang="en-US"/>
              <a:t>Chẩn đoán phân biệt</a:t>
            </a:r>
            <a:endParaRPr lang="vi-VN"/>
          </a:p>
        </p:txBody>
      </p:sp>
      <p:sp>
        <p:nvSpPr>
          <p:cNvPr id="60" name="Date Placeholder 3">
            <a:extLst>
              <a:ext uri="{FF2B5EF4-FFF2-40B4-BE49-F238E27FC236}">
                <a16:creationId xmlns:a16="http://schemas.microsoft.com/office/drawing/2014/main" id="{97B81A25-6E97-71CE-DB31-5592FF07B2D3}"/>
              </a:ext>
            </a:extLst>
          </p:cNvPr>
          <p:cNvSpPr>
            <a:spLocks noGrp="1"/>
          </p:cNvSpPr>
          <p:nvPr>
            <p:ph type="dt" sz="half" idx="10"/>
          </p:nvPr>
        </p:nvSpPr>
        <p:spPr/>
        <p:txBody>
          <a:bodyPr anchor="ctr">
            <a:normAutofit/>
          </a:bodyPr>
          <a:lstStyle/>
          <a:p>
            <a:pPr>
              <a:spcAft>
                <a:spcPts val="600"/>
              </a:spcAft>
            </a:pPr>
            <a:fld id="{670FB436-0D64-45B1-8B78-1125530D97B1}" type="datetime1">
              <a:rPr lang="vi-VN" noProof="0" smtClean="0"/>
              <a:pPr>
                <a:spcAft>
                  <a:spcPts val="600"/>
                </a:spcAft>
              </a:pPr>
              <a:t>15/10/2022</a:t>
            </a:fld>
            <a:endParaRPr lang="vi-VN" noProof="0"/>
          </a:p>
        </p:txBody>
      </p:sp>
      <p:sp>
        <p:nvSpPr>
          <p:cNvPr id="61" name="Footer Placeholder 4">
            <a:extLst>
              <a:ext uri="{FF2B5EF4-FFF2-40B4-BE49-F238E27FC236}">
                <a16:creationId xmlns:a16="http://schemas.microsoft.com/office/drawing/2014/main" id="{3A881596-C23D-9F7E-D189-41B39C422D2E}"/>
              </a:ext>
            </a:extLst>
          </p:cNvPr>
          <p:cNvSpPr>
            <a:spLocks noGrp="1"/>
          </p:cNvSpPr>
          <p:nvPr>
            <p:ph type="ftr" sz="quarter" idx="11"/>
          </p:nvPr>
        </p:nvSpPr>
        <p:spPr/>
        <p:txBody>
          <a:bodyPr anchor="ctr">
            <a:normAutofit/>
          </a:bodyPr>
          <a:lstStyle/>
          <a:p>
            <a:pPr>
              <a:spcAft>
                <a:spcPts val="600"/>
              </a:spcAft>
            </a:pPr>
            <a:r>
              <a:rPr lang="vi-VN" noProof="0"/>
              <a:t>TIÊU ĐỀ BẢN TRÌNH BÀY</a:t>
            </a:r>
          </a:p>
        </p:txBody>
      </p:sp>
      <p:sp>
        <p:nvSpPr>
          <p:cNvPr id="62" name="Slide Number Placeholder 5">
            <a:extLst>
              <a:ext uri="{FF2B5EF4-FFF2-40B4-BE49-F238E27FC236}">
                <a16:creationId xmlns:a16="http://schemas.microsoft.com/office/drawing/2014/main" id="{8EB5DBA7-D24B-0E60-AA5E-95F73CDCBBF2}"/>
              </a:ext>
            </a:extLst>
          </p:cNvPr>
          <p:cNvSpPr>
            <a:spLocks noGrp="1"/>
          </p:cNvSpPr>
          <p:nvPr>
            <p:ph type="sldNum" sz="quarter" idx="12"/>
          </p:nvPr>
        </p:nvSpPr>
        <p:spPr/>
        <p:txBody>
          <a:bodyPr anchor="ctr">
            <a:normAutofit/>
          </a:bodyPr>
          <a:lstStyle/>
          <a:p>
            <a:pPr>
              <a:spcAft>
                <a:spcPts val="600"/>
              </a:spcAft>
            </a:pPr>
            <a:fld id="{294A09A9-5501-47C1-A89A-A340965A2BE2}" type="slidenum">
              <a:rPr lang="vi-VN" noProof="0" smtClean="0"/>
              <a:pPr>
                <a:spcAft>
                  <a:spcPts val="600"/>
                </a:spcAft>
              </a:pPr>
              <a:t>28</a:t>
            </a:fld>
            <a:endParaRPr lang="vi-VN" noProof="0"/>
          </a:p>
        </p:txBody>
      </p:sp>
      <p:graphicFrame>
        <p:nvGraphicFramePr>
          <p:cNvPr id="25" name="Bảng 25">
            <a:extLst>
              <a:ext uri="{FF2B5EF4-FFF2-40B4-BE49-F238E27FC236}">
                <a16:creationId xmlns:a16="http://schemas.microsoft.com/office/drawing/2014/main" id="{7155D8A9-7656-8851-18EC-C1877C859758}"/>
              </a:ext>
            </a:extLst>
          </p:cNvPr>
          <p:cNvGraphicFramePr>
            <a:graphicFrameLocks noGrp="1"/>
          </p:cNvGraphicFramePr>
          <p:nvPr>
            <p:extLst>
              <p:ext uri="{D42A27DB-BD31-4B8C-83A1-F6EECF244321}">
                <p14:modId xmlns:p14="http://schemas.microsoft.com/office/powerpoint/2010/main" val="4145703619"/>
              </p:ext>
            </p:extLst>
          </p:nvPr>
        </p:nvGraphicFramePr>
        <p:xfrm>
          <a:off x="1167493" y="2256080"/>
          <a:ext cx="9779184" cy="3029778"/>
        </p:xfrm>
        <a:graphic>
          <a:graphicData uri="http://schemas.openxmlformats.org/drawingml/2006/table">
            <a:tbl>
              <a:tblPr firstRow="1" bandRow="1">
                <a:tableStyleId>{3B4B98B0-60AC-42C2-AFA5-B58CD77FA1E5}</a:tableStyleId>
              </a:tblPr>
              <a:tblGrid>
                <a:gridCol w="2605969">
                  <a:extLst>
                    <a:ext uri="{9D8B030D-6E8A-4147-A177-3AD203B41FA5}">
                      <a16:colId xmlns:a16="http://schemas.microsoft.com/office/drawing/2014/main" val="2556658856"/>
                    </a:ext>
                  </a:extLst>
                </a:gridCol>
                <a:gridCol w="2448633">
                  <a:extLst>
                    <a:ext uri="{9D8B030D-6E8A-4147-A177-3AD203B41FA5}">
                      <a16:colId xmlns:a16="http://schemas.microsoft.com/office/drawing/2014/main" val="3315463574"/>
                    </a:ext>
                  </a:extLst>
                </a:gridCol>
                <a:gridCol w="2220305">
                  <a:extLst>
                    <a:ext uri="{9D8B030D-6E8A-4147-A177-3AD203B41FA5}">
                      <a16:colId xmlns:a16="http://schemas.microsoft.com/office/drawing/2014/main" val="3267045206"/>
                    </a:ext>
                  </a:extLst>
                </a:gridCol>
                <a:gridCol w="2504277">
                  <a:extLst>
                    <a:ext uri="{9D8B030D-6E8A-4147-A177-3AD203B41FA5}">
                      <a16:colId xmlns:a16="http://schemas.microsoft.com/office/drawing/2014/main" val="1285792224"/>
                    </a:ext>
                  </a:extLst>
                </a:gridCol>
              </a:tblGrid>
              <a:tr h="685998">
                <a:tc>
                  <a:txBody>
                    <a:bodyPr/>
                    <a:lstStyle/>
                    <a:p>
                      <a:pPr algn="ctr"/>
                      <a:r>
                        <a:rPr lang="en-US" sz="1800">
                          <a:latin typeface="Arial" panose="020B0604020202020204" pitchFamily="34" charset="0"/>
                          <a:cs typeface="Arial" panose="020B0604020202020204" pitchFamily="34" charset="0"/>
                        </a:rPr>
                        <a:t>Đau bụng, </a:t>
                      </a:r>
                    </a:p>
                    <a:p>
                      <a:pPr algn="ctr"/>
                      <a:r>
                        <a:rPr lang="en-US" sz="1800">
                          <a:latin typeface="Arial" panose="020B0604020202020204" pitchFamily="34" charset="0"/>
                          <a:cs typeface="Arial" panose="020B0604020202020204" pitchFamily="34" charset="0"/>
                        </a:rPr>
                        <a:t>Rối loạn đi tiêu, XHTH</a:t>
                      </a:r>
                    </a:p>
                  </a:txBody>
                  <a:tcPr marL="89196" marR="89196" marT="44598" marB="44598"/>
                </a:tc>
                <a:tc>
                  <a:txBody>
                    <a:bodyPr/>
                    <a:lstStyle/>
                    <a:p>
                      <a:pPr algn="ctr"/>
                      <a:r>
                        <a:rPr lang="en-US" sz="1800">
                          <a:latin typeface="Arial" panose="020B0604020202020204" pitchFamily="34" charset="0"/>
                          <a:cs typeface="Arial" panose="020B0604020202020204" pitchFamily="34" charset="0"/>
                        </a:rPr>
                        <a:t>Bướu ổ bụng</a:t>
                      </a:r>
                    </a:p>
                  </a:txBody>
                  <a:tcPr marL="89196" marR="89196" marT="44598" marB="44598"/>
                </a:tc>
                <a:tc>
                  <a:txBody>
                    <a:bodyPr/>
                    <a:lstStyle/>
                    <a:p>
                      <a:pPr algn="ctr"/>
                      <a:r>
                        <a:rPr lang="en-US" sz="1800">
                          <a:latin typeface="Arial" panose="020B0604020202020204" pitchFamily="34" charset="0"/>
                          <a:cs typeface="Arial" panose="020B0604020202020204" pitchFamily="34" charset="0"/>
                        </a:rPr>
                        <a:t>Hội chứng</a:t>
                      </a:r>
                    </a:p>
                    <a:p>
                      <a:pPr algn="ctr"/>
                      <a:r>
                        <a:rPr lang="en-US" sz="1800">
                          <a:latin typeface="Arial" panose="020B0604020202020204" pitchFamily="34" charset="0"/>
                          <a:cs typeface="Arial" panose="020B0604020202020204" pitchFamily="34" charset="0"/>
                        </a:rPr>
                        <a:t> tắc ruột</a:t>
                      </a:r>
                    </a:p>
                  </a:txBody>
                  <a:tcPr marL="89196" marR="89196" marT="44598" marB="44598"/>
                </a:tc>
                <a:tc>
                  <a:txBody>
                    <a:bodyPr/>
                    <a:lstStyle/>
                    <a:p>
                      <a:pPr algn="ctr"/>
                      <a:r>
                        <a:rPr lang="en-US" sz="1800">
                          <a:latin typeface="Arial" panose="020B0604020202020204" pitchFamily="34" charset="0"/>
                          <a:cs typeface="Arial" panose="020B0604020202020204" pitchFamily="34" charset="0"/>
                        </a:rPr>
                        <a:t>Hội chứng </a:t>
                      </a:r>
                    </a:p>
                    <a:p>
                      <a:pPr algn="ctr"/>
                      <a:r>
                        <a:rPr lang="en-US" sz="1800">
                          <a:latin typeface="Arial" panose="020B0604020202020204" pitchFamily="34" charset="0"/>
                          <a:cs typeface="Arial" panose="020B0604020202020204" pitchFamily="34" charset="0"/>
                        </a:rPr>
                        <a:t>viêm phúc mạc</a:t>
                      </a:r>
                    </a:p>
                  </a:txBody>
                  <a:tcPr marL="89196" marR="89196" marT="44598" marB="44598"/>
                </a:tc>
                <a:extLst>
                  <a:ext uri="{0D108BD9-81ED-4DB2-BD59-A6C34878D82A}">
                    <a16:rowId xmlns:a16="http://schemas.microsoft.com/office/drawing/2014/main" val="1720011586"/>
                  </a:ext>
                </a:extLst>
              </a:tr>
              <a:tr h="2343780">
                <a:tc>
                  <a:txBody>
                    <a:bodyPr/>
                    <a:lstStyle/>
                    <a:p>
                      <a:r>
                        <a:rPr lang="en-US" sz="1800">
                          <a:latin typeface="Arial" panose="020B0604020202020204" pitchFamily="34" charset="0"/>
                          <a:cs typeface="Arial" panose="020B0604020202020204" pitchFamily="34" charset="0"/>
                        </a:rPr>
                        <a:t>Polyp đại trực tràng</a:t>
                      </a:r>
                    </a:p>
                    <a:p>
                      <a:r>
                        <a:rPr lang="en-US" sz="1800">
                          <a:latin typeface="Arial" panose="020B0604020202020204" pitchFamily="34" charset="0"/>
                          <a:cs typeface="Arial" panose="020B0604020202020204" pitchFamily="34" charset="0"/>
                        </a:rPr>
                        <a:t>Viêm loét đại tràng</a:t>
                      </a:r>
                    </a:p>
                    <a:p>
                      <a:r>
                        <a:rPr lang="en-US" sz="1800">
                          <a:latin typeface="Arial" panose="020B0604020202020204" pitchFamily="34" charset="0"/>
                          <a:cs typeface="Arial" panose="020B0604020202020204" pitchFamily="34" charset="0"/>
                        </a:rPr>
                        <a:t>Viêm túi thừa đại tràng</a:t>
                      </a:r>
                    </a:p>
                    <a:p>
                      <a:r>
                        <a:rPr lang="en-US" sz="1800">
                          <a:latin typeface="Arial" panose="020B0604020202020204" pitchFamily="34" charset="0"/>
                          <a:cs typeface="Arial" panose="020B0604020202020204" pitchFamily="34" charset="0"/>
                        </a:rPr>
                        <a:t>IBS</a:t>
                      </a:r>
                    </a:p>
                    <a:p>
                      <a:r>
                        <a:rPr lang="en-US" sz="1800">
                          <a:latin typeface="Arial" panose="020B0604020202020204" pitchFamily="34" charset="0"/>
                          <a:cs typeface="Arial" panose="020B0604020202020204" pitchFamily="34" charset="0"/>
                        </a:rPr>
                        <a:t>Trĩ</a:t>
                      </a:r>
                    </a:p>
                    <a:p>
                      <a:r>
                        <a:rPr lang="en-US" sz="1800">
                          <a:latin typeface="Arial" panose="020B0604020202020204" pitchFamily="34" charset="0"/>
                          <a:cs typeface="Arial" panose="020B0604020202020204" pitchFamily="34" charset="0"/>
                        </a:rPr>
                        <a:t>Lạc nội mạc tử cung</a:t>
                      </a:r>
                    </a:p>
                  </a:txBody>
                  <a:tcPr marL="89196" marR="89196" marT="44598" marB="44598"/>
                </a:tc>
                <a:tc>
                  <a:txBody>
                    <a:bodyPr/>
                    <a:lstStyle/>
                    <a:p>
                      <a:r>
                        <a:rPr lang="en-US" sz="1800">
                          <a:latin typeface="Arial" panose="020B0604020202020204" pitchFamily="34" charset="0"/>
                          <a:cs typeface="Arial" panose="020B0604020202020204" pitchFamily="34" charset="0"/>
                        </a:rPr>
                        <a:t>Bướu ác tính cơ quan ngoài đường tiêu hóa</a:t>
                      </a:r>
                    </a:p>
                    <a:p>
                      <a:r>
                        <a:rPr lang="en-US" sz="1800">
                          <a:latin typeface="Arial" panose="020B0604020202020204" pitchFamily="34" charset="0"/>
                          <a:cs typeface="Arial" panose="020B0604020202020204" pitchFamily="34" charset="0"/>
                        </a:rPr>
                        <a:t>Lao hồi manh tràng</a:t>
                      </a:r>
                    </a:p>
                    <a:p>
                      <a:r>
                        <a:rPr lang="en-US" sz="1800">
                          <a:latin typeface="Arial" panose="020B0604020202020204" pitchFamily="34" charset="0"/>
                          <a:cs typeface="Arial" panose="020B0604020202020204" pitchFamily="34" charset="0"/>
                        </a:rPr>
                        <a:t>K gan</a:t>
                      </a:r>
                    </a:p>
                    <a:p>
                      <a:r>
                        <a:rPr lang="en-US" sz="1800">
                          <a:latin typeface="Arial" panose="020B0604020202020204" pitchFamily="34" charset="0"/>
                          <a:cs typeface="Arial" panose="020B0604020202020204" pitchFamily="34" charset="0"/>
                        </a:rPr>
                        <a:t>K dạ dày</a:t>
                      </a:r>
                    </a:p>
                    <a:p>
                      <a:r>
                        <a:rPr lang="en-US" sz="1800">
                          <a:latin typeface="Arial" panose="020B0604020202020204" pitchFamily="34" charset="0"/>
                          <a:cs typeface="Arial" panose="020B0604020202020204" pitchFamily="34" charset="0"/>
                        </a:rPr>
                        <a:t>K tụy</a:t>
                      </a:r>
                    </a:p>
                    <a:p>
                      <a:r>
                        <a:rPr lang="en-US" sz="1800">
                          <a:latin typeface="Arial" panose="020B0604020202020204" pitchFamily="34" charset="0"/>
                          <a:cs typeface="Arial" panose="020B0604020202020204" pitchFamily="34" charset="0"/>
                        </a:rPr>
                        <a:t>Bướu lành tính</a:t>
                      </a:r>
                    </a:p>
                  </a:txBody>
                  <a:tcPr marL="89196" marR="89196" marT="44598" marB="44598"/>
                </a:tc>
                <a:tc>
                  <a:txBody>
                    <a:bodyPr/>
                    <a:lstStyle/>
                    <a:p>
                      <a:r>
                        <a:rPr lang="en-US" sz="1800">
                          <a:latin typeface="Arial" panose="020B0604020202020204" pitchFamily="34" charset="0"/>
                          <a:cs typeface="Arial" panose="020B0604020202020204" pitchFamily="34" charset="0"/>
                        </a:rPr>
                        <a:t>Tắc do dính</a:t>
                      </a:r>
                    </a:p>
                    <a:p>
                      <a:r>
                        <a:rPr lang="en-US" sz="1800">
                          <a:latin typeface="Arial" panose="020B0604020202020204" pitchFamily="34" charset="0"/>
                          <a:cs typeface="Arial" panose="020B0604020202020204" pitchFamily="34" charset="0"/>
                        </a:rPr>
                        <a:t>Xoắn đại tràng</a:t>
                      </a:r>
                    </a:p>
                    <a:p>
                      <a:r>
                        <a:rPr lang="en-US" sz="1800">
                          <a:latin typeface="Arial" panose="020B0604020202020204" pitchFamily="34" charset="0"/>
                          <a:cs typeface="Arial" panose="020B0604020202020204" pitchFamily="34" charset="0"/>
                        </a:rPr>
                        <a:t>Hội chứng Ovilgie</a:t>
                      </a:r>
                    </a:p>
                  </a:txBody>
                  <a:tcPr marL="89196" marR="89196" marT="44598" marB="44598"/>
                </a:tc>
                <a:tc>
                  <a:txBody>
                    <a:bodyPr/>
                    <a:lstStyle/>
                    <a:p>
                      <a:r>
                        <a:rPr lang="en-US" sz="1800">
                          <a:latin typeface="Arial" panose="020B0604020202020204" pitchFamily="34" charset="0"/>
                          <a:cs typeface="Arial" panose="020B0604020202020204" pitchFamily="34" charset="0"/>
                        </a:rPr>
                        <a:t>Viêm phúc mạc ruột thừa</a:t>
                      </a:r>
                    </a:p>
                    <a:p>
                      <a:r>
                        <a:rPr lang="en-US" sz="1800">
                          <a:latin typeface="Arial" panose="020B0604020202020204" pitchFamily="34" charset="0"/>
                          <a:cs typeface="Arial" panose="020B0604020202020204" pitchFamily="34" charset="0"/>
                        </a:rPr>
                        <a:t>Thủng ổ loét DD-TT</a:t>
                      </a:r>
                    </a:p>
                  </a:txBody>
                  <a:tcPr marL="89196" marR="89196" marT="44598" marB="44598"/>
                </a:tc>
                <a:extLst>
                  <a:ext uri="{0D108BD9-81ED-4DB2-BD59-A6C34878D82A}">
                    <a16:rowId xmlns:a16="http://schemas.microsoft.com/office/drawing/2014/main" val="3503040802"/>
                  </a:ext>
                </a:extLst>
              </a:tr>
            </a:tbl>
          </a:graphicData>
        </a:graphic>
      </p:graphicFrame>
    </p:spTree>
    <p:extLst>
      <p:ext uri="{BB962C8B-B14F-4D97-AF65-F5344CB8AC3E}">
        <p14:creationId xmlns:p14="http://schemas.microsoft.com/office/powerpoint/2010/main" val="27215085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5C8D2C1-DA83-420D-9635-D52CE066B5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a:extLst>
              <a:ext uri="{FF2B5EF4-FFF2-40B4-BE49-F238E27FC236}">
                <a16:creationId xmlns:a16="http://schemas.microsoft.com/office/drawing/2014/main" id="{434F74C9-6A0B-409E-AD1C-45B58BE91B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2" name="Straight Connector 11">
            <a:extLst>
              <a:ext uri="{FF2B5EF4-FFF2-40B4-BE49-F238E27FC236}">
                <a16:creationId xmlns:a16="http://schemas.microsoft.com/office/drawing/2014/main" id="{F5486A9D-1265-4B57-91E6-68E666B978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F452A527-3631-41ED-858D-3777A7D149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êu đề 1">
            <a:extLst>
              <a:ext uri="{FF2B5EF4-FFF2-40B4-BE49-F238E27FC236}">
                <a16:creationId xmlns:a16="http://schemas.microsoft.com/office/drawing/2014/main" id="{758D9074-45D3-6CB5-0251-CB95D3940183}"/>
              </a:ext>
            </a:extLst>
          </p:cNvPr>
          <p:cNvSpPr>
            <a:spLocks noGrp="1"/>
          </p:cNvSpPr>
          <p:nvPr>
            <p:ph type="title"/>
          </p:nvPr>
        </p:nvSpPr>
        <p:spPr>
          <a:xfrm>
            <a:off x="6730000" y="639097"/>
            <a:ext cx="4813072" cy="3686015"/>
          </a:xfrm>
        </p:spPr>
        <p:txBody>
          <a:bodyPr vert="horz" lIns="91440" tIns="45720" rIns="91440" bIns="45720" rtlCol="0" anchor="b">
            <a:normAutofit/>
          </a:bodyPr>
          <a:lstStyle/>
          <a:p>
            <a:r>
              <a:rPr lang="en-US"/>
              <a:t>Cận lâm sàng</a:t>
            </a:r>
          </a:p>
        </p:txBody>
      </p:sp>
      <p:pic>
        <p:nvPicPr>
          <p:cNvPr id="3" name="Hình ảnh 2">
            <a:extLst>
              <a:ext uri="{FF2B5EF4-FFF2-40B4-BE49-F238E27FC236}">
                <a16:creationId xmlns:a16="http://schemas.microsoft.com/office/drawing/2014/main" id="{16B5BDD4-545C-1266-9B75-D2A872DBE13A}"/>
              </a:ext>
            </a:extLst>
          </p:cNvPr>
          <p:cNvPicPr>
            <a:picLocks noChangeAspect="1"/>
          </p:cNvPicPr>
          <p:nvPr/>
        </p:nvPicPr>
        <p:blipFill rotWithShape="1">
          <a:blip r:embed="rId2"/>
          <a:srcRect l="781" r="10330"/>
          <a:stretch/>
        </p:blipFill>
        <p:spPr>
          <a:xfrm>
            <a:off x="1" y="10"/>
            <a:ext cx="6096000" cy="6857990"/>
          </a:xfrm>
          <a:prstGeom prst="rect">
            <a:avLst/>
          </a:prstGeom>
        </p:spPr>
      </p:pic>
      <p:cxnSp>
        <p:nvCxnSpPr>
          <p:cNvPr id="16" name="Straight Connector 15">
            <a:extLst>
              <a:ext uri="{FF2B5EF4-FFF2-40B4-BE49-F238E27FC236}">
                <a16:creationId xmlns:a16="http://schemas.microsoft.com/office/drawing/2014/main" id="{D28A9C89-B313-458F-9C85-515930A51A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805053" y="4343400"/>
            <a:ext cx="438912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784957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5C8D2C1-DA83-420D-9635-D52CE066B5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a:extLst>
              <a:ext uri="{FF2B5EF4-FFF2-40B4-BE49-F238E27FC236}">
                <a16:creationId xmlns:a16="http://schemas.microsoft.com/office/drawing/2014/main" id="{434F74C9-6A0B-409E-AD1C-45B58BE91B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2" name="Straight Connector 11">
            <a:extLst>
              <a:ext uri="{FF2B5EF4-FFF2-40B4-BE49-F238E27FC236}">
                <a16:creationId xmlns:a16="http://schemas.microsoft.com/office/drawing/2014/main" id="{F5486A9D-1265-4B57-91E6-68E666B978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F452A527-3631-41ED-858D-3777A7D149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êu đề 1">
            <a:extLst>
              <a:ext uri="{FF2B5EF4-FFF2-40B4-BE49-F238E27FC236}">
                <a16:creationId xmlns:a16="http://schemas.microsoft.com/office/drawing/2014/main" id="{758D9074-45D3-6CB5-0251-CB95D3940183}"/>
              </a:ext>
            </a:extLst>
          </p:cNvPr>
          <p:cNvSpPr>
            <a:spLocks noGrp="1"/>
          </p:cNvSpPr>
          <p:nvPr>
            <p:ph type="title"/>
          </p:nvPr>
        </p:nvSpPr>
        <p:spPr>
          <a:xfrm>
            <a:off x="6730000" y="639097"/>
            <a:ext cx="4813072" cy="3686015"/>
          </a:xfrm>
        </p:spPr>
        <p:txBody>
          <a:bodyPr vert="horz" lIns="91440" tIns="45720" rIns="91440" bIns="45720" rtlCol="0" anchor="b">
            <a:normAutofit/>
          </a:bodyPr>
          <a:lstStyle/>
          <a:p>
            <a:r>
              <a:rPr lang="en-US" sz="7200"/>
              <a:t>Tổng quan</a:t>
            </a:r>
          </a:p>
        </p:txBody>
      </p:sp>
      <p:pic>
        <p:nvPicPr>
          <p:cNvPr id="3" name="Hình ảnh 2">
            <a:extLst>
              <a:ext uri="{FF2B5EF4-FFF2-40B4-BE49-F238E27FC236}">
                <a16:creationId xmlns:a16="http://schemas.microsoft.com/office/drawing/2014/main" id="{9E1E6479-29DE-8F3B-3849-71D5CD8490A4}"/>
              </a:ext>
            </a:extLst>
          </p:cNvPr>
          <p:cNvPicPr>
            <a:picLocks noChangeAspect="1"/>
          </p:cNvPicPr>
          <p:nvPr/>
        </p:nvPicPr>
        <p:blipFill rotWithShape="1">
          <a:blip r:embed="rId2"/>
          <a:srcRect l="781" r="10330"/>
          <a:stretch/>
        </p:blipFill>
        <p:spPr>
          <a:xfrm>
            <a:off x="1" y="10"/>
            <a:ext cx="6096000" cy="6857990"/>
          </a:xfrm>
          <a:prstGeom prst="rect">
            <a:avLst/>
          </a:prstGeom>
        </p:spPr>
      </p:pic>
      <p:cxnSp>
        <p:nvCxnSpPr>
          <p:cNvPr id="16" name="Straight Connector 15">
            <a:extLst>
              <a:ext uri="{FF2B5EF4-FFF2-40B4-BE49-F238E27FC236}">
                <a16:creationId xmlns:a16="http://schemas.microsoft.com/office/drawing/2014/main" id="{D28A9C89-B313-458F-9C85-515930A51A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805053" y="4343400"/>
            <a:ext cx="438912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308924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BE998889-8B38-DB24-B68F-329FCA0E6A7C}"/>
              </a:ext>
            </a:extLst>
          </p:cNvPr>
          <p:cNvSpPr>
            <a:spLocks noGrp="1"/>
          </p:cNvSpPr>
          <p:nvPr>
            <p:ph type="title"/>
          </p:nvPr>
        </p:nvSpPr>
        <p:spPr/>
        <p:txBody>
          <a:bodyPr/>
          <a:lstStyle/>
          <a:p>
            <a:r>
              <a:rPr lang="en-US"/>
              <a:t>Cận lâm sàng</a:t>
            </a:r>
          </a:p>
        </p:txBody>
      </p:sp>
      <p:graphicFrame>
        <p:nvGraphicFramePr>
          <p:cNvPr id="7" name="Chỗ dành sẵn cho Nội dung 6">
            <a:extLst>
              <a:ext uri="{FF2B5EF4-FFF2-40B4-BE49-F238E27FC236}">
                <a16:creationId xmlns:a16="http://schemas.microsoft.com/office/drawing/2014/main" id="{70C133B6-515D-65CA-271D-B2D951F42FE6}"/>
              </a:ext>
            </a:extLst>
          </p:cNvPr>
          <p:cNvGraphicFramePr>
            <a:graphicFrameLocks noGrp="1"/>
          </p:cNvGraphicFramePr>
          <p:nvPr>
            <p:ph idx="1"/>
            <p:extLst>
              <p:ext uri="{D42A27DB-BD31-4B8C-83A1-F6EECF244321}">
                <p14:modId xmlns:p14="http://schemas.microsoft.com/office/powerpoint/2010/main" val="2709642533"/>
              </p:ext>
            </p:extLst>
          </p:nvPr>
        </p:nvGraphicFramePr>
        <p:xfrm>
          <a:off x="1038497" y="1345474"/>
          <a:ext cx="10058400" cy="43497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3736139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902557C7-37D1-AEEF-73AF-EF206204E25F}"/>
              </a:ext>
            </a:extLst>
          </p:cNvPr>
          <p:cNvSpPr>
            <a:spLocks noGrp="1"/>
          </p:cNvSpPr>
          <p:nvPr>
            <p:ph type="title"/>
          </p:nvPr>
        </p:nvSpPr>
        <p:spPr>
          <a:xfrm>
            <a:off x="406730" y="154349"/>
            <a:ext cx="10058400" cy="882543"/>
          </a:xfrm>
        </p:spPr>
        <p:txBody>
          <a:bodyPr/>
          <a:lstStyle/>
          <a:p>
            <a:r>
              <a:rPr lang="en-US"/>
              <a:t>Cận lâm sàng chẩn đoán xác định UTĐT</a:t>
            </a:r>
          </a:p>
        </p:txBody>
      </p:sp>
      <p:sp>
        <p:nvSpPr>
          <p:cNvPr id="3" name="Chỗ dành sẵn cho Nội dung 2">
            <a:extLst>
              <a:ext uri="{FF2B5EF4-FFF2-40B4-BE49-F238E27FC236}">
                <a16:creationId xmlns:a16="http://schemas.microsoft.com/office/drawing/2014/main" id="{5685EC42-CE2E-0210-9EC8-A9C8597DBE4F}"/>
              </a:ext>
            </a:extLst>
          </p:cNvPr>
          <p:cNvSpPr>
            <a:spLocks noGrp="1"/>
          </p:cNvSpPr>
          <p:nvPr>
            <p:ph idx="1"/>
          </p:nvPr>
        </p:nvSpPr>
        <p:spPr>
          <a:xfrm>
            <a:off x="1038497" y="1363287"/>
            <a:ext cx="10300062" cy="4789319"/>
          </a:xfrm>
        </p:spPr>
        <p:txBody>
          <a:bodyPr>
            <a:normAutofit fontScale="92500" lnSpcReduction="10000"/>
          </a:bodyPr>
          <a:lstStyle/>
          <a:p>
            <a:pPr>
              <a:buFont typeface="Wingdings" panose="05000000000000000000" pitchFamily="2" charset="2"/>
              <a:buChar char="v"/>
            </a:pPr>
            <a:r>
              <a:rPr lang="en-US" sz="2800" b="1">
                <a:solidFill>
                  <a:srgbClr val="002060"/>
                </a:solidFill>
              </a:rPr>
              <a:t>Nội soi đại tràng bằng ống mềm kèm sinh thiết</a:t>
            </a:r>
          </a:p>
          <a:p>
            <a:pPr>
              <a:buFont typeface="Wingdings" panose="05000000000000000000" pitchFamily="2" charset="2"/>
              <a:buChar char="Ø"/>
            </a:pPr>
            <a:r>
              <a:rPr lang="en-US" sz="2100" b="1">
                <a:solidFill>
                  <a:srgbClr val="FF0000"/>
                </a:solidFill>
              </a:rPr>
              <a:t>Ưu điểm:</a:t>
            </a:r>
          </a:p>
          <a:p>
            <a:pPr>
              <a:buFont typeface="Wingdings" panose="05000000000000000000" pitchFamily="2" charset="2"/>
              <a:buChar char="q"/>
            </a:pPr>
            <a:r>
              <a:rPr lang="en-US" sz="2100">
                <a:solidFill>
                  <a:schemeClr val="tx1"/>
                </a:solidFill>
              </a:rPr>
              <a:t>  Là </a:t>
            </a:r>
            <a:r>
              <a:rPr lang="en-US" sz="2100">
                <a:solidFill>
                  <a:srgbClr val="00B0F0"/>
                </a:solidFill>
              </a:rPr>
              <a:t>tiêu chuẩn vàng </a:t>
            </a:r>
            <a:r>
              <a:rPr lang="en-US" sz="2100">
                <a:solidFill>
                  <a:schemeClr val="tx1"/>
                </a:solidFill>
              </a:rPr>
              <a:t>trong chẩn đoán UTĐT</a:t>
            </a:r>
          </a:p>
          <a:p>
            <a:pPr>
              <a:buFont typeface="Wingdings" panose="05000000000000000000" pitchFamily="2" charset="2"/>
              <a:buChar char="q"/>
            </a:pPr>
            <a:r>
              <a:rPr lang="en-US" sz="2100">
                <a:solidFill>
                  <a:schemeClr val="tx1"/>
                </a:solidFill>
              </a:rPr>
              <a:t>  </a:t>
            </a:r>
            <a:r>
              <a:rPr lang="en-US" sz="2100">
                <a:solidFill>
                  <a:srgbClr val="00B0F0"/>
                </a:solidFill>
              </a:rPr>
              <a:t>Xác định</a:t>
            </a:r>
            <a:r>
              <a:rPr lang="en-US" sz="2100">
                <a:solidFill>
                  <a:schemeClr val="tx1"/>
                </a:solidFill>
              </a:rPr>
              <a:t>: số lượng, vị trí, hình thể, kích thước khối u, bản chất khối u qua sinh thiết</a:t>
            </a:r>
          </a:p>
          <a:p>
            <a:pPr>
              <a:buFont typeface="Wingdings" panose="05000000000000000000" pitchFamily="2" charset="2"/>
              <a:buChar char="q"/>
            </a:pPr>
            <a:r>
              <a:rPr lang="en-US" sz="2100">
                <a:solidFill>
                  <a:srgbClr val="00B0F0"/>
                </a:solidFill>
              </a:rPr>
              <a:t>  Phát hiện các sang thương khác</a:t>
            </a:r>
            <a:r>
              <a:rPr lang="en-US" sz="2100"/>
              <a:t>: u đồng thời (s</a:t>
            </a:r>
            <a:r>
              <a:rPr lang="vi-VN" sz="2100"/>
              <a:t>ynchronous</a:t>
            </a:r>
            <a:r>
              <a:rPr lang="en-US" sz="2100"/>
              <a:t>) chiếm tỉ lệ 3-5% </a:t>
            </a:r>
            <a:r>
              <a:rPr lang="en-US" sz="2100">
                <a:solidFill>
                  <a:srgbClr val="0070C0"/>
                </a:solidFill>
              </a:rPr>
              <a:t>[1]</a:t>
            </a:r>
            <a:r>
              <a:rPr lang="en-US" sz="2100">
                <a:solidFill>
                  <a:schemeClr val="tx1"/>
                </a:solidFill>
              </a:rPr>
              <a:t>, trĩ, polyp, viêm loét đại tràng,…</a:t>
            </a:r>
          </a:p>
          <a:p>
            <a:pPr>
              <a:buFont typeface="Wingdings" panose="05000000000000000000" pitchFamily="2" charset="2"/>
              <a:buChar char="q"/>
            </a:pPr>
            <a:r>
              <a:rPr lang="en-US" sz="2100">
                <a:solidFill>
                  <a:schemeClr val="tx1"/>
                </a:solidFill>
              </a:rPr>
              <a:t>  </a:t>
            </a:r>
            <a:r>
              <a:rPr lang="en-US" sz="2100">
                <a:solidFill>
                  <a:srgbClr val="00B0F0"/>
                </a:solidFill>
              </a:rPr>
              <a:t>Là phương tiện chẩn đoán và điều trị </a:t>
            </a:r>
            <a:r>
              <a:rPr lang="en-US" sz="2100"/>
              <a:t>đối với các sang thương tiền ung và ung thư giai đoạn sớm</a:t>
            </a:r>
          </a:p>
          <a:p>
            <a:pPr>
              <a:buFont typeface="Wingdings" panose="05000000000000000000" pitchFamily="2" charset="2"/>
              <a:buChar char="Ø"/>
            </a:pPr>
            <a:r>
              <a:rPr lang="en-US" sz="2100" b="1">
                <a:solidFill>
                  <a:srgbClr val="FF0000"/>
                </a:solidFill>
              </a:rPr>
              <a:t>Nhược điểm:</a:t>
            </a:r>
          </a:p>
          <a:p>
            <a:pPr>
              <a:buFont typeface="Wingdings" panose="05000000000000000000" pitchFamily="2" charset="2"/>
              <a:buChar char="q"/>
            </a:pPr>
            <a:r>
              <a:rPr lang="en-US" sz="2100">
                <a:solidFill>
                  <a:schemeClr val="tx1"/>
                </a:solidFill>
              </a:rPr>
              <a:t>  Định vị u có thể không chính xác trong một số trường hợp</a:t>
            </a:r>
          </a:p>
          <a:p>
            <a:pPr>
              <a:buFont typeface="Wingdings" panose="05000000000000000000" pitchFamily="2" charset="2"/>
              <a:buChar char="q"/>
            </a:pPr>
            <a:r>
              <a:rPr lang="en-US" sz="2100">
                <a:solidFill>
                  <a:schemeClr val="tx1"/>
                </a:solidFill>
              </a:rPr>
              <a:t>  Cần chuẩn bị đại tràng </a:t>
            </a:r>
          </a:p>
          <a:p>
            <a:pPr>
              <a:buFont typeface="Wingdings" panose="05000000000000000000" pitchFamily="2" charset="2"/>
              <a:buChar char="q"/>
            </a:pPr>
            <a:r>
              <a:rPr lang="en-US" sz="2100">
                <a:solidFill>
                  <a:schemeClr val="tx1"/>
                </a:solidFill>
              </a:rPr>
              <a:t>  Biến chứng: chảy máu, nhiễm trùng, thủng ruột,..</a:t>
            </a:r>
          </a:p>
          <a:p>
            <a:pPr>
              <a:buFont typeface="Wingdings" panose="05000000000000000000" pitchFamily="2" charset="2"/>
              <a:buChar char="q"/>
            </a:pPr>
            <a:r>
              <a:rPr lang="en-US" sz="2100">
                <a:solidFill>
                  <a:schemeClr val="tx1"/>
                </a:solidFill>
              </a:rPr>
              <a:t>  CCĐ: tình trạng bệnh nhân không ổn định, viêm phúc mạc, có thai</a:t>
            </a:r>
          </a:p>
          <a:p>
            <a:endParaRPr lang="en-US" sz="2100">
              <a:solidFill>
                <a:schemeClr val="tx1"/>
              </a:solidFill>
            </a:endParaRPr>
          </a:p>
          <a:p>
            <a:endParaRPr lang="en-US" b="1">
              <a:solidFill>
                <a:srgbClr val="002060"/>
              </a:solidFill>
            </a:endParaRPr>
          </a:p>
          <a:p>
            <a:endParaRPr lang="en-US" sz="2000" b="1">
              <a:solidFill>
                <a:srgbClr val="002060"/>
              </a:solidFill>
            </a:endParaRPr>
          </a:p>
          <a:p>
            <a:endParaRPr lang="en-US" sz="2000" b="1">
              <a:solidFill>
                <a:srgbClr val="002060"/>
              </a:solidFill>
            </a:endParaRPr>
          </a:p>
          <a:p>
            <a:endParaRPr lang="en-US"/>
          </a:p>
        </p:txBody>
      </p:sp>
      <p:sp>
        <p:nvSpPr>
          <p:cNvPr id="4" name="Hộp Văn bản 3">
            <a:extLst>
              <a:ext uri="{FF2B5EF4-FFF2-40B4-BE49-F238E27FC236}">
                <a16:creationId xmlns:a16="http://schemas.microsoft.com/office/drawing/2014/main" id="{5B5567F8-30E0-B568-EFCF-01911E7B539D}"/>
              </a:ext>
            </a:extLst>
          </p:cNvPr>
          <p:cNvSpPr txBox="1"/>
          <p:nvPr/>
        </p:nvSpPr>
        <p:spPr>
          <a:xfrm>
            <a:off x="192505" y="6479001"/>
            <a:ext cx="11806990" cy="261610"/>
          </a:xfrm>
          <a:prstGeom prst="rect">
            <a:avLst/>
          </a:prstGeom>
          <a:noFill/>
        </p:spPr>
        <p:txBody>
          <a:bodyPr wrap="square">
            <a:spAutoFit/>
          </a:bodyPr>
          <a:lstStyle/>
          <a:p>
            <a:pPr marL="228600" indent="-228600">
              <a:buAutoNum type="arabicPeriod"/>
            </a:pPr>
            <a:r>
              <a:rPr lang="en-US" sz="1100"/>
              <a:t>Mulder SA, Kranse R, Damhuis RA, et al. Prevalence and prognosis of synchronous colorectal cancer: a Dutch population-based study. Cancer Epidemiol 2011; 35:442.</a:t>
            </a:r>
          </a:p>
        </p:txBody>
      </p:sp>
    </p:spTree>
    <p:extLst>
      <p:ext uri="{BB962C8B-B14F-4D97-AF65-F5344CB8AC3E}">
        <p14:creationId xmlns:p14="http://schemas.microsoft.com/office/powerpoint/2010/main" val="417501069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9A85D5FA-755A-CC80-9860-23DDD62D79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22900"/>
            <a:ext cx="9127375" cy="2777831"/>
          </a:xfrm>
          <a:prstGeom prst="rect">
            <a:avLst/>
          </a:prstGeom>
          <a:noFill/>
          <a:extLst>
            <a:ext uri="{909E8E84-426E-40DD-AFC4-6F175D3DCCD1}">
              <a14:hiddenFill xmlns:a14="http://schemas.microsoft.com/office/drawing/2010/main">
                <a:solidFill>
                  <a:srgbClr val="FFFFFF"/>
                </a:solidFill>
              </a14:hiddenFill>
            </a:ext>
          </a:extLst>
        </p:spPr>
      </p:pic>
      <p:pic>
        <p:nvPicPr>
          <p:cNvPr id="4" name="Hình ảnh 3">
            <a:extLst>
              <a:ext uri="{FF2B5EF4-FFF2-40B4-BE49-F238E27FC236}">
                <a16:creationId xmlns:a16="http://schemas.microsoft.com/office/drawing/2014/main" id="{0F562ACE-D72C-3897-07ED-4CDFF654CE79}"/>
              </a:ext>
            </a:extLst>
          </p:cNvPr>
          <p:cNvPicPr>
            <a:picLocks noChangeAspect="1"/>
          </p:cNvPicPr>
          <p:nvPr/>
        </p:nvPicPr>
        <p:blipFill rotWithShape="1">
          <a:blip r:embed="rId4"/>
          <a:srcRect l="11961" t="19604" r="10639" b="38240"/>
          <a:stretch/>
        </p:blipFill>
        <p:spPr>
          <a:xfrm>
            <a:off x="3396284" y="3254994"/>
            <a:ext cx="8675677" cy="2657902"/>
          </a:xfrm>
          <a:prstGeom prst="rect">
            <a:avLst/>
          </a:prstGeom>
        </p:spPr>
      </p:pic>
      <p:pic>
        <p:nvPicPr>
          <p:cNvPr id="1028" name="Picture 4" descr="Hemorrhoid Disease and the Role of the Gastroenterologist -  Gastroenterology &amp; Endoscopy News">
            <a:extLst>
              <a:ext uri="{FF2B5EF4-FFF2-40B4-BE49-F238E27FC236}">
                <a16:creationId xmlns:a16="http://schemas.microsoft.com/office/drawing/2014/main" id="{8D6B190A-0401-2FBB-3714-CD06B8DA01A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33165" y="559669"/>
            <a:ext cx="3038796" cy="2171986"/>
          </a:xfrm>
          <a:prstGeom prst="rect">
            <a:avLst/>
          </a:prstGeom>
          <a:noFill/>
          <a:extLst>
            <a:ext uri="{909E8E84-426E-40DD-AFC4-6F175D3DCCD1}">
              <a14:hiddenFill xmlns:a14="http://schemas.microsoft.com/office/drawing/2010/main">
                <a:solidFill>
                  <a:srgbClr val="FFFFFF"/>
                </a:solidFill>
              </a14:hiddenFill>
            </a:ext>
          </a:extLst>
        </p:spPr>
      </p:pic>
      <p:sp>
        <p:nvSpPr>
          <p:cNvPr id="6" name="Hộp Văn bản 5">
            <a:extLst>
              <a:ext uri="{FF2B5EF4-FFF2-40B4-BE49-F238E27FC236}">
                <a16:creationId xmlns:a16="http://schemas.microsoft.com/office/drawing/2014/main" id="{30095224-5AAD-4E75-9FBB-9880BCE2FF76}"/>
              </a:ext>
            </a:extLst>
          </p:cNvPr>
          <p:cNvSpPr txBox="1"/>
          <p:nvPr/>
        </p:nvSpPr>
        <p:spPr>
          <a:xfrm>
            <a:off x="10153393" y="2821908"/>
            <a:ext cx="1047404" cy="369332"/>
          </a:xfrm>
          <a:prstGeom prst="rect">
            <a:avLst/>
          </a:prstGeom>
          <a:noFill/>
        </p:spPr>
        <p:txBody>
          <a:bodyPr wrap="square" rtlCol="0">
            <a:spAutoFit/>
          </a:bodyPr>
          <a:lstStyle/>
          <a:p>
            <a:r>
              <a:rPr lang="en-US">
                <a:latin typeface="Times New Roman" panose="02020603050405020304" pitchFamily="18" charset="0"/>
                <a:cs typeface="Times New Roman" panose="02020603050405020304" pitchFamily="18" charset="0"/>
              </a:rPr>
              <a:t>Trĩ nội</a:t>
            </a:r>
          </a:p>
        </p:txBody>
      </p:sp>
      <p:pic>
        <p:nvPicPr>
          <p:cNvPr id="1030" name="Picture 6" descr="IDDF2020-ABS-0042 Hypertrophic Cecal tuberculosis: a case report | Gut">
            <a:extLst>
              <a:ext uri="{FF2B5EF4-FFF2-40B4-BE49-F238E27FC236}">
                <a16:creationId xmlns:a16="http://schemas.microsoft.com/office/drawing/2014/main" id="{A0468C98-112C-DEF8-BF94-3EF70F90E72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9669" y="3254994"/>
            <a:ext cx="2939044" cy="2551069"/>
          </a:xfrm>
          <a:prstGeom prst="rect">
            <a:avLst/>
          </a:prstGeom>
          <a:noFill/>
          <a:extLst>
            <a:ext uri="{909E8E84-426E-40DD-AFC4-6F175D3DCCD1}">
              <a14:hiddenFill xmlns:a14="http://schemas.microsoft.com/office/drawing/2010/main">
                <a:solidFill>
                  <a:srgbClr val="FFFFFF"/>
                </a:solidFill>
              </a14:hiddenFill>
            </a:ext>
          </a:extLst>
        </p:spPr>
      </p:pic>
      <p:sp>
        <p:nvSpPr>
          <p:cNvPr id="7" name="Hộp Văn bản 6">
            <a:extLst>
              <a:ext uri="{FF2B5EF4-FFF2-40B4-BE49-F238E27FC236}">
                <a16:creationId xmlns:a16="http://schemas.microsoft.com/office/drawing/2014/main" id="{1F4D6A79-A4A4-052B-EAA0-04B6C6E912AE}"/>
              </a:ext>
            </a:extLst>
          </p:cNvPr>
          <p:cNvSpPr txBox="1"/>
          <p:nvPr/>
        </p:nvSpPr>
        <p:spPr>
          <a:xfrm>
            <a:off x="749530" y="5764354"/>
            <a:ext cx="1979321" cy="369332"/>
          </a:xfrm>
          <a:prstGeom prst="rect">
            <a:avLst/>
          </a:prstGeom>
          <a:noFill/>
        </p:spPr>
        <p:txBody>
          <a:bodyPr wrap="square" rtlCol="0">
            <a:spAutoFit/>
          </a:bodyPr>
          <a:lstStyle/>
          <a:p>
            <a:r>
              <a:rPr lang="en-US">
                <a:latin typeface="Times New Roman" panose="02020603050405020304" pitchFamily="18" charset="0"/>
                <a:cs typeface="Times New Roman" panose="02020603050405020304" pitchFamily="18" charset="0"/>
              </a:rPr>
              <a:t>Lao manh tràng</a:t>
            </a:r>
          </a:p>
        </p:txBody>
      </p:sp>
      <p:sp>
        <p:nvSpPr>
          <p:cNvPr id="9" name="Hộp Văn bản 8">
            <a:extLst>
              <a:ext uri="{FF2B5EF4-FFF2-40B4-BE49-F238E27FC236}">
                <a16:creationId xmlns:a16="http://schemas.microsoft.com/office/drawing/2014/main" id="{32DE2432-8F58-7C50-4697-1C9D1642A1E7}"/>
              </a:ext>
            </a:extLst>
          </p:cNvPr>
          <p:cNvSpPr txBox="1"/>
          <p:nvPr/>
        </p:nvSpPr>
        <p:spPr>
          <a:xfrm>
            <a:off x="175882" y="6114589"/>
            <a:ext cx="3126615" cy="200055"/>
          </a:xfrm>
          <a:prstGeom prst="rect">
            <a:avLst/>
          </a:prstGeom>
          <a:noFill/>
        </p:spPr>
        <p:txBody>
          <a:bodyPr wrap="square">
            <a:spAutoFit/>
          </a:bodyPr>
          <a:lstStyle/>
          <a:p>
            <a:r>
              <a:rPr lang="en-US" sz="700"/>
              <a:t>https://gut.bmj.com/content/gutjnl/69/Suppl_2/A31.1/F1.medium.gif</a:t>
            </a:r>
          </a:p>
        </p:txBody>
      </p:sp>
      <p:sp>
        <p:nvSpPr>
          <p:cNvPr id="11" name="Hộp Văn bản 10">
            <a:extLst>
              <a:ext uri="{FF2B5EF4-FFF2-40B4-BE49-F238E27FC236}">
                <a16:creationId xmlns:a16="http://schemas.microsoft.com/office/drawing/2014/main" id="{2F9B2731-FF2B-A518-3F29-089643334A4F}"/>
              </a:ext>
            </a:extLst>
          </p:cNvPr>
          <p:cNvSpPr txBox="1"/>
          <p:nvPr/>
        </p:nvSpPr>
        <p:spPr>
          <a:xfrm>
            <a:off x="5282135" y="3077835"/>
            <a:ext cx="9025346" cy="200055"/>
          </a:xfrm>
          <a:prstGeom prst="rect">
            <a:avLst/>
          </a:prstGeom>
          <a:noFill/>
        </p:spPr>
        <p:txBody>
          <a:bodyPr wrap="square">
            <a:spAutoFit/>
          </a:bodyPr>
          <a:lstStyle/>
          <a:p>
            <a:r>
              <a:rPr lang="en-US" sz="700"/>
              <a:t>https://bvndtp.org.vn/wp-content/uploads/2019/07/3-2.png</a:t>
            </a:r>
          </a:p>
        </p:txBody>
      </p:sp>
      <p:sp>
        <p:nvSpPr>
          <p:cNvPr id="12" name="Hộp Văn bản 11">
            <a:extLst>
              <a:ext uri="{FF2B5EF4-FFF2-40B4-BE49-F238E27FC236}">
                <a16:creationId xmlns:a16="http://schemas.microsoft.com/office/drawing/2014/main" id="{1DE177FA-3A5E-C7E2-D987-24C9818CE6F1}"/>
              </a:ext>
            </a:extLst>
          </p:cNvPr>
          <p:cNvSpPr txBox="1"/>
          <p:nvPr/>
        </p:nvSpPr>
        <p:spPr>
          <a:xfrm>
            <a:off x="6096000" y="6040404"/>
            <a:ext cx="9025346" cy="200055"/>
          </a:xfrm>
          <a:prstGeom prst="rect">
            <a:avLst/>
          </a:prstGeom>
          <a:noFill/>
        </p:spPr>
        <p:txBody>
          <a:bodyPr wrap="square">
            <a:spAutoFit/>
          </a:bodyPr>
          <a:lstStyle/>
          <a:p>
            <a:r>
              <a:rPr lang="en-US" sz="700"/>
              <a:t>https://bvndtp.org.vn/wp-content/uploads/2019/07/3-2.png</a:t>
            </a:r>
          </a:p>
        </p:txBody>
      </p:sp>
      <p:sp>
        <p:nvSpPr>
          <p:cNvPr id="14" name="Hộp Văn bản 13">
            <a:extLst>
              <a:ext uri="{FF2B5EF4-FFF2-40B4-BE49-F238E27FC236}">
                <a16:creationId xmlns:a16="http://schemas.microsoft.com/office/drawing/2014/main" id="{32791FF5-595B-A4C0-0AF5-317E8D662743}"/>
              </a:ext>
            </a:extLst>
          </p:cNvPr>
          <p:cNvSpPr txBox="1"/>
          <p:nvPr/>
        </p:nvSpPr>
        <p:spPr>
          <a:xfrm>
            <a:off x="2544328" y="6438504"/>
            <a:ext cx="7510409" cy="369332"/>
          </a:xfrm>
          <a:prstGeom prst="rect">
            <a:avLst/>
          </a:prstGeom>
          <a:noFill/>
        </p:spPr>
        <p:txBody>
          <a:bodyPr wrap="square">
            <a:spAutoFit/>
          </a:bodyPr>
          <a:lstStyle/>
          <a:p>
            <a:r>
              <a:rPr lang="en-US" sz="1800" b="1">
                <a:solidFill>
                  <a:srgbClr val="002060"/>
                </a:solidFill>
              </a:rPr>
              <a:t>Hình ảnh một số sang thương qua Nội soi đại tràng bằng ống mềm</a:t>
            </a:r>
          </a:p>
        </p:txBody>
      </p:sp>
    </p:spTree>
    <p:extLst>
      <p:ext uri="{BB962C8B-B14F-4D97-AF65-F5344CB8AC3E}">
        <p14:creationId xmlns:p14="http://schemas.microsoft.com/office/powerpoint/2010/main" val="38622568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902557C7-37D1-AEEF-73AF-EF206204E25F}"/>
              </a:ext>
            </a:extLst>
          </p:cNvPr>
          <p:cNvSpPr>
            <a:spLocks noGrp="1"/>
          </p:cNvSpPr>
          <p:nvPr>
            <p:ph type="title"/>
          </p:nvPr>
        </p:nvSpPr>
        <p:spPr>
          <a:xfrm>
            <a:off x="352994" y="107888"/>
            <a:ext cx="10058400" cy="882543"/>
          </a:xfrm>
        </p:spPr>
        <p:txBody>
          <a:bodyPr/>
          <a:lstStyle/>
          <a:p>
            <a:pPr algn="just"/>
            <a:r>
              <a:rPr lang="en-US"/>
              <a:t>Cận lâm sàng chẩn đoán giai đoạn</a:t>
            </a:r>
          </a:p>
        </p:txBody>
      </p:sp>
      <p:sp>
        <p:nvSpPr>
          <p:cNvPr id="3" name="Chỗ dành sẵn cho Nội dung 2">
            <a:extLst>
              <a:ext uri="{FF2B5EF4-FFF2-40B4-BE49-F238E27FC236}">
                <a16:creationId xmlns:a16="http://schemas.microsoft.com/office/drawing/2014/main" id="{5685EC42-CE2E-0210-9EC8-A9C8597DBE4F}"/>
              </a:ext>
            </a:extLst>
          </p:cNvPr>
          <p:cNvSpPr>
            <a:spLocks noGrp="1"/>
          </p:cNvSpPr>
          <p:nvPr>
            <p:ph idx="1"/>
          </p:nvPr>
        </p:nvSpPr>
        <p:spPr>
          <a:xfrm>
            <a:off x="1001387" y="1449973"/>
            <a:ext cx="10058401" cy="4789319"/>
          </a:xfrm>
        </p:spPr>
        <p:txBody>
          <a:bodyPr>
            <a:normAutofit fontScale="77500" lnSpcReduction="20000"/>
          </a:bodyPr>
          <a:lstStyle/>
          <a:p>
            <a:pPr algn="just">
              <a:buFont typeface="Wingdings" panose="05000000000000000000" pitchFamily="2" charset="2"/>
              <a:buChar char="v"/>
            </a:pPr>
            <a:r>
              <a:rPr lang="en-US" sz="2800" b="1">
                <a:solidFill>
                  <a:srgbClr val="002060"/>
                </a:solidFill>
              </a:rPr>
              <a:t>Chụp cắt lớp vi tính</a:t>
            </a:r>
          </a:p>
          <a:p>
            <a:pPr algn="just">
              <a:buClr>
                <a:srgbClr val="0070C0"/>
              </a:buClr>
              <a:buFont typeface="Wingdings" panose="05000000000000000000" pitchFamily="2" charset="2"/>
              <a:buChar char="q"/>
              <a:defRPr/>
            </a:pPr>
            <a:r>
              <a:rPr lang="en-US">
                <a:solidFill>
                  <a:prstClr val="black">
                    <a:lumMod val="75000"/>
                    <a:lumOff val="25000"/>
                  </a:prstClr>
                </a:solidFill>
              </a:rPr>
              <a:t>  </a:t>
            </a:r>
            <a:r>
              <a:rPr lang="en-US" sz="2400">
                <a:solidFill>
                  <a:prstClr val="black">
                    <a:lumMod val="75000"/>
                    <a:lumOff val="25000"/>
                  </a:prstClr>
                </a:solidFill>
              </a:rPr>
              <a:t>Là phương tiện chẩn đoán thường quy đối với UTĐT</a:t>
            </a:r>
          </a:p>
          <a:p>
            <a:pPr algn="just">
              <a:buClr>
                <a:srgbClr val="0070C0"/>
              </a:buClr>
              <a:buFont typeface="Wingdings" panose="05000000000000000000" pitchFamily="2" charset="2"/>
              <a:buChar char="q"/>
              <a:defRPr/>
            </a:pPr>
            <a:r>
              <a:rPr lang="en-US" sz="2400">
                <a:solidFill>
                  <a:prstClr val="black">
                    <a:lumMod val="75000"/>
                    <a:lumOff val="25000"/>
                  </a:prstClr>
                </a:solidFill>
              </a:rPr>
              <a:t>  </a:t>
            </a:r>
            <a:r>
              <a:rPr lang="en-US" sz="2400" i="1">
                <a:solidFill>
                  <a:prstClr val="black">
                    <a:lumMod val="75000"/>
                    <a:lumOff val="25000"/>
                  </a:prstClr>
                </a:solidFill>
              </a:rPr>
              <a:t>NCCN 2022 khuyến cáo chụp thường quy CT scan ngực-bụng-chậu cản quang trong chẩn đoán UTĐT [1]</a:t>
            </a:r>
          </a:p>
          <a:p>
            <a:pPr algn="just">
              <a:buClr>
                <a:srgbClr val="0070C0"/>
              </a:buClr>
              <a:buFont typeface="Wingdings" panose="05000000000000000000" pitchFamily="2" charset="2"/>
              <a:buChar char="q"/>
              <a:defRPr/>
            </a:pPr>
            <a:r>
              <a:rPr lang="en-US" sz="2400">
                <a:solidFill>
                  <a:prstClr val="black">
                    <a:lumMod val="75000"/>
                    <a:lumOff val="25000"/>
                  </a:prstClr>
                </a:solidFill>
              </a:rPr>
              <a:t>  Phát hiện u: </a:t>
            </a:r>
            <a:r>
              <a:rPr lang="en-US" sz="2400">
                <a:solidFill>
                  <a:srgbClr val="FF0000"/>
                </a:solidFill>
              </a:rPr>
              <a:t>Ss 75%</a:t>
            </a:r>
            <a:r>
              <a:rPr lang="en-US" sz="2400">
                <a:solidFill>
                  <a:prstClr val="black">
                    <a:lumMod val="75000"/>
                    <a:lumOff val="25000"/>
                  </a:prstClr>
                </a:solidFill>
              </a:rPr>
              <a:t> [1], </a:t>
            </a:r>
            <a:r>
              <a:rPr lang="en-US" sz="2400">
                <a:solidFill>
                  <a:schemeClr val="tx1"/>
                </a:solidFill>
              </a:rPr>
              <a:t>x</a:t>
            </a:r>
            <a:r>
              <a:rPr kumimoji="0" lang="en-US" sz="2400" b="0" i="0" u="none" strike="noStrike" kern="1200" cap="none" spc="0" normalizeH="0" baseline="0" noProof="0">
                <a:ln>
                  <a:noFill/>
                </a:ln>
                <a:solidFill>
                  <a:schemeClr val="tx1"/>
                </a:solidFill>
                <a:effectLst/>
                <a:uLnTx/>
                <a:uFillTx/>
                <a:latin typeface="Times New Roman" panose="02020603050405020304" pitchFamily="18" charset="0"/>
                <a:ea typeface="+mn-ea"/>
                <a:cs typeface="Times New Roman" panose="02020603050405020304" pitchFamily="18" charset="0"/>
              </a:rPr>
              <a:t>ác định </a:t>
            </a:r>
            <a:r>
              <a:rPr kumimoji="0" lang="en-US" sz="2400" b="0" i="0" u="none" strike="noStrike" kern="1200" cap="none" spc="0" normalizeH="0" baseline="0" noProof="0">
                <a:ln>
                  <a:noFill/>
                </a:ln>
                <a:solidFill>
                  <a:srgbClr val="FF0000"/>
                </a:solidFill>
                <a:effectLst/>
                <a:uLnTx/>
                <a:uFillTx/>
                <a:latin typeface="Times New Roman" panose="02020603050405020304" pitchFamily="18" charset="0"/>
                <a:ea typeface="+mn-ea"/>
                <a:cs typeface="Times New Roman" panose="02020603050405020304" pitchFamily="18" charset="0"/>
              </a:rPr>
              <a:t>chính xác vị trí u</a:t>
            </a:r>
            <a:r>
              <a:rPr kumimoji="0" lang="en-US" sz="2400" b="0" i="0" u="none" strike="noStrike" kern="1200" cap="none" spc="0" normalizeH="0" baseline="0" noProof="0">
                <a:ln>
                  <a:noFill/>
                </a:ln>
                <a:solidFill>
                  <a:prstClr val="black">
                    <a:lumMod val="75000"/>
                    <a:lumOff val="25000"/>
                  </a:prstClr>
                </a:solidFill>
                <a:effectLst/>
                <a:uLnTx/>
                <a:uFillTx/>
                <a:latin typeface="Times New Roman" panose="02020603050405020304" pitchFamily="18" charset="0"/>
                <a:ea typeface="+mn-ea"/>
                <a:cs typeface="Times New Roman" panose="02020603050405020304" pitchFamily="18" charset="0"/>
              </a:rPr>
              <a:t> v</a:t>
            </a:r>
            <a:r>
              <a:rPr lang="en-US" sz="2400">
                <a:solidFill>
                  <a:prstClr val="black">
                    <a:lumMod val="75000"/>
                    <a:lumOff val="25000"/>
                  </a:prstClr>
                </a:solidFill>
              </a:rPr>
              <a:t>à kích thước. Cho phép xác định u khi BN không thể nội soi đại tràng. </a:t>
            </a:r>
          </a:p>
          <a:p>
            <a:pPr algn="just">
              <a:buClr>
                <a:srgbClr val="0070C0"/>
              </a:buClr>
              <a:buFont typeface="Wingdings" panose="05000000000000000000" pitchFamily="2" charset="2"/>
              <a:buChar char="q"/>
              <a:defRPr/>
            </a:pPr>
            <a:r>
              <a:rPr lang="en-US" sz="2400">
                <a:solidFill>
                  <a:prstClr val="black">
                    <a:lumMod val="75000"/>
                    <a:lumOff val="25000"/>
                  </a:prstClr>
                </a:solidFill>
              </a:rPr>
              <a:t>  Đánh giá giai đoạn:</a:t>
            </a:r>
            <a:endParaRPr kumimoji="0" lang="en-US" sz="2400" b="0" i="0" u="none" strike="noStrike" kern="1200" cap="none" spc="0" normalizeH="0" baseline="0" noProof="0">
              <a:ln>
                <a:noFill/>
              </a:ln>
              <a:solidFill>
                <a:prstClr val="black">
                  <a:lumMod val="75000"/>
                  <a:lumOff val="25000"/>
                </a:prstClr>
              </a:solidFill>
              <a:effectLst/>
              <a:uLnTx/>
              <a:uFillTx/>
              <a:latin typeface="Times New Roman" panose="02020603050405020304" pitchFamily="18" charset="0"/>
              <a:ea typeface="+mn-ea"/>
              <a:cs typeface="Times New Roman" panose="02020603050405020304" pitchFamily="18" charset="0"/>
            </a:endParaRPr>
          </a:p>
          <a:p>
            <a:pPr algn="just">
              <a:buClr>
                <a:srgbClr val="0070C0"/>
              </a:buClr>
              <a:buFont typeface="Wingdings" panose="05000000000000000000" pitchFamily="2" charset="2"/>
              <a:buChar char="Ø"/>
              <a:defRPr/>
            </a:pPr>
            <a:r>
              <a:rPr kumimoji="0" lang="en-US" sz="2400" b="0" i="0" u="none" strike="noStrike" kern="1200" cap="none" spc="0" normalizeH="0" baseline="0" noProof="0">
                <a:ln>
                  <a:noFill/>
                </a:ln>
                <a:solidFill>
                  <a:prstClr val="black">
                    <a:lumMod val="75000"/>
                    <a:lumOff val="25000"/>
                  </a:prstClr>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a:ln>
                  <a:noFill/>
                </a:ln>
                <a:solidFill>
                  <a:srgbClr val="00B0F0"/>
                </a:solidFill>
                <a:effectLst/>
                <a:uLnTx/>
                <a:uFillTx/>
                <a:latin typeface="Times New Roman" panose="02020603050405020304" pitchFamily="18" charset="0"/>
                <a:ea typeface="+mn-ea"/>
                <a:cs typeface="Times New Roman" panose="02020603050405020304" pitchFamily="18" charset="0"/>
              </a:rPr>
              <a:t>Mức độ xâm lấn “T”: </a:t>
            </a:r>
            <a:r>
              <a:rPr kumimoji="0" lang="en-US" sz="2400" b="0" i="0" u="none" strike="noStrike" kern="1200" cap="none" spc="0" normalizeH="0" baseline="0" noProof="0">
                <a:ln>
                  <a:noFill/>
                </a:ln>
                <a:solidFill>
                  <a:prstClr val="black">
                    <a:lumMod val="75000"/>
                    <a:lumOff val="25000"/>
                  </a:prstClr>
                </a:solidFill>
                <a:effectLst/>
                <a:uLnTx/>
                <a:uFillTx/>
                <a:latin typeface="Times New Roman" panose="02020603050405020304" pitchFamily="18" charset="0"/>
                <a:ea typeface="+mn-ea"/>
                <a:cs typeface="Times New Roman" panose="02020603050405020304" pitchFamily="18" charset="0"/>
              </a:rPr>
              <a:t>Đánh giá mức độ xâm lấn trước PT thường khó chính xác: </a:t>
            </a:r>
            <a:r>
              <a:rPr kumimoji="0" lang="en-US" sz="2400" i="0" u="none" strike="noStrike" kern="1200" cap="none" spc="0" normalizeH="0" baseline="0" noProof="0">
                <a:ln>
                  <a:noFill/>
                </a:ln>
                <a:solidFill>
                  <a:srgbClr val="FF0000"/>
                </a:solidFill>
                <a:effectLst/>
                <a:uLnTx/>
                <a:uFillTx/>
                <a:latin typeface="Times New Roman" panose="02020603050405020304" pitchFamily="18" charset="0"/>
                <a:ea typeface="+mn-ea"/>
                <a:cs typeface="Times New Roman" panose="02020603050405020304" pitchFamily="18" charset="0"/>
              </a:rPr>
              <a:t>Ss </a:t>
            </a:r>
            <a:r>
              <a:rPr kumimoji="0" lang="vi-VN" sz="2400" i="0" u="none" strike="noStrike" kern="1200" cap="none" spc="0" normalizeH="0" baseline="0" noProof="0">
                <a:ln>
                  <a:noFill/>
                </a:ln>
                <a:solidFill>
                  <a:srgbClr val="FF0000"/>
                </a:solidFill>
                <a:effectLst/>
                <a:uLnTx/>
                <a:uFillTx/>
                <a:latin typeface="Times New Roman" panose="02020603050405020304" pitchFamily="18" charset="0"/>
                <a:ea typeface="+mn-ea"/>
                <a:cs typeface="Times New Roman" panose="02020603050405020304" pitchFamily="18" charset="0"/>
              </a:rPr>
              <a:t>90</a:t>
            </a:r>
            <a:r>
              <a:rPr kumimoji="0" lang="en-US" sz="2400" i="0" u="none" strike="noStrike" kern="1200" cap="none" spc="0" normalizeH="0" baseline="0" noProof="0">
                <a:ln>
                  <a:noFill/>
                </a:ln>
                <a:solidFill>
                  <a:srgbClr val="FF0000"/>
                </a:solidFill>
                <a:effectLst/>
                <a:uLnTx/>
                <a:uFillTx/>
                <a:latin typeface="Times New Roman" panose="02020603050405020304" pitchFamily="18" charset="0"/>
                <a:ea typeface="+mn-ea"/>
                <a:cs typeface="Times New Roman" panose="02020603050405020304" pitchFamily="18" charset="0"/>
              </a:rPr>
              <a:t>%, Sp: </a:t>
            </a:r>
            <a:r>
              <a:rPr kumimoji="0" lang="vi-VN" sz="2400" i="0" u="none" strike="noStrike" kern="1200" cap="none" spc="0" normalizeH="0" baseline="0" noProof="0">
                <a:ln>
                  <a:noFill/>
                </a:ln>
                <a:solidFill>
                  <a:srgbClr val="FF0000"/>
                </a:solidFill>
                <a:effectLst/>
                <a:uLnTx/>
                <a:uFillTx/>
                <a:latin typeface="Times New Roman" panose="02020603050405020304" pitchFamily="18" charset="0"/>
                <a:ea typeface="+mn-ea"/>
                <a:cs typeface="Times New Roman" panose="02020603050405020304" pitchFamily="18" charset="0"/>
              </a:rPr>
              <a:t>69</a:t>
            </a:r>
            <a:r>
              <a:rPr kumimoji="0" lang="en-US" sz="2400" i="0" u="none" strike="noStrike" kern="1200" cap="none" spc="0" normalizeH="0" baseline="0" noProof="0">
                <a:ln>
                  <a:noFill/>
                </a:ln>
                <a:solidFill>
                  <a:srgbClr val="FF0000"/>
                </a:solidFill>
                <a:effectLst/>
                <a:uLnTx/>
                <a:uFillTx/>
                <a:latin typeface="Times New Roman" panose="02020603050405020304" pitchFamily="18" charset="0"/>
                <a:ea typeface="+mn-ea"/>
                <a:cs typeface="Times New Roman" panose="02020603050405020304" pitchFamily="18" charset="0"/>
              </a:rPr>
              <a:t>%</a:t>
            </a:r>
            <a:r>
              <a:rPr lang="en-US" sz="2400">
                <a:solidFill>
                  <a:srgbClr val="FF0000"/>
                </a:solidFill>
              </a:rPr>
              <a:t> </a:t>
            </a:r>
            <a:r>
              <a:rPr lang="en-US" sz="2400">
                <a:solidFill>
                  <a:prstClr val="black">
                    <a:lumMod val="75000"/>
                    <a:lumOff val="25000"/>
                  </a:prstClr>
                </a:solidFill>
              </a:rPr>
              <a:t>với </a:t>
            </a:r>
            <a:r>
              <a:rPr kumimoji="0" lang="en-US" sz="2400" b="0" i="0" u="none" strike="noStrike" kern="1200" cap="none" spc="0" normalizeH="0" baseline="0" noProof="0">
                <a:ln>
                  <a:noFill/>
                </a:ln>
                <a:solidFill>
                  <a:prstClr val="black">
                    <a:lumMod val="75000"/>
                    <a:lumOff val="25000"/>
                  </a:prstClr>
                </a:solidFill>
                <a:effectLst/>
                <a:uLnTx/>
                <a:uFillTx/>
                <a:latin typeface="Times New Roman" panose="02020603050405020304" pitchFamily="18" charset="0"/>
                <a:ea typeface="+mn-ea"/>
                <a:cs typeface="Times New Roman" panose="02020603050405020304" pitchFamily="18" charset="0"/>
              </a:rPr>
              <a:t> u T3, T4 [2]</a:t>
            </a:r>
          </a:p>
          <a:p>
            <a:pPr marR="0" lvl="0" algn="just" defTabSz="914400" rtl="0" eaLnBrk="1" fontAlgn="auto" latinLnBrk="0" hangingPunct="1">
              <a:lnSpc>
                <a:spcPct val="90000"/>
              </a:lnSpc>
              <a:spcBef>
                <a:spcPts val="1200"/>
              </a:spcBef>
              <a:spcAft>
                <a:spcPts val="200"/>
              </a:spcAft>
              <a:buClr>
                <a:srgbClr val="0070C0"/>
              </a:buClr>
              <a:buSzPct val="100000"/>
              <a:buFont typeface="Wingdings" panose="05000000000000000000" pitchFamily="2" charset="2"/>
              <a:buChar char="Ø"/>
              <a:tabLst/>
              <a:defRPr/>
            </a:pPr>
            <a:r>
              <a:rPr kumimoji="0" lang="en-US" sz="2400" b="0" i="0" u="none" strike="noStrike" kern="1200" cap="none" spc="0" normalizeH="0" baseline="0" noProof="0">
                <a:ln>
                  <a:noFill/>
                </a:ln>
                <a:solidFill>
                  <a:prstClr val="black">
                    <a:lumMod val="75000"/>
                    <a:lumOff val="25000"/>
                  </a:prstClr>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a:ln>
                  <a:noFill/>
                </a:ln>
                <a:solidFill>
                  <a:srgbClr val="00B0F0"/>
                </a:solidFill>
                <a:effectLst/>
                <a:uLnTx/>
                <a:uFillTx/>
                <a:latin typeface="Times New Roman" panose="02020603050405020304" pitchFamily="18" charset="0"/>
                <a:ea typeface="+mn-ea"/>
                <a:cs typeface="Times New Roman" panose="02020603050405020304" pitchFamily="18" charset="0"/>
              </a:rPr>
              <a:t>Di căn hạch “N”: </a:t>
            </a:r>
            <a:r>
              <a:rPr kumimoji="0" lang="en-US" sz="2400" b="0" i="0" u="none" strike="noStrike" kern="1200" cap="none" spc="0" normalizeH="0" baseline="0" noProof="0">
                <a:ln>
                  <a:noFill/>
                </a:ln>
                <a:solidFill>
                  <a:srgbClr val="FF0000"/>
                </a:solidFill>
                <a:effectLst/>
                <a:uLnTx/>
                <a:uFillTx/>
                <a:latin typeface="Times New Roman" panose="02020603050405020304" pitchFamily="18" charset="0"/>
                <a:ea typeface="+mn-ea"/>
                <a:cs typeface="Times New Roman" panose="02020603050405020304" pitchFamily="18" charset="0"/>
              </a:rPr>
              <a:t>Ss </a:t>
            </a:r>
            <a:r>
              <a:rPr kumimoji="0" lang="vi-VN" sz="2400" b="0" i="0" u="none" strike="noStrike" kern="1200" cap="none" spc="0" normalizeH="0" baseline="0" noProof="0">
                <a:ln>
                  <a:noFill/>
                </a:ln>
                <a:solidFill>
                  <a:srgbClr val="FF0000"/>
                </a:solidFill>
                <a:effectLst/>
                <a:uLnTx/>
                <a:uFillTx/>
                <a:latin typeface="Times New Roman" panose="02020603050405020304" pitchFamily="18" charset="0"/>
                <a:ea typeface="+mn-ea"/>
                <a:cs typeface="Times New Roman" panose="02020603050405020304" pitchFamily="18" charset="0"/>
              </a:rPr>
              <a:t>71</a:t>
            </a:r>
            <a:r>
              <a:rPr kumimoji="0" lang="en-US" sz="2400" b="0" i="0" u="none" strike="noStrike" kern="1200" cap="none" spc="0" normalizeH="0" baseline="0" noProof="0">
                <a:ln>
                  <a:noFill/>
                </a:ln>
                <a:solidFill>
                  <a:srgbClr val="FF0000"/>
                </a:solidFill>
                <a:effectLst/>
                <a:uLnTx/>
                <a:uFillTx/>
                <a:latin typeface="Times New Roman" panose="02020603050405020304" pitchFamily="18" charset="0"/>
                <a:ea typeface="+mn-ea"/>
                <a:cs typeface="Times New Roman" panose="02020603050405020304" pitchFamily="18" charset="0"/>
              </a:rPr>
              <a:t>%, Sp 6</a:t>
            </a:r>
            <a:r>
              <a:rPr kumimoji="0" lang="vi-VN" sz="2400" b="0" i="0" u="none" strike="noStrike" kern="1200" cap="none" spc="0" normalizeH="0" baseline="0" noProof="0">
                <a:ln>
                  <a:noFill/>
                </a:ln>
                <a:solidFill>
                  <a:srgbClr val="FF0000"/>
                </a:solidFill>
                <a:effectLst/>
                <a:uLnTx/>
                <a:uFillTx/>
                <a:latin typeface="Times New Roman" panose="02020603050405020304" pitchFamily="18" charset="0"/>
                <a:ea typeface="+mn-ea"/>
                <a:cs typeface="Times New Roman" panose="02020603050405020304" pitchFamily="18" charset="0"/>
              </a:rPr>
              <a:t>7</a:t>
            </a:r>
            <a:r>
              <a:rPr kumimoji="0" lang="en-US" sz="2400" b="0" i="0" u="none" strike="noStrike" kern="1200" cap="none" spc="0" normalizeH="0" baseline="0" noProof="0">
                <a:ln>
                  <a:noFill/>
                </a:ln>
                <a:solidFill>
                  <a:srgbClr val="FF0000"/>
                </a:solidFill>
                <a:effectLst/>
                <a:uLnTx/>
                <a:uFillTx/>
                <a:latin typeface="Times New Roman" panose="02020603050405020304" pitchFamily="18" charset="0"/>
                <a:ea typeface="+mn-ea"/>
                <a:cs typeface="Times New Roman" panose="02020603050405020304" pitchFamily="18" charset="0"/>
              </a:rPr>
              <a:t>%</a:t>
            </a:r>
            <a:r>
              <a:rPr kumimoji="0" lang="vi-VN" sz="2400" b="0" i="0" u="none" strike="noStrike" kern="1200" cap="none" spc="0" normalizeH="0" baseline="0" noProof="0">
                <a:ln>
                  <a:noFill/>
                </a:ln>
                <a:solidFill>
                  <a:srgbClr val="FF0000"/>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a:ln>
                  <a:noFill/>
                </a:ln>
                <a:solidFill>
                  <a:prstClr val="black">
                    <a:lumMod val="75000"/>
                    <a:lumOff val="25000"/>
                  </a:prstClr>
                </a:solidFill>
                <a:effectLst/>
                <a:uLnTx/>
                <a:uFillTx/>
                <a:latin typeface="Times New Roman" panose="02020603050405020304" pitchFamily="18" charset="0"/>
                <a:ea typeface="+mn-ea"/>
                <a:cs typeface="Times New Roman" panose="02020603050405020304" pitchFamily="18" charset="0"/>
              </a:rPr>
              <a:t>[2]</a:t>
            </a:r>
          </a:p>
          <a:p>
            <a:pPr marR="0" lvl="0" algn="just" defTabSz="914400" rtl="0" eaLnBrk="1" fontAlgn="auto" latinLnBrk="0" hangingPunct="1">
              <a:lnSpc>
                <a:spcPct val="90000"/>
              </a:lnSpc>
              <a:spcBef>
                <a:spcPts val="1200"/>
              </a:spcBef>
              <a:spcAft>
                <a:spcPts val="200"/>
              </a:spcAft>
              <a:buClr>
                <a:srgbClr val="0070C0"/>
              </a:buClr>
              <a:buSzPct val="100000"/>
              <a:buFont typeface="Wingdings" panose="05000000000000000000" pitchFamily="2" charset="2"/>
              <a:buChar char="Ø"/>
              <a:tabLst/>
              <a:defRPr/>
            </a:pPr>
            <a:r>
              <a:rPr kumimoji="0" lang="en-US" sz="2400" b="0" i="0" u="none" strike="noStrike" kern="1200" cap="none" spc="0" normalizeH="0" baseline="0" noProof="0">
                <a:ln>
                  <a:noFill/>
                </a:ln>
                <a:solidFill>
                  <a:prstClr val="black">
                    <a:lumMod val="75000"/>
                    <a:lumOff val="25000"/>
                  </a:prstClr>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a:ln>
                  <a:noFill/>
                </a:ln>
                <a:solidFill>
                  <a:srgbClr val="00B0F0"/>
                </a:solidFill>
                <a:effectLst/>
                <a:uLnTx/>
                <a:uFillTx/>
                <a:latin typeface="Times New Roman" panose="02020603050405020304" pitchFamily="18" charset="0"/>
                <a:ea typeface="+mn-ea"/>
                <a:cs typeface="Times New Roman" panose="02020603050405020304" pitchFamily="18" charset="0"/>
              </a:rPr>
              <a:t>Di căn xa “M”</a:t>
            </a:r>
            <a:r>
              <a:rPr kumimoji="0" lang="en-US" sz="2400" b="0" i="0" u="none" strike="noStrike" kern="1200" cap="none" spc="0" normalizeH="0" baseline="0" noProof="0">
                <a:ln>
                  <a:noFill/>
                </a:ln>
                <a:solidFill>
                  <a:prstClr val="black">
                    <a:lumMod val="75000"/>
                    <a:lumOff val="25000"/>
                  </a:prstClr>
                </a:solidFill>
                <a:effectLst/>
                <a:uLnTx/>
                <a:uFillTx/>
                <a:latin typeface="Times New Roman" panose="02020603050405020304" pitchFamily="18" charset="0"/>
                <a:ea typeface="+mn-ea"/>
                <a:cs typeface="Times New Roman" panose="02020603050405020304" pitchFamily="18" charset="0"/>
              </a:rPr>
              <a:t>: </a:t>
            </a:r>
          </a:p>
          <a:p>
            <a:pPr lvl="1" algn="just">
              <a:spcBef>
                <a:spcPts val="1200"/>
              </a:spcBef>
              <a:spcAft>
                <a:spcPts val="200"/>
              </a:spcAft>
              <a:buSzPct val="100000"/>
              <a:buFont typeface="Wingdings" panose="05000000000000000000" pitchFamily="2" charset="2"/>
              <a:buChar char="Ø"/>
              <a:defRPr/>
            </a:pPr>
            <a:r>
              <a:rPr kumimoji="0" lang="en-US" sz="2400" b="1" i="0" u="none" strike="noStrike" kern="1200" cap="none" spc="0" normalizeH="0" baseline="0" noProof="0">
                <a:ln>
                  <a:noFill/>
                </a:ln>
                <a:solidFill>
                  <a:prstClr val="black">
                    <a:lumMod val="75000"/>
                    <a:lumOff val="25000"/>
                  </a:prstClr>
                </a:solidFill>
                <a:effectLst/>
                <a:uLnTx/>
                <a:uFillTx/>
                <a:latin typeface="Times New Roman" panose="02020603050405020304" pitchFamily="18" charset="0"/>
                <a:ea typeface="+mn-ea"/>
                <a:cs typeface="Times New Roman" panose="02020603050405020304" pitchFamily="18" charset="0"/>
              </a:rPr>
              <a:t>Di căn gan</a:t>
            </a:r>
            <a:r>
              <a:rPr kumimoji="0" lang="en-US" sz="2400" b="0" i="0" u="none" strike="noStrike" kern="1200" cap="none" spc="0" normalizeH="0" baseline="0" noProof="0">
                <a:ln>
                  <a:noFill/>
                </a:ln>
                <a:solidFill>
                  <a:prstClr val="black">
                    <a:lumMod val="75000"/>
                    <a:lumOff val="25000"/>
                  </a:prstClr>
                </a:solidFill>
                <a:effectLst/>
                <a:uLnTx/>
                <a:uFillTx/>
                <a:latin typeface="Times New Roman" panose="02020603050405020304" pitchFamily="18" charset="0"/>
                <a:ea typeface="+mn-ea"/>
                <a:cs typeface="Times New Roman" panose="02020603050405020304" pitchFamily="18" charset="0"/>
              </a:rPr>
              <a:t>: </a:t>
            </a:r>
            <a:r>
              <a:rPr kumimoji="0" lang="vi-VN" sz="2400" b="0" i="0" u="none" strike="noStrike" kern="1200" cap="none" spc="0" normalizeH="0" baseline="0" noProof="0">
                <a:ln>
                  <a:noFill/>
                </a:ln>
                <a:solidFill>
                  <a:srgbClr val="FF0000"/>
                </a:solidFill>
                <a:effectLst/>
                <a:uLnTx/>
                <a:uFillTx/>
                <a:latin typeface="Times New Roman" panose="02020603050405020304" pitchFamily="18" charset="0"/>
                <a:ea typeface="+mn-ea"/>
                <a:cs typeface="Times New Roman" panose="02020603050405020304" pitchFamily="18" charset="0"/>
              </a:rPr>
              <a:t>Ss</a:t>
            </a:r>
            <a:r>
              <a:rPr kumimoji="0" lang="en-US" sz="2400" b="0" i="0" u="none" strike="noStrike" kern="1200" cap="none" spc="0" normalizeH="0" baseline="0" noProof="0">
                <a:ln>
                  <a:noFill/>
                </a:ln>
                <a:solidFill>
                  <a:srgbClr val="FF0000"/>
                </a:solidFill>
                <a:effectLst/>
                <a:uLnTx/>
                <a:uFillTx/>
                <a:latin typeface="Times New Roman" panose="02020603050405020304" pitchFamily="18" charset="0"/>
                <a:ea typeface="+mn-ea"/>
                <a:cs typeface="Times New Roman" panose="02020603050405020304" pitchFamily="18" charset="0"/>
              </a:rPr>
              <a:t> </a:t>
            </a:r>
            <a:r>
              <a:rPr lang="en-US" sz="2400">
                <a:solidFill>
                  <a:srgbClr val="FF0000"/>
                </a:solidFill>
              </a:rPr>
              <a:t>85</a:t>
            </a:r>
            <a:r>
              <a:rPr kumimoji="0" lang="vi-VN" sz="2400" b="0" i="0" u="none" strike="noStrike" kern="1200" cap="none" spc="0" normalizeH="0" baseline="0" noProof="0">
                <a:ln>
                  <a:noFill/>
                </a:ln>
                <a:solidFill>
                  <a:srgbClr val="FF0000"/>
                </a:solidFill>
                <a:effectLst/>
                <a:uLnTx/>
                <a:uFillTx/>
                <a:latin typeface="Times New Roman" panose="02020603050405020304" pitchFamily="18" charset="0"/>
                <a:ea typeface="+mn-ea"/>
                <a:cs typeface="Times New Roman" panose="02020603050405020304" pitchFamily="18" charset="0"/>
              </a:rPr>
              <a:t>%</a:t>
            </a:r>
            <a:r>
              <a:rPr kumimoji="0" lang="en-US" sz="2400" b="0" i="0" u="none" strike="noStrike" kern="1200" cap="none" spc="0" normalizeH="0" baseline="0" noProof="0">
                <a:ln>
                  <a:noFill/>
                </a:ln>
                <a:solidFill>
                  <a:srgbClr val="FF0000"/>
                </a:solidFill>
                <a:effectLst/>
                <a:uLnTx/>
                <a:uFillTx/>
                <a:latin typeface="Times New Roman" panose="02020603050405020304" pitchFamily="18" charset="0"/>
                <a:ea typeface="+mn-ea"/>
                <a:cs typeface="Times New Roman" panose="02020603050405020304" pitchFamily="18" charset="0"/>
              </a:rPr>
              <a:t>, Sp </a:t>
            </a:r>
            <a:r>
              <a:rPr kumimoji="0" lang="vi-VN" sz="2400" b="0" i="0" u="none" strike="noStrike" kern="1200" cap="none" spc="0" normalizeH="0" baseline="0" noProof="0">
                <a:ln>
                  <a:noFill/>
                </a:ln>
                <a:solidFill>
                  <a:srgbClr val="FF0000"/>
                </a:solidFill>
                <a:effectLst/>
                <a:uLnTx/>
                <a:uFillTx/>
                <a:latin typeface="Times New Roman" panose="02020603050405020304" pitchFamily="18" charset="0"/>
                <a:ea typeface="+mn-ea"/>
                <a:cs typeface="Times New Roman" panose="02020603050405020304" pitchFamily="18" charset="0"/>
              </a:rPr>
              <a:t>95,6%</a:t>
            </a:r>
            <a:r>
              <a:rPr kumimoji="0" lang="en-US" sz="2400" b="0" i="0" u="none" strike="noStrike" kern="1200" cap="none" spc="0" normalizeH="0" baseline="0" noProof="0">
                <a:ln>
                  <a:noFill/>
                </a:ln>
                <a:solidFill>
                  <a:srgbClr val="FF0000"/>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a:ln>
                  <a:noFill/>
                </a:ln>
                <a:solidFill>
                  <a:prstClr val="black">
                    <a:lumMod val="75000"/>
                    <a:lumOff val="25000"/>
                  </a:prstClr>
                </a:solidFill>
                <a:effectLst/>
                <a:uLnTx/>
                <a:uFillTx/>
                <a:latin typeface="Times New Roman" panose="02020603050405020304" pitchFamily="18" charset="0"/>
                <a:ea typeface="+mn-ea"/>
                <a:cs typeface="Times New Roman" panose="02020603050405020304" pitchFamily="18" charset="0"/>
              </a:rPr>
              <a:t>[3]; </a:t>
            </a:r>
          </a:p>
          <a:p>
            <a:pPr lvl="1" algn="just">
              <a:spcBef>
                <a:spcPts val="1200"/>
              </a:spcBef>
              <a:spcAft>
                <a:spcPts val="200"/>
              </a:spcAft>
              <a:buSzPct val="100000"/>
              <a:buFont typeface="Wingdings" panose="05000000000000000000" pitchFamily="2" charset="2"/>
              <a:buChar char="Ø"/>
              <a:defRPr/>
            </a:pPr>
            <a:r>
              <a:rPr lang="en-US" sz="2400" b="1">
                <a:solidFill>
                  <a:prstClr val="black">
                    <a:lumMod val="75000"/>
                    <a:lumOff val="25000"/>
                  </a:prstClr>
                </a:solidFill>
              </a:rPr>
              <a:t>D</a:t>
            </a:r>
            <a:r>
              <a:rPr kumimoji="0" lang="en-US" sz="2400" b="1" i="0" u="none" strike="noStrike" kern="1200" cap="none" spc="0" normalizeH="0" baseline="0" noProof="0">
                <a:ln>
                  <a:noFill/>
                </a:ln>
                <a:solidFill>
                  <a:prstClr val="black">
                    <a:lumMod val="75000"/>
                    <a:lumOff val="25000"/>
                  </a:prstClr>
                </a:solidFill>
                <a:effectLst/>
                <a:uLnTx/>
                <a:uFillTx/>
                <a:latin typeface="Times New Roman" panose="02020603050405020304" pitchFamily="18" charset="0"/>
                <a:ea typeface="+mn-ea"/>
                <a:cs typeface="Times New Roman" panose="02020603050405020304" pitchFamily="18" charset="0"/>
              </a:rPr>
              <a:t>i căn phúc mạc</a:t>
            </a:r>
            <a:r>
              <a:rPr kumimoji="0" lang="en-US" sz="2400" b="0" i="0" u="none" strike="noStrike" kern="1200" cap="none" spc="0" normalizeH="0" baseline="0" noProof="0">
                <a:ln>
                  <a:noFill/>
                </a:ln>
                <a:solidFill>
                  <a:prstClr val="black">
                    <a:lumMod val="75000"/>
                    <a:lumOff val="25000"/>
                  </a:prstClr>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a:ln>
                  <a:noFill/>
                </a:ln>
                <a:solidFill>
                  <a:srgbClr val="FF0000"/>
                </a:solidFill>
                <a:effectLst/>
                <a:uLnTx/>
                <a:uFillTx/>
                <a:latin typeface="Times New Roman" panose="02020603050405020304" pitchFamily="18" charset="0"/>
                <a:ea typeface="+mn-ea"/>
                <a:cs typeface="Times New Roman" panose="02020603050405020304" pitchFamily="18" charset="0"/>
              </a:rPr>
              <a:t>Ss</a:t>
            </a:r>
            <a:r>
              <a:rPr kumimoji="0" lang="vi-VN" sz="2400" b="0" i="0" u="none" strike="noStrike" kern="1200" cap="none" spc="0" normalizeH="0" baseline="0" noProof="0">
                <a:ln>
                  <a:noFill/>
                </a:ln>
                <a:solidFill>
                  <a:srgbClr val="FF0000"/>
                </a:solidFill>
                <a:effectLst/>
                <a:uLnTx/>
                <a:uFillTx/>
                <a:latin typeface="Times New Roman" panose="02020603050405020304" pitchFamily="18" charset="0"/>
                <a:ea typeface="+mn-ea"/>
                <a:cs typeface="Times New Roman" panose="02020603050405020304" pitchFamily="18" charset="0"/>
              </a:rPr>
              <a:t> 89% </a:t>
            </a:r>
            <a:r>
              <a:rPr kumimoji="0" lang="vi-VN" sz="2400" b="0" i="0" u="none" strike="noStrike" kern="1200" cap="none" spc="0" normalizeH="0" baseline="0" noProof="0">
                <a:ln>
                  <a:noFill/>
                </a:ln>
                <a:solidFill>
                  <a:prstClr val="black">
                    <a:lumMod val="75000"/>
                    <a:lumOff val="25000"/>
                  </a:prstClr>
                </a:solidFill>
                <a:effectLst/>
                <a:uLnTx/>
                <a:uFillTx/>
                <a:latin typeface="Times New Roman" panose="02020603050405020304" pitchFamily="18" charset="0"/>
                <a:ea typeface="+mn-ea"/>
                <a:cs typeface="Times New Roman" panose="02020603050405020304" pitchFamily="18" charset="0"/>
              </a:rPr>
              <a:t>với các tổn thương ≥ 5mm, </a:t>
            </a:r>
            <a:r>
              <a:rPr kumimoji="0" lang="en-US" sz="2400" b="0" i="0" u="none" strike="noStrike" kern="1200" cap="none" spc="0" normalizeH="0" baseline="0" noProof="0">
                <a:ln>
                  <a:noFill/>
                </a:ln>
                <a:solidFill>
                  <a:srgbClr val="FF0000"/>
                </a:solidFill>
                <a:effectLst/>
                <a:uLnTx/>
                <a:uFillTx/>
                <a:latin typeface="Times New Roman" panose="02020603050405020304" pitchFamily="18" charset="0"/>
                <a:ea typeface="+mn-ea"/>
                <a:cs typeface="Times New Roman" panose="02020603050405020304" pitchFamily="18" charset="0"/>
              </a:rPr>
              <a:t>Ss </a:t>
            </a:r>
            <a:r>
              <a:rPr kumimoji="0" lang="vi-VN" sz="2400" b="0" i="0" u="none" strike="noStrike" kern="1200" cap="none" spc="0" normalizeH="0" baseline="0" noProof="0">
                <a:ln>
                  <a:noFill/>
                </a:ln>
                <a:solidFill>
                  <a:srgbClr val="FF0000"/>
                </a:solidFill>
                <a:effectLst/>
                <a:uLnTx/>
                <a:uFillTx/>
                <a:latin typeface="Times New Roman" panose="02020603050405020304" pitchFamily="18" charset="0"/>
                <a:ea typeface="+mn-ea"/>
                <a:cs typeface="Times New Roman" panose="02020603050405020304" pitchFamily="18" charset="0"/>
              </a:rPr>
              <a:t>43% </a:t>
            </a:r>
            <a:r>
              <a:rPr kumimoji="0" lang="vi-VN" sz="2400" b="0" i="0" u="none" strike="noStrike" kern="1200" cap="none" spc="0" normalizeH="0" baseline="0" noProof="0">
                <a:ln>
                  <a:noFill/>
                </a:ln>
                <a:solidFill>
                  <a:prstClr val="black">
                    <a:lumMod val="75000"/>
                    <a:lumOff val="25000"/>
                  </a:prstClr>
                </a:solidFill>
                <a:effectLst/>
                <a:uLnTx/>
                <a:uFillTx/>
                <a:latin typeface="Times New Roman" panose="02020603050405020304" pitchFamily="18" charset="0"/>
                <a:ea typeface="+mn-ea"/>
                <a:cs typeface="Times New Roman" panose="02020603050405020304" pitchFamily="18" charset="0"/>
              </a:rPr>
              <a:t>với các tổn thương &lt; 5mm [</a:t>
            </a:r>
            <a:r>
              <a:rPr kumimoji="0" lang="en-US" sz="2400" b="0" i="0" u="none" strike="noStrike" kern="1200" cap="none" spc="0" normalizeH="0" baseline="0" noProof="0">
                <a:ln>
                  <a:noFill/>
                </a:ln>
                <a:solidFill>
                  <a:prstClr val="black">
                    <a:lumMod val="75000"/>
                    <a:lumOff val="25000"/>
                  </a:prstClr>
                </a:solidFill>
                <a:effectLst/>
                <a:uLnTx/>
                <a:uFillTx/>
                <a:latin typeface="Times New Roman" panose="02020603050405020304" pitchFamily="18" charset="0"/>
                <a:ea typeface="+mn-ea"/>
                <a:cs typeface="Times New Roman" panose="02020603050405020304" pitchFamily="18" charset="0"/>
              </a:rPr>
              <a:t>4</a:t>
            </a:r>
            <a:r>
              <a:rPr kumimoji="0" lang="vi-VN" sz="2400" b="0" i="0" u="none" strike="noStrike" kern="1200" cap="none" spc="0" normalizeH="0" baseline="0" noProof="0">
                <a:ln>
                  <a:noFill/>
                </a:ln>
                <a:solidFill>
                  <a:prstClr val="black">
                    <a:lumMod val="75000"/>
                    <a:lumOff val="25000"/>
                  </a:prstClr>
                </a:solidFill>
                <a:effectLst/>
                <a:uLnTx/>
                <a:uFillTx/>
                <a:latin typeface="Times New Roman" panose="02020603050405020304" pitchFamily="18" charset="0"/>
                <a:ea typeface="+mn-ea"/>
                <a:cs typeface="Times New Roman" panose="02020603050405020304" pitchFamily="18" charset="0"/>
              </a:rPr>
              <a:t>].</a:t>
            </a:r>
            <a:endParaRPr kumimoji="0" lang="en-US" sz="2400" b="0" i="0" u="none" strike="noStrike" kern="1200" cap="none" spc="0" normalizeH="0" baseline="0" noProof="0">
              <a:ln>
                <a:noFill/>
              </a:ln>
              <a:solidFill>
                <a:prstClr val="black">
                  <a:lumMod val="75000"/>
                  <a:lumOff val="25000"/>
                </a:prstClr>
              </a:solidFill>
              <a:effectLst/>
              <a:uLnTx/>
              <a:uFillTx/>
              <a:latin typeface="Times New Roman" panose="02020603050405020304" pitchFamily="18" charset="0"/>
              <a:ea typeface="+mn-ea"/>
              <a:cs typeface="Times New Roman" panose="02020603050405020304" pitchFamily="18" charset="0"/>
            </a:endParaRPr>
          </a:p>
          <a:p>
            <a:pPr algn="just">
              <a:buFont typeface="Wingdings" panose="05000000000000000000" pitchFamily="2" charset="2"/>
              <a:buChar char="q"/>
            </a:pPr>
            <a:r>
              <a:rPr lang="en-US" sz="2100">
                <a:solidFill>
                  <a:schemeClr val="tx1"/>
                </a:solidFill>
              </a:rPr>
              <a:t>  </a:t>
            </a:r>
            <a:r>
              <a:rPr lang="en-US" sz="2400">
                <a:solidFill>
                  <a:prstClr val="black">
                    <a:lumMod val="75000"/>
                    <a:lumOff val="25000"/>
                  </a:prstClr>
                </a:solidFill>
              </a:rPr>
              <a:t> </a:t>
            </a:r>
            <a:r>
              <a:rPr kumimoji="0" lang="en-US" sz="2400" b="0" i="0" u="none" strike="noStrike" kern="1200" cap="none" spc="0" normalizeH="0" baseline="0" noProof="0">
                <a:ln>
                  <a:noFill/>
                </a:ln>
                <a:solidFill>
                  <a:prstClr val="black">
                    <a:lumMod val="75000"/>
                    <a:lumOff val="25000"/>
                  </a:prstClr>
                </a:solidFill>
                <a:effectLst/>
                <a:uLnTx/>
                <a:uFillTx/>
                <a:latin typeface="Times New Roman" panose="02020603050405020304" pitchFamily="18" charset="0"/>
                <a:ea typeface="+mn-ea"/>
                <a:cs typeface="Times New Roman" panose="02020603050405020304" pitchFamily="18" charset="0"/>
              </a:rPr>
              <a:t>Phát hiện biến chứng: tắc ruột, rò, thủng ruột</a:t>
            </a:r>
          </a:p>
          <a:p>
            <a:pPr algn="just"/>
            <a:endParaRPr lang="en-US" sz="2000" b="1">
              <a:solidFill>
                <a:srgbClr val="002060"/>
              </a:solidFill>
            </a:endParaRPr>
          </a:p>
          <a:p>
            <a:pPr algn="just"/>
            <a:endParaRPr lang="en-US" sz="2000" b="1">
              <a:solidFill>
                <a:srgbClr val="002060"/>
              </a:solidFill>
            </a:endParaRPr>
          </a:p>
          <a:p>
            <a:pPr algn="just"/>
            <a:endParaRPr lang="en-US"/>
          </a:p>
        </p:txBody>
      </p:sp>
      <p:sp>
        <p:nvSpPr>
          <p:cNvPr id="6" name="Hộp Văn bản 5">
            <a:extLst>
              <a:ext uri="{FF2B5EF4-FFF2-40B4-BE49-F238E27FC236}">
                <a16:creationId xmlns:a16="http://schemas.microsoft.com/office/drawing/2014/main" id="{FA7A833F-31FB-F2EA-6B8A-005994225F1B}"/>
              </a:ext>
            </a:extLst>
          </p:cNvPr>
          <p:cNvSpPr txBox="1"/>
          <p:nvPr/>
        </p:nvSpPr>
        <p:spPr>
          <a:xfrm>
            <a:off x="5669280" y="6349630"/>
            <a:ext cx="6345382" cy="461665"/>
          </a:xfrm>
          <a:prstGeom prst="rect">
            <a:avLst/>
          </a:prstGeom>
          <a:noFill/>
        </p:spPr>
        <p:txBody>
          <a:bodyPr wrap="square">
            <a:spAutoFit/>
          </a:bodyPr>
          <a:lstStyle/>
          <a:p>
            <a:pPr algn="just"/>
            <a:r>
              <a:rPr lang="en-US" sz="800">
                <a:latin typeface="Times New Roman" panose="02020603050405020304" pitchFamily="18" charset="0"/>
                <a:cs typeface="Times New Roman" panose="02020603050405020304" pitchFamily="18" charset="0"/>
              </a:rPr>
              <a:t>[3] </a:t>
            </a:r>
            <a:r>
              <a:rPr lang="en-US" sz="800" i="0">
                <a:effectLst/>
                <a:latin typeface="Times New Roman" panose="02020603050405020304" pitchFamily="18" charset="0"/>
                <a:cs typeface="Times New Roman" panose="02020603050405020304" pitchFamily="18" charset="0"/>
              </a:rPr>
              <a:t>Performance of imaging modalities in diagnosis of liver metastases from colorectal cancer: a systematic review and meta-analysis. J Magn Reson Imaging. 2010 Jan;31(1):19-31. doi: 10.1002/jmri.22010. PMID: 20027569.</a:t>
            </a:r>
          </a:p>
          <a:p>
            <a:pPr algn="just"/>
            <a:r>
              <a:rPr lang="en-US" sz="800" i="0">
                <a:effectLst/>
                <a:latin typeface="Times New Roman" panose="02020603050405020304" pitchFamily="18" charset="0"/>
                <a:cs typeface="Times New Roman" panose="02020603050405020304" pitchFamily="18" charset="0"/>
              </a:rPr>
              <a:t>[4] A. Di Giorgio, E. Pinto (Eds). (2015). Treatment of peritoneal surface malignancies: State of the art and perspectives. Springer-Verlag Milan, Italia.</a:t>
            </a:r>
            <a:endParaRPr lang="en-US" sz="800">
              <a:latin typeface="Times New Roman" panose="02020603050405020304" pitchFamily="18" charset="0"/>
              <a:cs typeface="Times New Roman" panose="02020603050405020304" pitchFamily="18" charset="0"/>
            </a:endParaRPr>
          </a:p>
        </p:txBody>
      </p:sp>
      <p:sp>
        <p:nvSpPr>
          <p:cNvPr id="8" name="Hộp Văn bản 7">
            <a:extLst>
              <a:ext uri="{FF2B5EF4-FFF2-40B4-BE49-F238E27FC236}">
                <a16:creationId xmlns:a16="http://schemas.microsoft.com/office/drawing/2014/main" id="{20494DFB-CC14-741F-E511-761BF48DF1B4}"/>
              </a:ext>
            </a:extLst>
          </p:cNvPr>
          <p:cNvSpPr txBox="1"/>
          <p:nvPr/>
        </p:nvSpPr>
        <p:spPr>
          <a:xfrm>
            <a:off x="352994" y="6398413"/>
            <a:ext cx="5399413" cy="523220"/>
          </a:xfrm>
          <a:prstGeom prst="rect">
            <a:avLst/>
          </a:prstGeom>
          <a:noFill/>
        </p:spPr>
        <p:txBody>
          <a:bodyPr wrap="square">
            <a:spAutoFit/>
          </a:bodyPr>
          <a:lstStyle/>
          <a:p>
            <a:pPr algn="just"/>
            <a:r>
              <a:rPr lang="en-US" sz="700">
                <a:latin typeface="Times New Roman" panose="02020603050405020304" pitchFamily="18" charset="0"/>
                <a:cs typeface="Times New Roman" panose="02020603050405020304" pitchFamily="18" charset="0"/>
              </a:rPr>
              <a:t>[1]ưKerner BA, Oliver GC, Eisenstat TE, Rubin RJ, Salvati EP. Is preoperative computerized tomography useful in assessing patients with colorectal carcinoma? Dis Colon Rectum 1993; 36:1050–1053</a:t>
            </a:r>
          </a:p>
          <a:p>
            <a:pPr algn="just"/>
            <a:r>
              <a:rPr lang="en-US" sz="700">
                <a:latin typeface="Times New Roman" panose="02020603050405020304" pitchFamily="18" charset="0"/>
                <a:cs typeface="Times New Roman" panose="02020603050405020304" pitchFamily="18" charset="0"/>
              </a:rPr>
              <a:t>[2] Diagnostic Accuracy of CT for Local Staging of Colon Cancer: A Systematic Review and Meta-Analysi. Elias Nerad. 2016 207:5, 984-995</a:t>
            </a:r>
          </a:p>
          <a:p>
            <a:pPr algn="just"/>
            <a:endParaRPr lang="en-US" sz="7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2604905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Abdominal CT showing a polyp in the ascending colon (arrow) in an 86 years-old male patient.">
            <a:extLst>
              <a:ext uri="{FF2B5EF4-FFF2-40B4-BE49-F238E27FC236}">
                <a16:creationId xmlns:a16="http://schemas.microsoft.com/office/drawing/2014/main" id="{54EBA81F-C6BD-A631-A1DD-EEC5FBC543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321" y="1346664"/>
            <a:ext cx="4137942" cy="2992579"/>
          </a:xfrm>
          <a:prstGeom prst="rect">
            <a:avLst/>
          </a:prstGeom>
          <a:noFill/>
          <a:extLst>
            <a:ext uri="{909E8E84-426E-40DD-AFC4-6F175D3DCCD1}">
              <a14:hiddenFill xmlns:a14="http://schemas.microsoft.com/office/drawing/2010/main">
                <a:solidFill>
                  <a:srgbClr val="FFFFFF"/>
                </a:solidFill>
              </a14:hiddenFill>
            </a:ext>
          </a:extLst>
        </p:spPr>
      </p:pic>
      <p:sp>
        <p:nvSpPr>
          <p:cNvPr id="11" name="Hộp Văn bản 10">
            <a:extLst>
              <a:ext uri="{FF2B5EF4-FFF2-40B4-BE49-F238E27FC236}">
                <a16:creationId xmlns:a16="http://schemas.microsoft.com/office/drawing/2014/main" id="{B5340DE9-3BA7-8D5A-1849-61C60B20AA35}"/>
              </a:ext>
            </a:extLst>
          </p:cNvPr>
          <p:cNvSpPr txBox="1"/>
          <p:nvPr/>
        </p:nvSpPr>
        <p:spPr>
          <a:xfrm>
            <a:off x="201595" y="4513812"/>
            <a:ext cx="3821083" cy="461665"/>
          </a:xfrm>
          <a:prstGeom prst="rect">
            <a:avLst/>
          </a:prstGeom>
          <a:noFill/>
        </p:spPr>
        <p:txBody>
          <a:bodyPr wrap="square">
            <a:spAutoFit/>
          </a:bodyPr>
          <a:lstStyle/>
          <a:p>
            <a:pPr algn="ctr"/>
            <a:r>
              <a:rPr lang="en-US" sz="1200" b="0" i="0">
                <a:solidFill>
                  <a:srgbClr val="111111"/>
                </a:solidFill>
                <a:effectLst/>
                <a:latin typeface="Roboto" panose="02000000000000000000" pitchFamily="2" charset="0"/>
              </a:rPr>
              <a:t>Abdominal CT showing a polyp in the ascending colon (arrow) in an 86 years-old male patient</a:t>
            </a:r>
          </a:p>
        </p:txBody>
      </p:sp>
      <p:pic>
        <p:nvPicPr>
          <p:cNvPr id="13" name="Hình ảnh 12">
            <a:extLst>
              <a:ext uri="{FF2B5EF4-FFF2-40B4-BE49-F238E27FC236}">
                <a16:creationId xmlns:a16="http://schemas.microsoft.com/office/drawing/2014/main" id="{909A7C11-2019-4613-62EB-31D4907EB7B5}"/>
              </a:ext>
            </a:extLst>
          </p:cNvPr>
          <p:cNvPicPr>
            <a:picLocks noChangeAspect="1"/>
          </p:cNvPicPr>
          <p:nvPr/>
        </p:nvPicPr>
        <p:blipFill rotWithShape="1">
          <a:blip r:embed="rId4"/>
          <a:srcRect l="44591" t="29081" r="28546" b="10041"/>
          <a:stretch/>
        </p:blipFill>
        <p:spPr>
          <a:xfrm>
            <a:off x="4362556" y="1025692"/>
            <a:ext cx="3692770" cy="4705002"/>
          </a:xfrm>
          <a:prstGeom prst="rect">
            <a:avLst/>
          </a:prstGeom>
        </p:spPr>
      </p:pic>
      <p:pic>
        <p:nvPicPr>
          <p:cNvPr id="15" name="Hình ảnh 14">
            <a:extLst>
              <a:ext uri="{FF2B5EF4-FFF2-40B4-BE49-F238E27FC236}">
                <a16:creationId xmlns:a16="http://schemas.microsoft.com/office/drawing/2014/main" id="{E03EC37B-7870-F0E0-6BD9-FF4753D55EBB}"/>
              </a:ext>
            </a:extLst>
          </p:cNvPr>
          <p:cNvPicPr>
            <a:picLocks noChangeAspect="1"/>
          </p:cNvPicPr>
          <p:nvPr/>
        </p:nvPicPr>
        <p:blipFill rotWithShape="1">
          <a:blip r:embed="rId5"/>
          <a:srcRect l="67442" t="18652" r="6318" b="21441"/>
          <a:stretch/>
        </p:blipFill>
        <p:spPr>
          <a:xfrm>
            <a:off x="8160620" y="1008136"/>
            <a:ext cx="3692770" cy="4740114"/>
          </a:xfrm>
          <a:prstGeom prst="rect">
            <a:avLst/>
          </a:prstGeom>
        </p:spPr>
      </p:pic>
      <p:sp>
        <p:nvSpPr>
          <p:cNvPr id="17" name="Hộp Văn bản 16">
            <a:extLst>
              <a:ext uri="{FF2B5EF4-FFF2-40B4-BE49-F238E27FC236}">
                <a16:creationId xmlns:a16="http://schemas.microsoft.com/office/drawing/2014/main" id="{82198321-09E5-FCDA-4E09-1A30F81A1A3A}"/>
              </a:ext>
            </a:extLst>
          </p:cNvPr>
          <p:cNvSpPr txBox="1"/>
          <p:nvPr/>
        </p:nvSpPr>
        <p:spPr>
          <a:xfrm>
            <a:off x="384475" y="6334780"/>
            <a:ext cx="11136965" cy="523220"/>
          </a:xfrm>
          <a:prstGeom prst="rect">
            <a:avLst/>
          </a:prstGeom>
          <a:noFill/>
        </p:spPr>
        <p:txBody>
          <a:bodyPr wrap="square">
            <a:spAutoFit/>
          </a:bodyPr>
          <a:lstStyle/>
          <a:p>
            <a:r>
              <a:rPr lang="en-US" sz="1400" b="0" i="0">
                <a:solidFill>
                  <a:srgbClr val="000000"/>
                </a:solidFill>
                <a:effectLst/>
                <a:latin typeface="-apple-system"/>
              </a:rPr>
              <a:t>Horton, Karen M.; Abrams, Ross A.; Fishman, Elliot K. (2000). </a:t>
            </a:r>
            <a:r>
              <a:rPr lang="en-US" sz="1400" b="0" i="1">
                <a:solidFill>
                  <a:srgbClr val="000000"/>
                </a:solidFill>
                <a:effectLst/>
                <a:latin typeface="-apple-system"/>
              </a:rPr>
              <a:t>Spiral CT of Colon Cancer: Imaging Features and Role in Management1. RadioGraphics, 20(2), 419–430.</a:t>
            </a:r>
            <a:endParaRPr lang="en-US" sz="1400"/>
          </a:p>
        </p:txBody>
      </p:sp>
    </p:spTree>
    <p:extLst>
      <p:ext uri="{BB962C8B-B14F-4D97-AF65-F5344CB8AC3E}">
        <p14:creationId xmlns:p14="http://schemas.microsoft.com/office/powerpoint/2010/main" val="199181347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88BD949E-5CAB-0439-29B8-370CF14485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69483" y="127876"/>
            <a:ext cx="3310671" cy="6186029"/>
          </a:xfrm>
          <a:prstGeom prst="rect">
            <a:avLst/>
          </a:prstGeom>
          <a:noFill/>
          <a:extLst>
            <a:ext uri="{909E8E84-426E-40DD-AFC4-6F175D3DCCD1}">
              <a14:hiddenFill xmlns:a14="http://schemas.microsoft.com/office/drawing/2010/main">
                <a:solidFill>
                  <a:srgbClr val="FFFFFF"/>
                </a:solidFill>
              </a14:hiddenFill>
            </a:ext>
          </a:extLst>
        </p:spPr>
      </p:pic>
      <p:sp>
        <p:nvSpPr>
          <p:cNvPr id="16" name="Hộp Văn bản 15">
            <a:extLst>
              <a:ext uri="{FF2B5EF4-FFF2-40B4-BE49-F238E27FC236}">
                <a16:creationId xmlns:a16="http://schemas.microsoft.com/office/drawing/2014/main" id="{E531985B-5CA2-DA0B-422C-C67CDE7E9380}"/>
              </a:ext>
            </a:extLst>
          </p:cNvPr>
          <p:cNvSpPr txBox="1"/>
          <p:nvPr/>
        </p:nvSpPr>
        <p:spPr>
          <a:xfrm>
            <a:off x="10023129" y="2361803"/>
            <a:ext cx="1610102" cy="2308324"/>
          </a:xfrm>
          <a:prstGeom prst="rect">
            <a:avLst/>
          </a:prstGeom>
          <a:noFill/>
        </p:spPr>
        <p:txBody>
          <a:bodyPr wrap="square">
            <a:spAutoFit/>
          </a:bodyPr>
          <a:lstStyle/>
          <a:p>
            <a:r>
              <a:rPr lang="en-US" sz="1600" b="0" i="0">
                <a:solidFill>
                  <a:srgbClr val="444444"/>
                </a:solidFill>
                <a:effectLst/>
                <a:latin typeface="Times New Roman" panose="02020603050405020304" pitchFamily="18" charset="0"/>
                <a:cs typeface="Times New Roman" panose="02020603050405020304" pitchFamily="18" charset="0"/>
              </a:rPr>
              <a:t>Figure 2 - Computed tomography scan of the abdomen showing (A) the proximal colon mass and (B) the large peri-aortic lymph nodes</a:t>
            </a:r>
            <a:endParaRPr lang="en-US" sz="1600">
              <a:latin typeface="Times New Roman" panose="02020603050405020304" pitchFamily="18" charset="0"/>
              <a:cs typeface="Times New Roman" panose="02020603050405020304" pitchFamily="18" charset="0"/>
            </a:endParaRPr>
          </a:p>
        </p:txBody>
      </p:sp>
      <p:sp>
        <p:nvSpPr>
          <p:cNvPr id="18" name="Hộp Văn bản 17">
            <a:extLst>
              <a:ext uri="{FF2B5EF4-FFF2-40B4-BE49-F238E27FC236}">
                <a16:creationId xmlns:a16="http://schemas.microsoft.com/office/drawing/2014/main" id="{87569E3F-48BF-9633-007C-11A3E975916E}"/>
              </a:ext>
            </a:extLst>
          </p:cNvPr>
          <p:cNvSpPr txBox="1"/>
          <p:nvPr/>
        </p:nvSpPr>
        <p:spPr>
          <a:xfrm>
            <a:off x="468176" y="6483903"/>
            <a:ext cx="11550534" cy="246221"/>
          </a:xfrm>
          <a:prstGeom prst="rect">
            <a:avLst/>
          </a:prstGeom>
          <a:noFill/>
        </p:spPr>
        <p:txBody>
          <a:bodyPr wrap="square">
            <a:spAutoFit/>
          </a:bodyPr>
          <a:lstStyle/>
          <a:p>
            <a:r>
              <a:rPr lang="en-US" sz="1000">
                <a:hlinkClick r:id="rId4"/>
              </a:rPr>
              <a:t>Colon cancer metastasis to mediastinal lymph nodes without liver or lung involvement: A case report (spandidos-publications.com)</a:t>
            </a:r>
            <a:endParaRPr lang="en-US" sz="1000"/>
          </a:p>
        </p:txBody>
      </p:sp>
      <p:pic>
        <p:nvPicPr>
          <p:cNvPr id="3076" name="Picture 4" descr="figure 3">
            <a:extLst>
              <a:ext uri="{FF2B5EF4-FFF2-40B4-BE49-F238E27FC236}">
                <a16:creationId xmlns:a16="http://schemas.microsoft.com/office/drawing/2014/main" id="{F3755ADD-886D-2E57-40F2-40150886B8D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5420" y="247195"/>
            <a:ext cx="5048008" cy="4850047"/>
          </a:xfrm>
          <a:prstGeom prst="rect">
            <a:avLst/>
          </a:prstGeom>
          <a:noFill/>
          <a:extLst>
            <a:ext uri="{909E8E84-426E-40DD-AFC4-6F175D3DCCD1}">
              <a14:hiddenFill xmlns:a14="http://schemas.microsoft.com/office/drawing/2010/main">
                <a:solidFill>
                  <a:srgbClr val="FFFFFF"/>
                </a:solidFill>
              </a14:hiddenFill>
            </a:ext>
          </a:extLst>
        </p:spPr>
      </p:pic>
      <p:sp>
        <p:nvSpPr>
          <p:cNvPr id="24" name="Hộp Văn bản 23">
            <a:extLst>
              <a:ext uri="{FF2B5EF4-FFF2-40B4-BE49-F238E27FC236}">
                <a16:creationId xmlns:a16="http://schemas.microsoft.com/office/drawing/2014/main" id="{5BB8B6F8-6DF7-7646-BAB7-B040220D6FA6}"/>
              </a:ext>
            </a:extLst>
          </p:cNvPr>
          <p:cNvSpPr txBox="1"/>
          <p:nvPr/>
        </p:nvSpPr>
        <p:spPr>
          <a:xfrm>
            <a:off x="1156359" y="5267240"/>
            <a:ext cx="4566159" cy="646331"/>
          </a:xfrm>
          <a:prstGeom prst="rect">
            <a:avLst/>
          </a:prstGeom>
          <a:noFill/>
        </p:spPr>
        <p:txBody>
          <a:bodyPr wrap="square">
            <a:spAutoFit/>
          </a:bodyPr>
          <a:lstStyle/>
          <a:p>
            <a:r>
              <a:rPr lang="en-US" sz="1200" b="0" i="0">
                <a:solidFill>
                  <a:srgbClr val="333333"/>
                </a:solidFill>
                <a:effectLst/>
                <a:latin typeface="Times New Roman" panose="02020603050405020304" pitchFamily="18" charset="0"/>
                <a:cs typeface="Times New Roman" panose="02020603050405020304" pitchFamily="18" charset="0"/>
              </a:rPr>
              <a:t>CT image illustrating the apperance of a 7 × 7 mm mesocolic lymph node (</a:t>
            </a:r>
            <a:r>
              <a:rPr lang="en-US" sz="1200" b="0" i="1">
                <a:solidFill>
                  <a:srgbClr val="333333"/>
                </a:solidFill>
                <a:effectLst/>
                <a:latin typeface="Times New Roman" panose="02020603050405020304" pitchFamily="18" charset="0"/>
                <a:cs typeface="Times New Roman" panose="02020603050405020304" pitchFamily="18" charset="0"/>
              </a:rPr>
              <a:t>white arrow</a:t>
            </a:r>
            <a:r>
              <a:rPr lang="en-US" sz="1200" b="0" i="0">
                <a:solidFill>
                  <a:srgbClr val="333333"/>
                </a:solidFill>
                <a:effectLst/>
                <a:latin typeface="Times New Roman" panose="02020603050405020304" pitchFamily="18" charset="0"/>
                <a:cs typeface="Times New Roman" panose="02020603050405020304" pitchFamily="18" charset="0"/>
              </a:rPr>
              <a:t>) in region 2 with irregular outer border and internal heterogeneity in a patient with a pT3 tumour in the sigmoid colon </a:t>
            </a:r>
            <a:endParaRPr lang="en-US" sz="12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3242575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B8E7D846-A783-7453-9697-48F372AB7AA0}"/>
              </a:ext>
            </a:extLst>
          </p:cNvPr>
          <p:cNvSpPr>
            <a:spLocks noGrp="1"/>
          </p:cNvSpPr>
          <p:nvPr>
            <p:ph type="title"/>
          </p:nvPr>
        </p:nvSpPr>
        <p:spPr>
          <a:xfrm>
            <a:off x="572984" y="213550"/>
            <a:ext cx="10058400" cy="882543"/>
          </a:xfrm>
        </p:spPr>
        <p:txBody>
          <a:bodyPr/>
          <a:lstStyle/>
          <a:p>
            <a:r>
              <a:rPr lang="en-US"/>
              <a:t>Cận lâm sàng đánh giá di căn xa</a:t>
            </a:r>
          </a:p>
        </p:txBody>
      </p:sp>
      <p:sp>
        <p:nvSpPr>
          <p:cNvPr id="3" name="Chỗ dành sẵn cho Nội dung 2">
            <a:extLst>
              <a:ext uri="{FF2B5EF4-FFF2-40B4-BE49-F238E27FC236}">
                <a16:creationId xmlns:a16="http://schemas.microsoft.com/office/drawing/2014/main" id="{BBD89DDC-C5EE-4811-0229-F69E7975F198}"/>
              </a:ext>
            </a:extLst>
          </p:cNvPr>
          <p:cNvSpPr>
            <a:spLocks noGrp="1"/>
          </p:cNvSpPr>
          <p:nvPr>
            <p:ph idx="1"/>
          </p:nvPr>
        </p:nvSpPr>
        <p:spPr>
          <a:xfrm>
            <a:off x="831273" y="1312224"/>
            <a:ext cx="10265624" cy="5049595"/>
          </a:xfrm>
        </p:spPr>
        <p:txBody>
          <a:bodyPr>
            <a:normAutofit/>
          </a:bodyPr>
          <a:lstStyle/>
          <a:p>
            <a:pPr algn="just">
              <a:buFont typeface="Wingdings" panose="05000000000000000000" pitchFamily="2" charset="2"/>
              <a:buChar char="v"/>
            </a:pPr>
            <a:r>
              <a:rPr lang="en-US" sz="2400" b="1">
                <a:solidFill>
                  <a:srgbClr val="002060"/>
                </a:solidFill>
              </a:rPr>
              <a:t>  Di căn gan</a:t>
            </a:r>
          </a:p>
          <a:p>
            <a:pPr algn="just">
              <a:buFont typeface="Wingdings" panose="05000000000000000000" pitchFamily="2" charset="2"/>
              <a:buChar char="Ø"/>
            </a:pPr>
            <a:r>
              <a:rPr lang="en-US" sz="1600">
                <a:solidFill>
                  <a:srgbClr val="0070C0"/>
                </a:solidFill>
              </a:rPr>
              <a:t>Siêu </a:t>
            </a:r>
            <a:r>
              <a:rPr lang="en-US" sz="1600" err="1">
                <a:solidFill>
                  <a:srgbClr val="0070C0"/>
                </a:solidFill>
              </a:rPr>
              <a:t>âm</a:t>
            </a:r>
            <a:r>
              <a:rPr lang="en-US" sz="1600">
                <a:solidFill>
                  <a:srgbClr val="0070C0"/>
                </a:solidFill>
              </a:rPr>
              <a:t> </a:t>
            </a:r>
            <a:r>
              <a:rPr lang="en-US" sz="1600" err="1">
                <a:solidFill>
                  <a:srgbClr val="0070C0"/>
                </a:solidFill>
              </a:rPr>
              <a:t>bụng</a:t>
            </a:r>
            <a:r>
              <a:rPr lang="en-US" sz="1600"/>
              <a:t>: </a:t>
            </a:r>
            <a:r>
              <a:rPr lang="en-US" sz="1600" err="1"/>
              <a:t>đánh</a:t>
            </a:r>
            <a:r>
              <a:rPr lang="en-US" sz="1600"/>
              <a:t> </a:t>
            </a:r>
            <a:r>
              <a:rPr lang="en-US" sz="1600" err="1"/>
              <a:t>giá</a:t>
            </a:r>
            <a:r>
              <a:rPr lang="en-US" sz="1600"/>
              <a:t> </a:t>
            </a:r>
            <a:r>
              <a:rPr lang="vi-VN" sz="1600"/>
              <a:t>di căn </a:t>
            </a:r>
            <a:r>
              <a:rPr lang="en-US" sz="1600"/>
              <a:t>gan</a:t>
            </a:r>
            <a:r>
              <a:rPr lang="vi-VN" sz="1600"/>
              <a:t> (Ss/Sp: 63%/97,6%)</a:t>
            </a:r>
            <a:r>
              <a:rPr lang="en-US" sz="1600"/>
              <a:t> [1]</a:t>
            </a:r>
            <a:endParaRPr lang="vi-VN" sz="1600"/>
          </a:p>
          <a:p>
            <a:pPr algn="just">
              <a:buFont typeface="Wingdings" panose="05000000000000000000" pitchFamily="2" charset="2"/>
              <a:buChar char="Ø"/>
            </a:pPr>
            <a:r>
              <a:rPr lang="vi-VN" sz="1600">
                <a:solidFill>
                  <a:srgbClr val="0070C0"/>
                </a:solidFill>
              </a:rPr>
              <a:t>C</a:t>
            </a:r>
            <a:r>
              <a:rPr lang="en-US" sz="1600">
                <a:solidFill>
                  <a:srgbClr val="0070C0"/>
                </a:solidFill>
              </a:rPr>
              <a:t>T scan bụng cản quang:</a:t>
            </a:r>
            <a:r>
              <a:rPr lang="vi-VN" sz="1600">
                <a:solidFill>
                  <a:srgbClr val="0070C0"/>
                </a:solidFill>
              </a:rPr>
              <a:t> </a:t>
            </a:r>
            <a:r>
              <a:rPr lang="vi-VN" sz="1600"/>
              <a:t>(Ss/Sp: 74,8%/95,6%)</a:t>
            </a:r>
            <a:r>
              <a:rPr lang="en-US" sz="1600"/>
              <a:t> [2]</a:t>
            </a:r>
          </a:p>
          <a:p>
            <a:pPr algn="just">
              <a:buFont typeface="Wingdings" panose="05000000000000000000" pitchFamily="2" charset="2"/>
              <a:buChar char="Ø"/>
            </a:pPr>
            <a:r>
              <a:rPr lang="en-US" sz="1600">
                <a:solidFill>
                  <a:srgbClr val="0070C0"/>
                </a:solidFill>
              </a:rPr>
              <a:t>MRI </a:t>
            </a:r>
            <a:r>
              <a:rPr lang="en-US" sz="1600" err="1">
                <a:solidFill>
                  <a:srgbClr val="0070C0"/>
                </a:solidFill>
              </a:rPr>
              <a:t>bụng</a:t>
            </a:r>
            <a:r>
              <a:rPr lang="en-US" sz="1600">
                <a:solidFill>
                  <a:srgbClr val="0070C0"/>
                </a:solidFill>
              </a:rPr>
              <a:t> cản từ:</a:t>
            </a:r>
            <a:r>
              <a:rPr lang="en-US" sz="1600"/>
              <a:t> </a:t>
            </a:r>
            <a:r>
              <a:rPr lang="en-US" sz="1600" err="1"/>
              <a:t>đánh</a:t>
            </a:r>
            <a:r>
              <a:rPr lang="en-US" sz="1600"/>
              <a:t> </a:t>
            </a:r>
            <a:r>
              <a:rPr lang="en-US" sz="1600" err="1"/>
              <a:t>giá</a:t>
            </a:r>
            <a:r>
              <a:rPr lang="en-US" sz="1600"/>
              <a:t> </a:t>
            </a:r>
            <a:r>
              <a:rPr lang="en-US" sz="1600" err="1"/>
              <a:t>di</a:t>
            </a:r>
            <a:r>
              <a:rPr lang="en-US" sz="1600"/>
              <a:t> căn gan , </a:t>
            </a:r>
            <a:r>
              <a:rPr lang="vi-VN" sz="1600"/>
              <a:t>độ nhạy </a:t>
            </a:r>
            <a:r>
              <a:rPr lang="en-US" sz="1600"/>
              <a:t>c</a:t>
            </a:r>
            <a:r>
              <a:rPr lang="vi-VN" sz="1600"/>
              <a:t>ao hơn CLVT đối với các tổn </a:t>
            </a:r>
            <a:r>
              <a:rPr lang="en-US" sz="1600" err="1"/>
              <a:t>thương</a:t>
            </a:r>
            <a:r>
              <a:rPr lang="vi-VN" sz="1600"/>
              <a:t> nhỏ hơn 10 mm (Ss/Sp: 81,1%/97,2%)</a:t>
            </a:r>
            <a:r>
              <a:rPr lang="en-US" sz="1600"/>
              <a:t> [2]</a:t>
            </a:r>
          </a:p>
          <a:p>
            <a:pPr algn="just">
              <a:buFont typeface="Wingdings" panose="05000000000000000000" pitchFamily="2" charset="2"/>
              <a:buChar char="Ø"/>
            </a:pPr>
            <a:r>
              <a:rPr lang="en-US" sz="1600">
                <a:solidFill>
                  <a:srgbClr val="0070C0"/>
                </a:solidFill>
              </a:rPr>
              <a:t>Xạ </a:t>
            </a:r>
            <a:r>
              <a:rPr lang="en-US" sz="1600" err="1">
                <a:solidFill>
                  <a:srgbClr val="0070C0"/>
                </a:solidFill>
              </a:rPr>
              <a:t>hình</a:t>
            </a:r>
            <a:r>
              <a:rPr lang="en-US" sz="1600">
                <a:solidFill>
                  <a:srgbClr val="0070C0"/>
                </a:solidFill>
              </a:rPr>
              <a:t> </a:t>
            </a:r>
            <a:r>
              <a:rPr lang="en-US" sz="1600" err="1">
                <a:solidFill>
                  <a:srgbClr val="0070C0"/>
                </a:solidFill>
              </a:rPr>
              <a:t>xương</a:t>
            </a:r>
            <a:r>
              <a:rPr lang="en-US" sz="1600">
                <a:solidFill>
                  <a:srgbClr val="0070C0"/>
                </a:solidFill>
              </a:rPr>
              <a:t>, MRI </a:t>
            </a:r>
            <a:r>
              <a:rPr lang="en-US" sz="1600" err="1">
                <a:solidFill>
                  <a:srgbClr val="0070C0"/>
                </a:solidFill>
              </a:rPr>
              <a:t>não</a:t>
            </a:r>
            <a:r>
              <a:rPr lang="en-US" sz="1600">
                <a:solidFill>
                  <a:srgbClr val="0070C0"/>
                </a:solidFill>
              </a:rPr>
              <a:t>:</a:t>
            </a:r>
            <a:r>
              <a:rPr lang="en-US" sz="1600"/>
              <a:t> chỉ </a:t>
            </a:r>
            <a:r>
              <a:rPr lang="en-US" sz="1600" err="1"/>
              <a:t>thực</a:t>
            </a:r>
            <a:r>
              <a:rPr lang="en-US" sz="1600"/>
              <a:t> hiện khi </a:t>
            </a:r>
            <a:r>
              <a:rPr lang="en-US" sz="1600" err="1"/>
              <a:t>có</a:t>
            </a:r>
            <a:r>
              <a:rPr lang="en-US" sz="1600"/>
              <a:t> </a:t>
            </a:r>
            <a:r>
              <a:rPr lang="en-US" sz="1600" err="1"/>
              <a:t>triệu</a:t>
            </a:r>
            <a:r>
              <a:rPr lang="en-US" sz="1600"/>
              <a:t> </a:t>
            </a:r>
            <a:r>
              <a:rPr lang="en-US" sz="1600" err="1"/>
              <a:t>chứng</a:t>
            </a:r>
            <a:r>
              <a:rPr lang="en-US" sz="1600"/>
              <a:t> </a:t>
            </a:r>
          </a:p>
          <a:p>
            <a:pPr algn="just">
              <a:buFont typeface="Wingdings" panose="05000000000000000000" pitchFamily="2" charset="2"/>
              <a:buChar char="Ø"/>
            </a:pPr>
            <a:r>
              <a:rPr lang="en-US" sz="1600">
                <a:solidFill>
                  <a:srgbClr val="0070C0"/>
                </a:solidFill>
              </a:rPr>
              <a:t>PET CT</a:t>
            </a:r>
            <a:r>
              <a:rPr lang="en-US" sz="1600"/>
              <a:t>: </a:t>
            </a:r>
            <a:r>
              <a:rPr lang="en-US" sz="1600" err="1"/>
              <a:t>không</a:t>
            </a:r>
            <a:r>
              <a:rPr lang="en-US" sz="1600"/>
              <a:t> </a:t>
            </a:r>
            <a:r>
              <a:rPr lang="en-US" sz="1600" err="1"/>
              <a:t>khuyến</a:t>
            </a:r>
            <a:r>
              <a:rPr lang="en-US" sz="1600"/>
              <a:t> </a:t>
            </a:r>
            <a:r>
              <a:rPr lang="en-US" sz="1600" err="1"/>
              <a:t>cáo</a:t>
            </a:r>
            <a:r>
              <a:rPr lang="en-US" sz="1600"/>
              <a:t> </a:t>
            </a:r>
            <a:r>
              <a:rPr lang="en-US" sz="1600" err="1"/>
              <a:t>thực</a:t>
            </a:r>
            <a:r>
              <a:rPr lang="en-US" sz="1600"/>
              <a:t> hiện </a:t>
            </a:r>
            <a:r>
              <a:rPr lang="en-US" sz="1600" err="1"/>
              <a:t>thường</a:t>
            </a:r>
            <a:r>
              <a:rPr lang="en-US" sz="1600"/>
              <a:t> </a:t>
            </a:r>
            <a:r>
              <a:rPr lang="en-US" sz="1600" err="1"/>
              <a:t>quy</a:t>
            </a:r>
            <a:r>
              <a:rPr lang="vi-VN" sz="1600"/>
              <a:t> Ss/Sp: 93,8%/98,7% </a:t>
            </a:r>
            <a:r>
              <a:rPr lang="en-US" sz="1600"/>
              <a:t>[2]</a:t>
            </a:r>
            <a:endParaRPr lang="vi-VN" sz="1600"/>
          </a:p>
          <a:p>
            <a:pPr algn="just">
              <a:buFont typeface="Wingdings" panose="05000000000000000000" pitchFamily="2" charset="2"/>
              <a:buChar char="v"/>
            </a:pPr>
            <a:r>
              <a:rPr lang="en-US" sz="2400" b="1">
                <a:solidFill>
                  <a:srgbClr val="002060"/>
                </a:solidFill>
              </a:rPr>
              <a:t>  Di căn phúc mạc</a:t>
            </a:r>
            <a:endParaRPr lang="vi-VN" sz="2400" b="1">
              <a:solidFill>
                <a:srgbClr val="002060"/>
              </a:solidFill>
            </a:endParaRPr>
          </a:p>
          <a:p>
            <a:pPr algn="just">
              <a:buFont typeface="Wingdings" panose="05000000000000000000" pitchFamily="2" charset="2"/>
              <a:buChar char="Ø"/>
            </a:pPr>
            <a:r>
              <a:rPr lang="vi-VN" sz="1600">
                <a:solidFill>
                  <a:srgbClr val="0070C0"/>
                </a:solidFill>
              </a:rPr>
              <a:t>Siêu âm</a:t>
            </a:r>
            <a:r>
              <a:rPr lang="en-US" sz="1600">
                <a:solidFill>
                  <a:srgbClr val="0070C0"/>
                </a:solidFill>
              </a:rPr>
              <a:t> bụng</a:t>
            </a:r>
            <a:r>
              <a:rPr lang="vi-VN" sz="1600"/>
              <a:t>:</a:t>
            </a:r>
            <a:r>
              <a:rPr lang="en-US" sz="1600"/>
              <a:t> </a:t>
            </a:r>
            <a:r>
              <a:rPr lang="vi-VN" sz="1600"/>
              <a:t>thường không phát hiện được các tổn thương nhỏ ở phúc mạc</a:t>
            </a:r>
          </a:p>
          <a:p>
            <a:pPr algn="just">
              <a:buFont typeface="Wingdings" panose="05000000000000000000" pitchFamily="2" charset="2"/>
              <a:buChar char="Ø"/>
            </a:pPr>
            <a:r>
              <a:rPr lang="vi-VN" sz="1600">
                <a:solidFill>
                  <a:srgbClr val="0070C0"/>
                </a:solidFill>
              </a:rPr>
              <a:t>C</a:t>
            </a:r>
            <a:r>
              <a:rPr lang="en-US" sz="1600">
                <a:solidFill>
                  <a:srgbClr val="0070C0"/>
                </a:solidFill>
              </a:rPr>
              <a:t>T scan bụng cản quang</a:t>
            </a:r>
            <a:r>
              <a:rPr lang="vi-VN" sz="1600"/>
              <a:t>: Ss 89% với tổn thương &gt;= </a:t>
            </a:r>
            <a:r>
              <a:rPr lang="vi-VN" sz="1600" err="1"/>
              <a:t>5mm</a:t>
            </a:r>
            <a:r>
              <a:rPr lang="vi-VN" sz="1600"/>
              <a:t>; Ss 43% với tổn thương &lt;</a:t>
            </a:r>
            <a:r>
              <a:rPr lang="vi-VN" sz="1600" err="1"/>
              <a:t>5mm</a:t>
            </a:r>
            <a:r>
              <a:rPr lang="vi-VN" sz="1600"/>
              <a:t> </a:t>
            </a:r>
            <a:r>
              <a:rPr lang="en-US" sz="1600"/>
              <a:t>[2]</a:t>
            </a:r>
            <a:endParaRPr lang="vi-VN" sz="1600"/>
          </a:p>
          <a:p>
            <a:pPr algn="just">
              <a:buFont typeface="Wingdings" panose="05000000000000000000" pitchFamily="2" charset="2"/>
              <a:buChar char="Ø"/>
            </a:pPr>
            <a:r>
              <a:rPr lang="vi-VN" sz="1600">
                <a:solidFill>
                  <a:srgbClr val="0070C0"/>
                </a:solidFill>
              </a:rPr>
              <a:t>M</a:t>
            </a:r>
            <a:r>
              <a:rPr lang="en-US" sz="1600">
                <a:solidFill>
                  <a:srgbClr val="0070C0"/>
                </a:solidFill>
              </a:rPr>
              <a:t>RI bụng cản từ</a:t>
            </a:r>
            <a:r>
              <a:rPr lang="vi-VN" sz="1600"/>
              <a:t>: Ss </a:t>
            </a:r>
            <a:r>
              <a:rPr lang="en-US" sz="1600"/>
              <a:t>và S</a:t>
            </a:r>
            <a:r>
              <a:rPr lang="vi-VN" sz="1600"/>
              <a:t>p tương đương </a:t>
            </a:r>
            <a:r>
              <a:rPr lang="en-US" sz="1600"/>
              <a:t>CT</a:t>
            </a:r>
            <a:r>
              <a:rPr lang="vi-VN" sz="1600"/>
              <a:t> với tổn thương &gt; </a:t>
            </a:r>
            <a:r>
              <a:rPr lang="vi-VN" sz="1600" err="1"/>
              <a:t>10mm</a:t>
            </a:r>
            <a:r>
              <a:rPr lang="vi-VN" sz="1600"/>
              <a:t>. </a:t>
            </a:r>
            <a:r>
              <a:rPr lang="en-US" sz="1600"/>
              <a:t>T</a:t>
            </a:r>
            <a:r>
              <a:rPr lang="vi-VN" sz="1600"/>
              <a:t>ổn thương &lt; </a:t>
            </a:r>
            <a:r>
              <a:rPr lang="vi-VN" sz="1600" err="1"/>
              <a:t>10mm</a:t>
            </a:r>
            <a:r>
              <a:rPr lang="vi-VN" sz="1600"/>
              <a:t>, Ss cao hơn </a:t>
            </a:r>
            <a:r>
              <a:rPr lang="en-US" sz="1600"/>
              <a:t>CT ở một số vị trí khó phát hiện như vùng </a:t>
            </a:r>
            <a:r>
              <a:rPr lang="vi-VN" sz="1600"/>
              <a:t>rốn gan, </a:t>
            </a:r>
            <a:r>
              <a:rPr lang="en-US" sz="1600"/>
              <a:t>gócT</a:t>
            </a:r>
            <a:r>
              <a:rPr lang="vi-VN" sz="1600"/>
              <a:t>rei</a:t>
            </a:r>
            <a:r>
              <a:rPr lang="en-US" sz="1600"/>
              <a:t>t</a:t>
            </a:r>
            <a:r>
              <a:rPr lang="vi-VN" sz="1600"/>
              <a:t>z, thành ruột non</a:t>
            </a:r>
            <a:r>
              <a:rPr lang="en-US" sz="1600"/>
              <a:t> [2]</a:t>
            </a:r>
            <a:endParaRPr lang="vi-VN" sz="1600"/>
          </a:p>
          <a:p>
            <a:pPr algn="just">
              <a:buFont typeface="Wingdings" panose="05000000000000000000" pitchFamily="2" charset="2"/>
              <a:buChar char="Ø"/>
            </a:pPr>
            <a:r>
              <a:rPr lang="vi-VN" sz="1600">
                <a:solidFill>
                  <a:srgbClr val="0070C0"/>
                </a:solidFill>
              </a:rPr>
              <a:t>P</a:t>
            </a:r>
            <a:r>
              <a:rPr lang="en-US" sz="1600">
                <a:solidFill>
                  <a:srgbClr val="0070C0"/>
                </a:solidFill>
              </a:rPr>
              <a:t>ET CT</a:t>
            </a:r>
            <a:r>
              <a:rPr lang="vi-VN" sz="1600"/>
              <a:t>: Ss: 92-93%; Sp: 94-96%</a:t>
            </a:r>
            <a:r>
              <a:rPr lang="en-US" sz="1600"/>
              <a:t> [2]</a:t>
            </a:r>
            <a:endParaRPr lang="vi-VN" sz="1600"/>
          </a:p>
          <a:p>
            <a:pPr marL="0" indent="0" algn="just">
              <a:buNone/>
            </a:pPr>
            <a:endParaRPr lang="en-US" sz="1400"/>
          </a:p>
          <a:p>
            <a:pPr algn="just"/>
            <a:endParaRPr lang="en-US" sz="1200"/>
          </a:p>
        </p:txBody>
      </p:sp>
      <p:sp>
        <p:nvSpPr>
          <p:cNvPr id="5" name="Hộp Văn bản 4">
            <a:extLst>
              <a:ext uri="{FF2B5EF4-FFF2-40B4-BE49-F238E27FC236}">
                <a16:creationId xmlns:a16="http://schemas.microsoft.com/office/drawing/2014/main" id="{7B620E09-50EB-92B1-908B-9DC9A6818A34}"/>
              </a:ext>
            </a:extLst>
          </p:cNvPr>
          <p:cNvSpPr txBox="1"/>
          <p:nvPr/>
        </p:nvSpPr>
        <p:spPr>
          <a:xfrm>
            <a:off x="318028" y="6361819"/>
            <a:ext cx="11292114" cy="553998"/>
          </a:xfrm>
          <a:prstGeom prst="rect">
            <a:avLst/>
          </a:prstGeom>
          <a:noFill/>
        </p:spPr>
        <p:txBody>
          <a:bodyPr wrap="square">
            <a:spAutoFit/>
          </a:bodyPr>
          <a:lstStyle/>
          <a:p>
            <a:r>
              <a:rPr lang="en-US" sz="1000">
                <a:solidFill>
                  <a:srgbClr val="000000"/>
                </a:solidFill>
                <a:latin typeface="Times New Roman" panose="02020603050405020304" pitchFamily="18" charset="0"/>
                <a:cs typeface="Times New Roman" panose="02020603050405020304" pitchFamily="18" charset="0"/>
              </a:rPr>
              <a:t>[</a:t>
            </a:r>
            <a:r>
              <a:rPr lang="en-US" sz="1000" b="0" i="0">
                <a:solidFill>
                  <a:srgbClr val="000000"/>
                </a:solidFill>
                <a:effectLst/>
                <a:latin typeface="Times New Roman" panose="02020603050405020304" pitchFamily="18" charset="0"/>
                <a:cs typeface="Times New Roman" panose="02020603050405020304" pitchFamily="18" charset="0"/>
              </a:rPr>
              <a:t>J.] P. Desai và F. Moustarah. (2019). Cancer, Peritoneal Metastasis. StatPearls [Internet], StatPearls Publishing.</a:t>
            </a:r>
            <a:endParaRPr lang="en-US" sz="1000">
              <a:latin typeface="Times New Roman" panose="02020603050405020304" pitchFamily="18" charset="0"/>
              <a:cs typeface="Times New Roman" panose="02020603050405020304" pitchFamily="18" charset="0"/>
            </a:endParaRPr>
          </a:p>
          <a:p>
            <a:r>
              <a:rPr lang="en-US" sz="1000">
                <a:latin typeface="Times New Roman" panose="02020603050405020304" pitchFamily="18" charset="0"/>
                <a:cs typeface="Times New Roman" panose="02020603050405020304" pitchFamily="18" charset="0"/>
              </a:rPr>
              <a:t>[2]Niekel MC, Bipat S, Stoker J (2010). Diagnostic imaging of colorectal liver metastases with CT, MR imaging, FDG PET, and/or FDG PET/CT: a meta-analysis of prospective studies including patients who have not previously undergone treatment. Radiology, 257, 674–684</a:t>
            </a:r>
          </a:p>
        </p:txBody>
      </p:sp>
      <p:sp>
        <p:nvSpPr>
          <p:cNvPr id="6" name="Hộp Văn bản 5">
            <a:extLst>
              <a:ext uri="{FF2B5EF4-FFF2-40B4-BE49-F238E27FC236}">
                <a16:creationId xmlns:a16="http://schemas.microsoft.com/office/drawing/2014/main" id="{BB7DC012-2959-E4DD-E08E-4462FD8E8920}"/>
              </a:ext>
            </a:extLst>
          </p:cNvPr>
          <p:cNvSpPr txBox="1"/>
          <p:nvPr/>
        </p:nvSpPr>
        <p:spPr>
          <a:xfrm>
            <a:off x="4010892" y="6923559"/>
            <a:ext cx="6093228" cy="246221"/>
          </a:xfrm>
          <a:prstGeom prst="rect">
            <a:avLst/>
          </a:prstGeom>
          <a:noFill/>
        </p:spPr>
        <p:txBody>
          <a:bodyPr wrap="square">
            <a:spAutoFit/>
          </a:bodyPr>
          <a:lstStyle/>
          <a:p>
            <a:endParaRPr lang="en-US" sz="10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112004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Diagnostic Value of Ultrasound in Metastatic Liver Cancer | Abdominal Key">
            <a:extLst>
              <a:ext uri="{FF2B5EF4-FFF2-40B4-BE49-F238E27FC236}">
                <a16:creationId xmlns:a16="http://schemas.microsoft.com/office/drawing/2014/main" id="{D771ABFF-35E2-5C7D-8B91-C1AB2E4095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077" y="179584"/>
            <a:ext cx="4045875" cy="3574270"/>
          </a:xfrm>
          <a:prstGeom prst="rect">
            <a:avLst/>
          </a:prstGeom>
          <a:noFill/>
          <a:extLst>
            <a:ext uri="{909E8E84-426E-40DD-AFC4-6F175D3DCCD1}">
              <a14:hiddenFill xmlns:a14="http://schemas.microsoft.com/office/drawing/2010/main">
                <a:solidFill>
                  <a:srgbClr val="FFFFFF"/>
                </a:solidFill>
              </a14:hiddenFill>
            </a:ext>
          </a:extLst>
        </p:spPr>
      </p:pic>
      <p:pic>
        <p:nvPicPr>
          <p:cNvPr id="5" name="Hình ảnh 4">
            <a:extLst>
              <a:ext uri="{FF2B5EF4-FFF2-40B4-BE49-F238E27FC236}">
                <a16:creationId xmlns:a16="http://schemas.microsoft.com/office/drawing/2014/main" id="{A773BDE0-CD8C-2E6C-E740-ED4205A7D981}"/>
              </a:ext>
            </a:extLst>
          </p:cNvPr>
          <p:cNvPicPr>
            <a:picLocks noChangeAspect="1"/>
          </p:cNvPicPr>
          <p:nvPr/>
        </p:nvPicPr>
        <p:blipFill rotWithShape="1">
          <a:blip r:embed="rId4"/>
          <a:srcRect l="51545" t="17197" r="3454" b="17559"/>
          <a:stretch/>
        </p:blipFill>
        <p:spPr>
          <a:xfrm>
            <a:off x="8197505" y="280534"/>
            <a:ext cx="3939092" cy="3210957"/>
          </a:xfrm>
          <a:prstGeom prst="rect">
            <a:avLst/>
          </a:prstGeom>
        </p:spPr>
      </p:pic>
      <p:sp>
        <p:nvSpPr>
          <p:cNvPr id="6" name="Hộp Văn bản 5">
            <a:extLst>
              <a:ext uri="{FF2B5EF4-FFF2-40B4-BE49-F238E27FC236}">
                <a16:creationId xmlns:a16="http://schemas.microsoft.com/office/drawing/2014/main" id="{903B4F0F-4741-F80B-1787-743CF99F8640}"/>
              </a:ext>
            </a:extLst>
          </p:cNvPr>
          <p:cNvSpPr txBox="1"/>
          <p:nvPr/>
        </p:nvSpPr>
        <p:spPr>
          <a:xfrm>
            <a:off x="8391764" y="3516464"/>
            <a:ext cx="3550574" cy="600164"/>
          </a:xfrm>
          <a:prstGeom prst="rect">
            <a:avLst/>
          </a:prstGeom>
          <a:noFill/>
        </p:spPr>
        <p:txBody>
          <a:bodyPr wrap="square">
            <a:spAutoFit/>
          </a:bodyPr>
          <a:lstStyle/>
          <a:p>
            <a:r>
              <a:rPr lang="en-US" sz="1100">
                <a:hlinkClick r:id="rId5"/>
              </a:rPr>
              <a:t>CT images from a 63-year-old woman with lung metastasis from sigmoid... | Download Scientific Diagram (researchgate.net)</a:t>
            </a:r>
            <a:endParaRPr lang="en-US" sz="1100"/>
          </a:p>
        </p:txBody>
      </p:sp>
      <p:pic>
        <p:nvPicPr>
          <p:cNvPr id="7" name="Picture 2" descr="Update on the Role of Imaging in Management of Metastatic Colorectal Cancer  | RadioGraphics">
            <a:extLst>
              <a:ext uri="{FF2B5EF4-FFF2-40B4-BE49-F238E27FC236}">
                <a16:creationId xmlns:a16="http://schemas.microsoft.com/office/drawing/2014/main" id="{0CAD53EA-B37C-BDBB-9AEF-9D5804C05C4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36396" y="1215367"/>
            <a:ext cx="3845665" cy="3814899"/>
          </a:xfrm>
          <a:prstGeom prst="rect">
            <a:avLst/>
          </a:prstGeom>
          <a:noFill/>
          <a:extLst>
            <a:ext uri="{909E8E84-426E-40DD-AFC4-6F175D3DCCD1}">
              <a14:hiddenFill xmlns:a14="http://schemas.microsoft.com/office/drawing/2010/main">
                <a:solidFill>
                  <a:srgbClr val="FFFFFF"/>
                </a:solidFill>
              </a14:hiddenFill>
            </a:ext>
          </a:extLst>
        </p:spPr>
      </p:pic>
      <p:sp>
        <p:nvSpPr>
          <p:cNvPr id="8" name="Hộp Văn bản 7">
            <a:extLst>
              <a:ext uri="{FF2B5EF4-FFF2-40B4-BE49-F238E27FC236}">
                <a16:creationId xmlns:a16="http://schemas.microsoft.com/office/drawing/2014/main" id="{A4873CB7-D080-F42F-BB2C-E3C4760420B6}"/>
              </a:ext>
            </a:extLst>
          </p:cNvPr>
          <p:cNvSpPr txBox="1"/>
          <p:nvPr/>
        </p:nvSpPr>
        <p:spPr>
          <a:xfrm>
            <a:off x="4236395" y="5188364"/>
            <a:ext cx="3845665" cy="646331"/>
          </a:xfrm>
          <a:prstGeom prst="rect">
            <a:avLst/>
          </a:prstGeom>
          <a:noFill/>
        </p:spPr>
        <p:txBody>
          <a:bodyPr wrap="square">
            <a:spAutoFit/>
          </a:bodyPr>
          <a:lstStyle/>
          <a:p>
            <a:r>
              <a:rPr lang="en-US" sz="1200"/>
              <a:t>Update on the Role of Imaging in Management of Metastatic Colorectal Cancer. RadioGraphics, 34(7), 1908–1928</a:t>
            </a:r>
          </a:p>
        </p:txBody>
      </p:sp>
    </p:spTree>
    <p:extLst>
      <p:ext uri="{BB962C8B-B14F-4D97-AF65-F5344CB8AC3E}">
        <p14:creationId xmlns:p14="http://schemas.microsoft.com/office/powerpoint/2010/main" val="295918403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Hộp Văn bản 22">
            <a:extLst>
              <a:ext uri="{FF2B5EF4-FFF2-40B4-BE49-F238E27FC236}">
                <a16:creationId xmlns:a16="http://schemas.microsoft.com/office/drawing/2014/main" id="{6FE1B7C9-71E8-6730-8F28-547BA1FF32F7}"/>
              </a:ext>
            </a:extLst>
          </p:cNvPr>
          <p:cNvSpPr txBox="1"/>
          <p:nvPr/>
        </p:nvSpPr>
        <p:spPr>
          <a:xfrm>
            <a:off x="4582715" y="5406632"/>
            <a:ext cx="6096000" cy="276999"/>
          </a:xfrm>
          <a:prstGeom prst="rect">
            <a:avLst/>
          </a:prstGeom>
          <a:noFill/>
        </p:spPr>
        <p:txBody>
          <a:bodyPr wrap="square">
            <a:spAutoFit/>
          </a:bodyPr>
          <a:lstStyle/>
          <a:p>
            <a:r>
              <a:rPr lang="en-US" sz="1200">
                <a:hlinkClick r:id="rId3"/>
              </a:rPr>
              <a:t>kjr.2010.11.2.211 (kjronline.org)</a:t>
            </a:r>
            <a:endParaRPr lang="en-US" sz="1200"/>
          </a:p>
        </p:txBody>
      </p:sp>
      <p:pic>
        <p:nvPicPr>
          <p:cNvPr id="4" name="Hình ảnh 3">
            <a:extLst>
              <a:ext uri="{FF2B5EF4-FFF2-40B4-BE49-F238E27FC236}">
                <a16:creationId xmlns:a16="http://schemas.microsoft.com/office/drawing/2014/main" id="{E7A3FC8C-E224-D855-DFE0-A15C779A51DC}"/>
              </a:ext>
            </a:extLst>
          </p:cNvPr>
          <p:cNvPicPr>
            <a:picLocks noChangeAspect="1"/>
          </p:cNvPicPr>
          <p:nvPr/>
        </p:nvPicPr>
        <p:blipFill rotWithShape="1">
          <a:blip r:embed="rId4"/>
          <a:srcRect l="12261" t="28596" r="13317" b="11776"/>
          <a:stretch/>
        </p:blipFill>
        <p:spPr>
          <a:xfrm>
            <a:off x="1022837" y="962877"/>
            <a:ext cx="9864969" cy="4443755"/>
          </a:xfrm>
          <a:prstGeom prst="rect">
            <a:avLst/>
          </a:prstGeom>
        </p:spPr>
      </p:pic>
    </p:spTree>
    <p:extLst>
      <p:ext uri="{BB962C8B-B14F-4D97-AF65-F5344CB8AC3E}">
        <p14:creationId xmlns:p14="http://schemas.microsoft.com/office/powerpoint/2010/main" val="138579537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3D662492-A4EB-DF1C-2362-42A28D9EE6F8}"/>
              </a:ext>
            </a:extLst>
          </p:cNvPr>
          <p:cNvSpPr>
            <a:spLocks noGrp="1"/>
          </p:cNvSpPr>
          <p:nvPr>
            <p:ph type="title"/>
          </p:nvPr>
        </p:nvSpPr>
        <p:spPr/>
        <p:txBody>
          <a:bodyPr>
            <a:normAutofit/>
          </a:bodyPr>
          <a:lstStyle/>
          <a:p>
            <a:r>
              <a:rPr lang="en-US"/>
              <a:t>Cận lâm sàng</a:t>
            </a:r>
          </a:p>
        </p:txBody>
      </p:sp>
      <p:sp>
        <p:nvSpPr>
          <p:cNvPr id="3" name="Chỗ dành sẵn cho Nội dung 2">
            <a:extLst>
              <a:ext uri="{FF2B5EF4-FFF2-40B4-BE49-F238E27FC236}">
                <a16:creationId xmlns:a16="http://schemas.microsoft.com/office/drawing/2014/main" id="{CEF68B9C-8E5E-B130-FE07-6617D7AB052D}"/>
              </a:ext>
            </a:extLst>
          </p:cNvPr>
          <p:cNvSpPr>
            <a:spLocks noGrp="1"/>
          </p:cNvSpPr>
          <p:nvPr>
            <p:ph idx="1"/>
          </p:nvPr>
        </p:nvSpPr>
        <p:spPr>
          <a:xfrm>
            <a:off x="834663" y="1709063"/>
            <a:ext cx="5469775" cy="4387132"/>
          </a:xfrm>
        </p:spPr>
        <p:txBody>
          <a:bodyPr>
            <a:normAutofit fontScale="92500" lnSpcReduction="20000"/>
          </a:bodyPr>
          <a:lstStyle/>
          <a:p>
            <a:pPr>
              <a:buFont typeface="Wingdings" panose="05000000000000000000" pitchFamily="2" charset="2"/>
              <a:buChar char="v"/>
            </a:pPr>
            <a:r>
              <a:rPr lang="en-US" sz="2400" b="1">
                <a:solidFill>
                  <a:srgbClr val="002060"/>
                </a:solidFill>
              </a:rPr>
              <a:t>  Nội soi đại tràng ảo:</a:t>
            </a:r>
          </a:p>
          <a:p>
            <a:pPr>
              <a:buFont typeface="Wingdings" panose="05000000000000000000" pitchFamily="2" charset="2"/>
              <a:buChar char="Ø"/>
            </a:pPr>
            <a:r>
              <a:rPr lang="en-US" sz="2400"/>
              <a:t>Tái tạo lòng đại tràng bằng hình ảnh 3D </a:t>
            </a:r>
            <a:r>
              <a:rPr lang="vi-VN" sz="2400"/>
              <a:t>sau khi chụp CT đa </a:t>
            </a:r>
            <a:r>
              <a:rPr lang="en-US" sz="2400"/>
              <a:t>cắt lớp.</a:t>
            </a:r>
          </a:p>
          <a:p>
            <a:pPr>
              <a:buFont typeface="Wingdings" panose="05000000000000000000" pitchFamily="2" charset="2"/>
              <a:buChar char="Ø"/>
            </a:pPr>
            <a:r>
              <a:rPr lang="en-US" sz="2400">
                <a:solidFill>
                  <a:srgbClr val="0070C0"/>
                </a:solidFill>
              </a:rPr>
              <a:t>Ưu điểm:</a:t>
            </a:r>
          </a:p>
          <a:p>
            <a:pPr lvl="1">
              <a:buFont typeface="Wingdings" panose="05000000000000000000" pitchFamily="2" charset="2"/>
              <a:buChar char="Ø"/>
            </a:pPr>
            <a:r>
              <a:rPr lang="en-US" sz="2000"/>
              <a:t>K</a:t>
            </a:r>
            <a:r>
              <a:rPr lang="vi-VN" sz="2000"/>
              <a:t>hông xâm lấn, </a:t>
            </a:r>
            <a:r>
              <a:rPr lang="en-US" sz="2000"/>
              <a:t>không cần gây mê</a:t>
            </a:r>
          </a:p>
          <a:p>
            <a:pPr lvl="1">
              <a:buFont typeface="Wingdings" panose="05000000000000000000" pitchFamily="2" charset="2"/>
              <a:buChar char="Ø"/>
            </a:pPr>
            <a:r>
              <a:rPr lang="en-US" sz="2000"/>
              <a:t>Phát hiện chính xác vị trí bướu, các sang thương đi kèm và các bất thường khác ngoài đại tràng</a:t>
            </a:r>
          </a:p>
          <a:p>
            <a:pPr>
              <a:buFont typeface="Wingdings" panose="05000000000000000000" pitchFamily="2" charset="2"/>
              <a:buChar char="Ø"/>
            </a:pPr>
            <a:r>
              <a:rPr lang="en-US" sz="2400">
                <a:solidFill>
                  <a:srgbClr val="0070C0"/>
                </a:solidFill>
              </a:rPr>
              <a:t>Nhược điểm:</a:t>
            </a:r>
          </a:p>
          <a:p>
            <a:pPr lvl="1">
              <a:buFont typeface="Wingdings" panose="05000000000000000000" pitchFamily="2" charset="2"/>
              <a:buChar char="Ø"/>
            </a:pPr>
            <a:r>
              <a:rPr lang="en-US" sz="2000"/>
              <a:t>Tổn thương nhỏ thường bị bỏ sót</a:t>
            </a:r>
          </a:p>
          <a:p>
            <a:pPr lvl="1">
              <a:buFont typeface="Wingdings" panose="05000000000000000000" pitchFamily="2" charset="2"/>
              <a:buChar char="Ø"/>
            </a:pPr>
            <a:r>
              <a:rPr lang="en-US" sz="2000"/>
              <a:t>Chuẩn bị đại tràng </a:t>
            </a:r>
          </a:p>
          <a:p>
            <a:pPr>
              <a:buFont typeface="Wingdings" panose="05000000000000000000" pitchFamily="2" charset="2"/>
              <a:buChar char="Ø"/>
            </a:pPr>
            <a:r>
              <a:rPr lang="en-US" sz="2400"/>
              <a:t>Chỉ sử dụng khi BN không thể NSĐT. Khi có hình ảnh nghi ngờ cần phải được nội soi đại tràng và sinh thiết. </a:t>
            </a:r>
          </a:p>
          <a:p>
            <a:pPr lvl="1">
              <a:buFont typeface="Wingdings" panose="05000000000000000000" pitchFamily="2" charset="2"/>
              <a:buChar char="Ø"/>
            </a:pPr>
            <a:endParaRPr lang="en-US" sz="2000"/>
          </a:p>
        </p:txBody>
      </p:sp>
      <p:sp>
        <p:nvSpPr>
          <p:cNvPr id="4" name="Chỗ dành sẵn cho Ngày tháng 3">
            <a:extLst>
              <a:ext uri="{FF2B5EF4-FFF2-40B4-BE49-F238E27FC236}">
                <a16:creationId xmlns:a16="http://schemas.microsoft.com/office/drawing/2014/main" id="{AD4968BD-DB0E-EA19-4984-C220531A9900}"/>
              </a:ext>
            </a:extLst>
          </p:cNvPr>
          <p:cNvSpPr>
            <a:spLocks noGrp="1"/>
          </p:cNvSpPr>
          <p:nvPr>
            <p:ph type="dt" sz="half" idx="10"/>
          </p:nvPr>
        </p:nvSpPr>
        <p:spPr/>
        <p:txBody>
          <a:bodyPr/>
          <a:lstStyle/>
          <a:p>
            <a:fld id="{83600F35-6ED3-4E6E-BE97-B49401D65D6F}" type="datetime1">
              <a:rPr lang="vi-VN" noProof="0" smtClean="0">
                <a:latin typeface="Arial" panose="020B0604020202020204" pitchFamily="34" charset="0"/>
              </a:rPr>
              <a:t>15/10/2022</a:t>
            </a:fld>
            <a:endParaRPr lang="vi-VN" noProof="0">
              <a:latin typeface="Arial" panose="020B0604020202020204" pitchFamily="34" charset="0"/>
            </a:endParaRPr>
          </a:p>
        </p:txBody>
      </p:sp>
      <p:sp>
        <p:nvSpPr>
          <p:cNvPr id="5" name="Chỗ dành sẵn cho Chân trang 4">
            <a:extLst>
              <a:ext uri="{FF2B5EF4-FFF2-40B4-BE49-F238E27FC236}">
                <a16:creationId xmlns:a16="http://schemas.microsoft.com/office/drawing/2014/main" id="{B16C42EE-58A2-69D4-9D77-BEC792220574}"/>
              </a:ext>
            </a:extLst>
          </p:cNvPr>
          <p:cNvSpPr>
            <a:spLocks noGrp="1"/>
          </p:cNvSpPr>
          <p:nvPr>
            <p:ph type="ftr" sz="quarter" idx="11"/>
          </p:nvPr>
        </p:nvSpPr>
        <p:spPr/>
        <p:txBody>
          <a:bodyPr/>
          <a:lstStyle/>
          <a:p>
            <a:r>
              <a:rPr lang="vi-VN" noProof="0"/>
              <a:t>TIÊU ĐỀ BẢN TRÌNH BÀY</a:t>
            </a:r>
            <a:endParaRPr lang="vi-VN" noProof="0">
              <a:latin typeface="Arial" panose="020B0604020202020204" pitchFamily="34" charset="0"/>
            </a:endParaRPr>
          </a:p>
        </p:txBody>
      </p:sp>
      <p:sp>
        <p:nvSpPr>
          <p:cNvPr id="6" name="Chỗ dành sẵn cho Số hiệu Bản chiếu 5">
            <a:extLst>
              <a:ext uri="{FF2B5EF4-FFF2-40B4-BE49-F238E27FC236}">
                <a16:creationId xmlns:a16="http://schemas.microsoft.com/office/drawing/2014/main" id="{AE7F5E94-0BC7-8812-BF0B-36AA20B07F44}"/>
              </a:ext>
            </a:extLst>
          </p:cNvPr>
          <p:cNvSpPr>
            <a:spLocks noGrp="1"/>
          </p:cNvSpPr>
          <p:nvPr>
            <p:ph type="sldNum" sz="quarter" idx="12"/>
          </p:nvPr>
        </p:nvSpPr>
        <p:spPr/>
        <p:txBody>
          <a:bodyPr/>
          <a:lstStyle/>
          <a:p>
            <a:fld id="{294A09A9-5501-47C1-A89A-A340965A2BE2}" type="slidenum">
              <a:rPr lang="vi-VN" noProof="0" smtClean="0"/>
              <a:pPr/>
              <a:t>39</a:t>
            </a:fld>
            <a:endParaRPr lang="vi-VN" noProof="0">
              <a:latin typeface="Arial" panose="020B0604020202020204" pitchFamily="34" charset="0"/>
            </a:endParaRPr>
          </a:p>
        </p:txBody>
      </p:sp>
      <p:pic>
        <p:nvPicPr>
          <p:cNvPr id="8" name="Hình ảnh 7">
            <a:extLst>
              <a:ext uri="{FF2B5EF4-FFF2-40B4-BE49-F238E27FC236}">
                <a16:creationId xmlns:a16="http://schemas.microsoft.com/office/drawing/2014/main" id="{3FBDE777-C18D-1A9E-4144-E3FB081E8E50}"/>
              </a:ext>
            </a:extLst>
          </p:cNvPr>
          <p:cNvPicPr>
            <a:picLocks noChangeAspect="1"/>
          </p:cNvPicPr>
          <p:nvPr/>
        </p:nvPicPr>
        <p:blipFill rotWithShape="1">
          <a:blip r:embed="rId3"/>
          <a:srcRect l="40500" t="30051" r="25818" b="20470"/>
          <a:stretch/>
        </p:blipFill>
        <p:spPr>
          <a:xfrm>
            <a:off x="6707777" y="1422070"/>
            <a:ext cx="4859918" cy="4013860"/>
          </a:xfrm>
          <a:prstGeom prst="rect">
            <a:avLst/>
          </a:prstGeom>
        </p:spPr>
      </p:pic>
    </p:spTree>
    <p:extLst>
      <p:ext uri="{BB962C8B-B14F-4D97-AF65-F5344CB8AC3E}">
        <p14:creationId xmlns:p14="http://schemas.microsoft.com/office/powerpoint/2010/main" val="28581631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15B873F9-DDB4-74CA-525D-FAFC6799AB83}"/>
              </a:ext>
            </a:extLst>
          </p:cNvPr>
          <p:cNvSpPr>
            <a:spLocks noGrp="1"/>
          </p:cNvSpPr>
          <p:nvPr>
            <p:ph type="title"/>
          </p:nvPr>
        </p:nvSpPr>
        <p:spPr>
          <a:xfrm>
            <a:off x="599618" y="143649"/>
            <a:ext cx="10058400" cy="882543"/>
          </a:xfrm>
        </p:spPr>
        <p:txBody>
          <a:bodyPr/>
          <a:lstStyle/>
          <a:p>
            <a:r>
              <a:rPr lang="en-US"/>
              <a:t>Tổng quan</a:t>
            </a:r>
          </a:p>
        </p:txBody>
      </p:sp>
      <p:sp>
        <p:nvSpPr>
          <p:cNvPr id="4" name="Chỗ dành sẵn cho Nội dung 3">
            <a:extLst>
              <a:ext uri="{FF2B5EF4-FFF2-40B4-BE49-F238E27FC236}">
                <a16:creationId xmlns:a16="http://schemas.microsoft.com/office/drawing/2014/main" id="{4A05C888-C2E3-C131-637B-5EDA8DCFF2CF}"/>
              </a:ext>
            </a:extLst>
          </p:cNvPr>
          <p:cNvSpPr txBox="1">
            <a:spLocks noGrp="1"/>
          </p:cNvSpPr>
          <p:nvPr>
            <p:ph idx="1"/>
          </p:nvPr>
        </p:nvSpPr>
        <p:spPr>
          <a:xfrm>
            <a:off x="599618" y="1403510"/>
            <a:ext cx="7212887" cy="2292935"/>
          </a:xfrm>
          <a:prstGeom prst="rect">
            <a:avLst/>
          </a:prstGeom>
          <a:noFill/>
        </p:spPr>
        <p:txBody>
          <a:bodyPr wrap="square">
            <a:spAutoFit/>
          </a:bodyPr>
          <a:lstStyle/>
          <a:p>
            <a:pPr algn="just">
              <a:buFont typeface="Arial" panose="020B0604020202020204" pitchFamily="34" charset="0"/>
              <a:buChar char="•"/>
            </a:pPr>
            <a:r>
              <a:rPr lang="en-US" sz="1600">
                <a:solidFill>
                  <a:srgbClr val="0070C0"/>
                </a:solidFill>
              </a:rPr>
              <a:t> Ung thư đại trực tràng (UTĐTT) nói chung là bệnh lý ác tính đường tiêu hóa thường gặp, phổ biến </a:t>
            </a:r>
            <a:r>
              <a:rPr lang="en-US" sz="1600">
                <a:solidFill>
                  <a:srgbClr val="0070C0"/>
                </a:solidFill>
                <a:highlight>
                  <a:srgbClr val="FFFF00"/>
                </a:highlight>
              </a:rPr>
              <a:t>thứ ba </a:t>
            </a:r>
            <a:r>
              <a:rPr lang="en-US" sz="1600">
                <a:solidFill>
                  <a:srgbClr val="0070C0"/>
                </a:solidFill>
              </a:rPr>
              <a:t>và gây tử vong cao </a:t>
            </a:r>
            <a:r>
              <a:rPr lang="en-US" sz="1600">
                <a:solidFill>
                  <a:srgbClr val="0070C0"/>
                </a:solidFill>
                <a:highlight>
                  <a:srgbClr val="FFFF00"/>
                </a:highlight>
              </a:rPr>
              <a:t>thứ hai </a:t>
            </a:r>
            <a:r>
              <a:rPr lang="en-US" sz="1600">
                <a:solidFill>
                  <a:srgbClr val="0070C0"/>
                </a:solidFill>
              </a:rPr>
              <a:t>trên toàn thế giới </a:t>
            </a:r>
            <a:r>
              <a:rPr lang="en-US" sz="800">
                <a:solidFill>
                  <a:schemeClr val="tx1"/>
                </a:solidFill>
              </a:rPr>
              <a:t>(World. Source: Globocan 2020. Summary statistic 2020)</a:t>
            </a:r>
          </a:p>
          <a:p>
            <a:pPr algn="just">
              <a:buFont typeface="Arial" panose="020B0604020202020204" pitchFamily="34" charset="0"/>
              <a:buChar char="•"/>
            </a:pPr>
            <a:r>
              <a:rPr lang="en-US" sz="1600">
                <a:solidFill>
                  <a:srgbClr val="0070C0"/>
                </a:solidFill>
              </a:rPr>
              <a:t> </a:t>
            </a:r>
            <a:r>
              <a:rPr lang="vi-VN" sz="1600">
                <a:solidFill>
                  <a:srgbClr val="0070C0"/>
                </a:solidFill>
              </a:rPr>
              <a:t>Tại Việt Nam, </a:t>
            </a:r>
            <a:r>
              <a:rPr lang="en-US" sz="1600">
                <a:solidFill>
                  <a:srgbClr val="0070C0"/>
                </a:solidFill>
              </a:rPr>
              <a:t>UTĐTT</a:t>
            </a:r>
            <a:r>
              <a:rPr lang="vi-VN" sz="1600">
                <a:solidFill>
                  <a:srgbClr val="0070C0"/>
                </a:solidFill>
              </a:rPr>
              <a:t> đứng hàng </a:t>
            </a:r>
            <a:r>
              <a:rPr lang="vi-VN" sz="1600">
                <a:solidFill>
                  <a:srgbClr val="0070C0"/>
                </a:solidFill>
                <a:highlight>
                  <a:srgbClr val="FFFF00"/>
                </a:highlight>
              </a:rPr>
              <a:t>thứ 5</a:t>
            </a:r>
            <a:r>
              <a:rPr lang="vi-VN" sz="1600">
                <a:solidFill>
                  <a:srgbClr val="0070C0"/>
                </a:solidFill>
              </a:rPr>
              <a:t> </a:t>
            </a:r>
            <a:r>
              <a:rPr lang="en-US" sz="1600">
                <a:solidFill>
                  <a:srgbClr val="0070C0"/>
                </a:solidFill>
              </a:rPr>
              <a:t>trong các loại ung thư về tỉ lệ mắc mới</a:t>
            </a:r>
            <a:r>
              <a:rPr lang="vi-VN" sz="1600">
                <a:solidFill>
                  <a:srgbClr val="0070C0"/>
                </a:solidFill>
              </a:rPr>
              <a:t>,</a:t>
            </a:r>
            <a:r>
              <a:rPr lang="en-US" sz="1600">
                <a:solidFill>
                  <a:srgbClr val="0070C0"/>
                </a:solidFill>
              </a:rPr>
              <a:t> </a:t>
            </a:r>
            <a:r>
              <a:rPr lang="vi-VN" sz="1600">
                <a:solidFill>
                  <a:srgbClr val="0070C0"/>
                </a:solidFill>
              </a:rPr>
              <a:t>đứng hàng </a:t>
            </a:r>
            <a:r>
              <a:rPr lang="vi-VN" sz="1600">
                <a:solidFill>
                  <a:srgbClr val="0070C0"/>
                </a:solidFill>
                <a:highlight>
                  <a:srgbClr val="FFFF00"/>
                </a:highlight>
              </a:rPr>
              <a:t>thứ </a:t>
            </a:r>
            <a:r>
              <a:rPr lang="en-US" sz="1600">
                <a:solidFill>
                  <a:srgbClr val="0070C0"/>
                </a:solidFill>
                <a:highlight>
                  <a:srgbClr val="FFFF00"/>
                </a:highlight>
              </a:rPr>
              <a:t>4</a:t>
            </a:r>
            <a:r>
              <a:rPr lang="vi-VN" sz="1600">
                <a:solidFill>
                  <a:srgbClr val="0070C0"/>
                </a:solidFill>
                <a:highlight>
                  <a:srgbClr val="FFFF00"/>
                </a:highlight>
              </a:rPr>
              <a:t> ở nam và thứ </a:t>
            </a:r>
            <a:r>
              <a:rPr lang="en-US" sz="1600">
                <a:solidFill>
                  <a:srgbClr val="0070C0"/>
                </a:solidFill>
                <a:highlight>
                  <a:srgbClr val="FFFF00"/>
                </a:highlight>
              </a:rPr>
              <a:t>3</a:t>
            </a:r>
            <a:r>
              <a:rPr lang="vi-VN" sz="1600">
                <a:solidFill>
                  <a:srgbClr val="0070C0"/>
                </a:solidFill>
                <a:highlight>
                  <a:srgbClr val="FFFF00"/>
                </a:highlight>
              </a:rPr>
              <a:t> ở nữ. </a:t>
            </a:r>
            <a:r>
              <a:rPr lang="en-US" sz="800">
                <a:solidFill>
                  <a:prstClr val="black"/>
                </a:solidFill>
              </a:rPr>
              <a:t>(Viet Nam. Source: Globocan 2020. Summary statistic 2020)</a:t>
            </a:r>
            <a:endParaRPr lang="en-US" sz="1600">
              <a:solidFill>
                <a:srgbClr val="0070C0"/>
              </a:solidFill>
              <a:highlight>
                <a:srgbClr val="FFFF00"/>
              </a:highlight>
            </a:endParaRPr>
          </a:p>
          <a:p>
            <a:pPr algn="just">
              <a:buFont typeface="Arial" panose="020B0604020202020204" pitchFamily="34" charset="0"/>
              <a:buChar char="•"/>
            </a:pPr>
            <a:r>
              <a:rPr lang="en-US" sz="1600">
                <a:solidFill>
                  <a:srgbClr val="0070C0"/>
                </a:solidFill>
              </a:rPr>
              <a:t> Chưa có chương trình tầm soát ung thư sớm quốc gia</a:t>
            </a:r>
          </a:p>
          <a:p>
            <a:pPr algn="just">
              <a:buFont typeface="Arial" panose="020B0604020202020204" pitchFamily="34" charset="0"/>
              <a:buChar char="•"/>
            </a:pPr>
            <a:r>
              <a:rPr lang="en-US" sz="1600">
                <a:solidFill>
                  <a:srgbClr val="0070C0"/>
                </a:solidFill>
              </a:rPr>
              <a:t>Hóa xạ trị cho UTĐTT khá phổ biến, tuy nhiên điều trị đa mô thức chưa được triển khai và áp dụng đầy đủ </a:t>
            </a:r>
            <a:endParaRPr lang="vi-VN" sz="1600">
              <a:solidFill>
                <a:srgbClr val="0070C0"/>
              </a:solidFill>
            </a:endParaRPr>
          </a:p>
        </p:txBody>
      </p:sp>
      <p:pic>
        <p:nvPicPr>
          <p:cNvPr id="10" name="Hình ảnh 9">
            <a:extLst>
              <a:ext uri="{FF2B5EF4-FFF2-40B4-BE49-F238E27FC236}">
                <a16:creationId xmlns:a16="http://schemas.microsoft.com/office/drawing/2014/main" id="{7B1E7E26-C452-41E9-69A9-8B5E8C9861A7}"/>
              </a:ext>
            </a:extLst>
          </p:cNvPr>
          <p:cNvPicPr>
            <a:picLocks noChangeAspect="1"/>
          </p:cNvPicPr>
          <p:nvPr/>
        </p:nvPicPr>
        <p:blipFill rotWithShape="1">
          <a:blip r:embed="rId3"/>
          <a:srcRect l="32050" t="22209" r="46460" b="6729"/>
          <a:stretch/>
        </p:blipFill>
        <p:spPr>
          <a:xfrm>
            <a:off x="8303386" y="0"/>
            <a:ext cx="3888614" cy="6858000"/>
          </a:xfrm>
          <a:prstGeom prst="rect">
            <a:avLst/>
          </a:prstGeom>
        </p:spPr>
      </p:pic>
      <p:sp>
        <p:nvSpPr>
          <p:cNvPr id="7" name="Hình Bầu dục 6">
            <a:extLst>
              <a:ext uri="{FF2B5EF4-FFF2-40B4-BE49-F238E27FC236}">
                <a16:creationId xmlns:a16="http://schemas.microsoft.com/office/drawing/2014/main" id="{15BF49DE-C85D-1FE2-EC9C-DA9D62630401}"/>
              </a:ext>
            </a:extLst>
          </p:cNvPr>
          <p:cNvSpPr/>
          <p:nvPr/>
        </p:nvSpPr>
        <p:spPr>
          <a:xfrm>
            <a:off x="9179078" y="2124076"/>
            <a:ext cx="794477" cy="42854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Hình Bầu dục 10">
            <a:extLst>
              <a:ext uri="{FF2B5EF4-FFF2-40B4-BE49-F238E27FC236}">
                <a16:creationId xmlns:a16="http://schemas.microsoft.com/office/drawing/2014/main" id="{B76C82AF-34E7-442D-DA27-067D50DCA1EF}"/>
              </a:ext>
            </a:extLst>
          </p:cNvPr>
          <p:cNvSpPr/>
          <p:nvPr/>
        </p:nvSpPr>
        <p:spPr>
          <a:xfrm>
            <a:off x="9179077" y="4118208"/>
            <a:ext cx="794477" cy="42854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Hình Bầu dục 11">
            <a:extLst>
              <a:ext uri="{FF2B5EF4-FFF2-40B4-BE49-F238E27FC236}">
                <a16:creationId xmlns:a16="http://schemas.microsoft.com/office/drawing/2014/main" id="{1C47B300-5AE7-F2C4-4F02-792C41F22BC1}"/>
              </a:ext>
            </a:extLst>
          </p:cNvPr>
          <p:cNvSpPr/>
          <p:nvPr/>
        </p:nvSpPr>
        <p:spPr>
          <a:xfrm>
            <a:off x="10699658" y="5810650"/>
            <a:ext cx="794477" cy="42854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Hình ảnh 18">
            <a:extLst>
              <a:ext uri="{FF2B5EF4-FFF2-40B4-BE49-F238E27FC236}">
                <a16:creationId xmlns:a16="http://schemas.microsoft.com/office/drawing/2014/main" id="{35BC7C1D-5AE0-60BF-E81E-CD4BC97B6E40}"/>
              </a:ext>
            </a:extLst>
          </p:cNvPr>
          <p:cNvPicPr>
            <a:picLocks noChangeAspect="1"/>
          </p:cNvPicPr>
          <p:nvPr/>
        </p:nvPicPr>
        <p:blipFill rotWithShape="1">
          <a:blip r:embed="rId4"/>
          <a:srcRect l="16053" t="24549" r="18196" b="37215"/>
          <a:stretch/>
        </p:blipFill>
        <p:spPr>
          <a:xfrm>
            <a:off x="0" y="3872387"/>
            <a:ext cx="8214269" cy="2685651"/>
          </a:xfrm>
          <a:prstGeom prst="rect">
            <a:avLst/>
          </a:prstGeom>
        </p:spPr>
      </p:pic>
      <p:sp>
        <p:nvSpPr>
          <p:cNvPr id="17" name="Hình Bầu dục 16">
            <a:extLst>
              <a:ext uri="{FF2B5EF4-FFF2-40B4-BE49-F238E27FC236}">
                <a16:creationId xmlns:a16="http://schemas.microsoft.com/office/drawing/2014/main" id="{9DEA6D2C-6FD7-9845-0A7E-E3563C7ECFBA}"/>
              </a:ext>
            </a:extLst>
          </p:cNvPr>
          <p:cNvSpPr/>
          <p:nvPr/>
        </p:nvSpPr>
        <p:spPr>
          <a:xfrm>
            <a:off x="1864559" y="5786272"/>
            <a:ext cx="894681" cy="21744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Hình Bầu dục 19">
            <a:extLst>
              <a:ext uri="{FF2B5EF4-FFF2-40B4-BE49-F238E27FC236}">
                <a16:creationId xmlns:a16="http://schemas.microsoft.com/office/drawing/2014/main" id="{61F670C8-D3E5-815C-3F9A-DC561D855A4D}"/>
              </a:ext>
            </a:extLst>
          </p:cNvPr>
          <p:cNvSpPr/>
          <p:nvPr/>
        </p:nvSpPr>
        <p:spPr>
          <a:xfrm>
            <a:off x="5012842" y="5786272"/>
            <a:ext cx="894681" cy="21744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49045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animBg="1"/>
      <p:bldP spid="12" grpId="0" animBg="1"/>
      <p:bldP spid="17" grpId="0" animBg="1"/>
      <p:bldP spid="20"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7F6DA2B3-22C6-A4B4-DFFB-6CA639774F83}"/>
              </a:ext>
            </a:extLst>
          </p:cNvPr>
          <p:cNvSpPr>
            <a:spLocks noGrp="1"/>
          </p:cNvSpPr>
          <p:nvPr>
            <p:ph type="title"/>
          </p:nvPr>
        </p:nvSpPr>
        <p:spPr/>
        <p:txBody>
          <a:bodyPr>
            <a:normAutofit/>
          </a:bodyPr>
          <a:lstStyle/>
          <a:p>
            <a:r>
              <a:rPr lang="en-US"/>
              <a:t>Cận lâm sàng</a:t>
            </a:r>
          </a:p>
        </p:txBody>
      </p:sp>
      <p:sp>
        <p:nvSpPr>
          <p:cNvPr id="4" name="Chỗ dành sẵn cho Ngày tháng 3">
            <a:extLst>
              <a:ext uri="{FF2B5EF4-FFF2-40B4-BE49-F238E27FC236}">
                <a16:creationId xmlns:a16="http://schemas.microsoft.com/office/drawing/2014/main" id="{C5655E4C-4957-D682-BA15-129A7E4A3A57}"/>
              </a:ext>
            </a:extLst>
          </p:cNvPr>
          <p:cNvSpPr>
            <a:spLocks noGrp="1"/>
          </p:cNvSpPr>
          <p:nvPr>
            <p:ph type="dt" sz="half" idx="10"/>
          </p:nvPr>
        </p:nvSpPr>
        <p:spPr/>
        <p:txBody>
          <a:bodyPr/>
          <a:lstStyle/>
          <a:p>
            <a:fld id="{83600F35-6ED3-4E6E-BE97-B49401D65D6F}" type="datetime1">
              <a:rPr lang="vi-VN" noProof="0" smtClean="0">
                <a:latin typeface="Arial" panose="020B0604020202020204" pitchFamily="34" charset="0"/>
              </a:rPr>
              <a:t>15/10/2022</a:t>
            </a:fld>
            <a:endParaRPr lang="vi-VN" noProof="0">
              <a:latin typeface="Arial" panose="020B0604020202020204" pitchFamily="34" charset="0"/>
            </a:endParaRPr>
          </a:p>
        </p:txBody>
      </p:sp>
      <p:sp>
        <p:nvSpPr>
          <p:cNvPr id="5" name="Chỗ dành sẵn cho Chân trang 4">
            <a:extLst>
              <a:ext uri="{FF2B5EF4-FFF2-40B4-BE49-F238E27FC236}">
                <a16:creationId xmlns:a16="http://schemas.microsoft.com/office/drawing/2014/main" id="{F7F7983B-875B-64E4-90CC-C5DF0C520243}"/>
              </a:ext>
            </a:extLst>
          </p:cNvPr>
          <p:cNvSpPr>
            <a:spLocks noGrp="1"/>
          </p:cNvSpPr>
          <p:nvPr>
            <p:ph type="ftr" sz="quarter" idx="11"/>
          </p:nvPr>
        </p:nvSpPr>
        <p:spPr/>
        <p:txBody>
          <a:bodyPr/>
          <a:lstStyle/>
          <a:p>
            <a:r>
              <a:rPr lang="vi-VN" noProof="0"/>
              <a:t>TIÊU ĐỀ BẢN TRÌNH BÀY</a:t>
            </a:r>
            <a:endParaRPr lang="vi-VN" noProof="0">
              <a:latin typeface="Arial" panose="020B0604020202020204" pitchFamily="34" charset="0"/>
            </a:endParaRPr>
          </a:p>
        </p:txBody>
      </p:sp>
      <p:sp>
        <p:nvSpPr>
          <p:cNvPr id="6" name="Chỗ dành sẵn cho Số hiệu Bản chiếu 5">
            <a:extLst>
              <a:ext uri="{FF2B5EF4-FFF2-40B4-BE49-F238E27FC236}">
                <a16:creationId xmlns:a16="http://schemas.microsoft.com/office/drawing/2014/main" id="{3E0A6453-E3A0-A139-39E5-18E00856EECF}"/>
              </a:ext>
            </a:extLst>
          </p:cNvPr>
          <p:cNvSpPr>
            <a:spLocks noGrp="1"/>
          </p:cNvSpPr>
          <p:nvPr>
            <p:ph type="sldNum" sz="quarter" idx="12"/>
          </p:nvPr>
        </p:nvSpPr>
        <p:spPr/>
        <p:txBody>
          <a:bodyPr/>
          <a:lstStyle/>
          <a:p>
            <a:fld id="{294A09A9-5501-47C1-A89A-A340965A2BE2}" type="slidenum">
              <a:rPr lang="vi-VN" noProof="0" smtClean="0"/>
              <a:pPr/>
              <a:t>40</a:t>
            </a:fld>
            <a:endParaRPr lang="vi-VN" noProof="0">
              <a:latin typeface="Arial" panose="020B0604020202020204" pitchFamily="34" charset="0"/>
            </a:endParaRPr>
          </a:p>
        </p:txBody>
      </p:sp>
      <p:sp>
        <p:nvSpPr>
          <p:cNvPr id="9" name="Chỗ dành sẵn cho Nội dung 2">
            <a:extLst>
              <a:ext uri="{FF2B5EF4-FFF2-40B4-BE49-F238E27FC236}">
                <a16:creationId xmlns:a16="http://schemas.microsoft.com/office/drawing/2014/main" id="{76D4DED8-7CC4-623D-9FD0-07E2DBD747EF}"/>
              </a:ext>
            </a:extLst>
          </p:cNvPr>
          <p:cNvSpPr txBox="1">
            <a:spLocks/>
          </p:cNvSpPr>
          <p:nvPr/>
        </p:nvSpPr>
        <p:spPr>
          <a:xfrm>
            <a:off x="1827737" y="4229990"/>
            <a:ext cx="3483627" cy="1823831"/>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Times New Roman" panose="02020603050405020304" pitchFamily="18" charset="0"/>
                <a:ea typeface="+mn-ea"/>
                <a:cs typeface="Times New Roman" panose="02020603050405020304" pitchFamily="18" charset="0"/>
              </a:defRPr>
            </a:lvl1pPr>
            <a:lvl2pPr marL="486918" indent="-285750" algn="l" defTabSz="914400" rtl="0" eaLnBrk="1" latinLnBrk="0" hangingPunct="1">
              <a:lnSpc>
                <a:spcPct val="90000"/>
              </a:lnSpc>
              <a:spcBef>
                <a:spcPts val="200"/>
              </a:spcBef>
              <a:spcAft>
                <a:spcPts val="400"/>
              </a:spcAft>
              <a:buClr>
                <a:srgbClr val="0070C0"/>
              </a:buClr>
              <a:buFont typeface="Arial" panose="020B0604020202020204" pitchFamily="34" charset="0"/>
              <a:buChar char="•"/>
              <a:defRPr sz="1800" kern="1200">
                <a:solidFill>
                  <a:schemeClr val="tx1">
                    <a:lumMod val="75000"/>
                    <a:lumOff val="25000"/>
                  </a:schemeClr>
                </a:solidFill>
                <a:latin typeface="Times New Roman" panose="02020603050405020304" pitchFamily="18" charset="0"/>
                <a:ea typeface="+mn-ea"/>
                <a:cs typeface="Times New Roman" panose="02020603050405020304" pitchFamily="18" charset="0"/>
              </a:defRPr>
            </a:lvl2pPr>
            <a:lvl3pPr marL="669798" indent="-28575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kern="1200">
                <a:solidFill>
                  <a:schemeClr val="tx1">
                    <a:lumMod val="75000"/>
                    <a:lumOff val="25000"/>
                  </a:schemeClr>
                </a:solidFill>
                <a:latin typeface="Times New Roman" panose="02020603050405020304" pitchFamily="18" charset="0"/>
                <a:ea typeface="+mn-ea"/>
                <a:cs typeface="Times New Roman" panose="02020603050405020304" pitchFamily="18" charset="0"/>
              </a:defRPr>
            </a:lvl3pPr>
            <a:lvl4pPr marL="852678" indent="-28575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kern="1200">
                <a:solidFill>
                  <a:schemeClr val="tx1">
                    <a:lumMod val="75000"/>
                    <a:lumOff val="25000"/>
                  </a:schemeClr>
                </a:solidFill>
                <a:latin typeface="Times New Roman" panose="02020603050405020304" pitchFamily="18" charset="0"/>
                <a:ea typeface="+mn-ea"/>
                <a:cs typeface="Times New Roman" panose="02020603050405020304" pitchFamily="18" charset="0"/>
              </a:defRPr>
            </a:lvl4pPr>
            <a:lvl5pPr marL="1035558" indent="-28575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kern="1200">
                <a:solidFill>
                  <a:schemeClr val="tx1">
                    <a:lumMod val="75000"/>
                    <a:lumOff val="25000"/>
                  </a:schemeClr>
                </a:solidFill>
                <a:latin typeface="Times New Roman" panose="02020603050405020304" pitchFamily="18" charset="0"/>
                <a:ea typeface="+mn-ea"/>
                <a:cs typeface="Times New Roman" panose="02020603050405020304" pitchFamily="18" charset="0"/>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endParaRPr lang="en-US"/>
          </a:p>
        </p:txBody>
      </p:sp>
      <p:pic>
        <p:nvPicPr>
          <p:cNvPr id="10" name="Picture 2" descr="Colorectal cancer, X-ray - Stock Image - F034/1363 - Science Photo Library">
            <a:extLst>
              <a:ext uri="{FF2B5EF4-FFF2-40B4-BE49-F238E27FC236}">
                <a16:creationId xmlns:a16="http://schemas.microsoft.com/office/drawing/2014/main" id="{D0F31A5F-AE98-7EEA-13A0-4E07B058A2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54819" y="110396"/>
            <a:ext cx="2003302" cy="2772737"/>
          </a:xfrm>
          <a:prstGeom prst="rect">
            <a:avLst/>
          </a:prstGeom>
          <a:noFill/>
          <a:extLst>
            <a:ext uri="{909E8E84-426E-40DD-AFC4-6F175D3DCCD1}">
              <a14:hiddenFill xmlns:a14="http://schemas.microsoft.com/office/drawing/2010/main">
                <a:solidFill>
                  <a:srgbClr val="FFFFFF"/>
                </a:solidFill>
              </a14:hiddenFill>
            </a:ext>
          </a:extLst>
        </p:spPr>
      </p:pic>
      <p:sp>
        <p:nvSpPr>
          <p:cNvPr id="15" name="Chỗ dành sẵn cho Nội dung 2">
            <a:extLst>
              <a:ext uri="{FF2B5EF4-FFF2-40B4-BE49-F238E27FC236}">
                <a16:creationId xmlns:a16="http://schemas.microsoft.com/office/drawing/2014/main" id="{5F2E3F01-1EF0-ACAE-4E3C-58B85F3EBF01}"/>
              </a:ext>
            </a:extLst>
          </p:cNvPr>
          <p:cNvSpPr txBox="1">
            <a:spLocks noGrp="1"/>
          </p:cNvSpPr>
          <p:nvPr>
            <p:ph idx="1"/>
          </p:nvPr>
        </p:nvSpPr>
        <p:spPr>
          <a:xfrm>
            <a:off x="855350" y="1720275"/>
            <a:ext cx="10058400" cy="43497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v"/>
            </a:pPr>
            <a:r>
              <a:rPr lang="en-US" sz="2400" b="1">
                <a:solidFill>
                  <a:srgbClr val="0070C0"/>
                </a:solidFill>
                <a:latin typeface="Times New Roman" panose="02020603050405020304" pitchFamily="18" charset="0"/>
                <a:cs typeface="Times New Roman" panose="02020603050405020304" pitchFamily="18" charset="0"/>
              </a:rPr>
              <a:t>  </a:t>
            </a:r>
            <a:r>
              <a:rPr lang="vi-VN" sz="2400" b="1">
                <a:solidFill>
                  <a:srgbClr val="0070C0"/>
                </a:solidFill>
                <a:latin typeface="Times New Roman" panose="02020603050405020304" pitchFamily="18" charset="0"/>
                <a:cs typeface="Times New Roman" panose="02020603050405020304" pitchFamily="18" charset="0"/>
              </a:rPr>
              <a:t>X quang đại tràng cản quang</a:t>
            </a:r>
            <a:endParaRPr lang="en-US" sz="2400" b="1">
              <a:solidFill>
                <a:srgbClr val="0070C0"/>
              </a:solidFill>
              <a:latin typeface="Times New Roman" panose="02020603050405020304" pitchFamily="18" charset="0"/>
              <a:cs typeface="Times New Roman" panose="02020603050405020304" pitchFamily="18" charset="0"/>
            </a:endParaRPr>
          </a:p>
          <a:p>
            <a:r>
              <a:rPr lang="vi-VN" sz="2400">
                <a:latin typeface="Times New Roman" panose="02020603050405020304" pitchFamily="18" charset="0"/>
                <a:cs typeface="Times New Roman" panose="02020603050405020304" pitchFamily="18" charset="0"/>
              </a:rPr>
              <a:t>Định vị chính xác khối u</a:t>
            </a:r>
          </a:p>
          <a:p>
            <a:r>
              <a:rPr lang="vi-VN" sz="2400">
                <a:latin typeface="Times New Roman" panose="02020603050405020304" pitchFamily="18" charset="0"/>
                <a:cs typeface="Times New Roman" panose="02020603050405020304" pitchFamily="18" charset="0"/>
              </a:rPr>
              <a:t>Dễ bỏ sót các u nhỏ</a:t>
            </a:r>
          </a:p>
          <a:p>
            <a:r>
              <a:rPr lang="vi-VN" sz="2400">
                <a:latin typeface="Times New Roman" panose="02020603050405020304" pitchFamily="18" charset="0"/>
                <a:cs typeface="Times New Roman" panose="02020603050405020304" pitchFamily="18" charset="0"/>
              </a:rPr>
              <a:t>Ngày càng ít được sử dụn</a:t>
            </a:r>
            <a:r>
              <a:rPr lang="en-US" sz="2400">
                <a:latin typeface="Times New Roman" panose="02020603050405020304" pitchFamily="18" charset="0"/>
                <a:cs typeface="Times New Roman" panose="02020603050405020304" pitchFamily="18" charset="0"/>
              </a:rPr>
              <a:t>g</a:t>
            </a:r>
          </a:p>
          <a:p>
            <a:pPr>
              <a:buFont typeface="Wingdings" panose="05000000000000000000" pitchFamily="2" charset="2"/>
              <a:buChar char="v"/>
            </a:pPr>
            <a:r>
              <a:rPr lang="en-US" sz="2400" b="1">
                <a:solidFill>
                  <a:srgbClr val="0070C0"/>
                </a:solidFill>
                <a:latin typeface="Times New Roman" panose="02020603050405020304" pitchFamily="18" charset="0"/>
                <a:cs typeface="Times New Roman" panose="02020603050405020304" pitchFamily="18" charset="0"/>
              </a:rPr>
              <a:t>  PET CT</a:t>
            </a:r>
          </a:p>
          <a:p>
            <a:r>
              <a:rPr lang="vi-VN" sz="2400">
                <a:latin typeface="Times New Roman" panose="02020603050405020304" pitchFamily="18" charset="0"/>
                <a:cs typeface="Times New Roman" panose="02020603050405020304" pitchFamily="18" charset="0"/>
              </a:rPr>
              <a:t>Chẩn đoán ung thư di căn </a:t>
            </a:r>
            <a:endParaRPr lang="en-US" sz="2400">
              <a:latin typeface="Times New Roman" panose="02020603050405020304" pitchFamily="18" charset="0"/>
              <a:cs typeface="Times New Roman" panose="02020603050405020304" pitchFamily="18" charset="0"/>
            </a:endParaRPr>
          </a:p>
          <a:p>
            <a:r>
              <a:rPr lang="vi-VN" sz="2400">
                <a:latin typeface="Times New Roman" panose="02020603050405020304" pitchFamily="18" charset="0"/>
                <a:cs typeface="Times New Roman" panose="02020603050405020304" pitchFamily="18" charset="0"/>
              </a:rPr>
              <a:t>Đánh giá ung thư tái phát</a:t>
            </a:r>
            <a:endParaRPr lang="en-US" sz="2400">
              <a:latin typeface="Times New Roman" panose="02020603050405020304" pitchFamily="18" charset="0"/>
              <a:cs typeface="Times New Roman" panose="02020603050405020304" pitchFamily="18" charset="0"/>
            </a:endParaRPr>
          </a:p>
          <a:p>
            <a:r>
              <a:rPr lang="en-US" sz="2400">
                <a:latin typeface="Times New Roman" panose="02020603050405020304" pitchFamily="18" charset="0"/>
                <a:cs typeface="Times New Roman" panose="02020603050405020304" pitchFamily="18" charset="0"/>
              </a:rPr>
              <a:t>Đắt tiền</a:t>
            </a:r>
          </a:p>
          <a:p>
            <a:endParaRPr lang="en-US" sz="2400">
              <a:latin typeface="Times New Roman" panose="02020603050405020304" pitchFamily="18" charset="0"/>
              <a:cs typeface="Times New Roman" panose="02020603050405020304" pitchFamily="18" charset="0"/>
            </a:endParaRPr>
          </a:p>
          <a:p>
            <a:pPr marL="0" indent="0">
              <a:buFont typeface="Arial" panose="020B0604020202020204" pitchFamily="34" charset="0"/>
              <a:buNone/>
            </a:pPr>
            <a:endParaRPr lang="en-US" sz="2400">
              <a:latin typeface="Times New Roman" panose="02020603050405020304" pitchFamily="18" charset="0"/>
              <a:cs typeface="Times New Roman" panose="02020603050405020304" pitchFamily="18" charset="0"/>
            </a:endParaRPr>
          </a:p>
        </p:txBody>
      </p:sp>
      <p:pic>
        <p:nvPicPr>
          <p:cNvPr id="11266" name="Picture 2">
            <a:extLst>
              <a:ext uri="{FF2B5EF4-FFF2-40B4-BE49-F238E27FC236}">
                <a16:creationId xmlns:a16="http://schemas.microsoft.com/office/drawing/2014/main" id="{9CF3AEA4-45E0-1097-E68F-AF8F186BF0A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44143" y="2920542"/>
            <a:ext cx="5177322" cy="32518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218336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Figure 2 from EURECCA colorectal: multidisciplinary management: European  consensus conference colon &amp; rectum. | Semantic Scholar">
            <a:extLst>
              <a:ext uri="{FF2B5EF4-FFF2-40B4-BE49-F238E27FC236}">
                <a16:creationId xmlns:a16="http://schemas.microsoft.com/office/drawing/2014/main" id="{4E1A0612-06F6-58C1-74F8-3CEB5F94C98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3522"/>
          <a:stretch/>
        </p:blipFill>
        <p:spPr bwMode="auto">
          <a:xfrm>
            <a:off x="2037398" y="195510"/>
            <a:ext cx="8620126" cy="5673275"/>
          </a:xfrm>
          <a:prstGeom prst="rect">
            <a:avLst/>
          </a:prstGeom>
          <a:noFill/>
          <a:extLst>
            <a:ext uri="{909E8E84-426E-40DD-AFC4-6F175D3DCCD1}">
              <a14:hiddenFill xmlns:a14="http://schemas.microsoft.com/office/drawing/2010/main">
                <a:solidFill>
                  <a:srgbClr val="FFFFFF"/>
                </a:solidFill>
              </a14:hiddenFill>
            </a:ext>
          </a:extLst>
        </p:spPr>
      </p:pic>
      <p:sp>
        <p:nvSpPr>
          <p:cNvPr id="5" name="Hộp Văn bản 4">
            <a:extLst>
              <a:ext uri="{FF2B5EF4-FFF2-40B4-BE49-F238E27FC236}">
                <a16:creationId xmlns:a16="http://schemas.microsoft.com/office/drawing/2014/main" id="{C7D91A97-AD07-15C6-A19F-9043415E3484}"/>
              </a:ext>
            </a:extLst>
          </p:cNvPr>
          <p:cNvSpPr txBox="1"/>
          <p:nvPr/>
        </p:nvSpPr>
        <p:spPr>
          <a:xfrm>
            <a:off x="607353" y="6415955"/>
            <a:ext cx="11480216" cy="369332"/>
          </a:xfrm>
          <a:prstGeom prst="rect">
            <a:avLst/>
          </a:prstGeom>
          <a:noFill/>
        </p:spPr>
        <p:txBody>
          <a:bodyPr wrap="square">
            <a:spAutoFit/>
          </a:bodyPr>
          <a:lstStyle/>
          <a:p>
            <a:r>
              <a:rPr lang="en-US" b="1" i="0">
                <a:solidFill>
                  <a:srgbClr val="1857B6"/>
                </a:solidFill>
                <a:effectLst/>
                <a:latin typeface="Times New Roman" panose="02020603050405020304" pitchFamily="18" charset="0"/>
                <a:cs typeface="Times New Roman" panose="02020603050405020304" pitchFamily="18" charset="0"/>
              </a:rPr>
              <a:t>EURECCA colorectal: multidisciplinary management: European consensus conference colon &amp; rectum cancer</a:t>
            </a:r>
            <a:r>
              <a:rPr lang="en-US" b="1" i="0">
                <a:solidFill>
                  <a:srgbClr val="1857B6"/>
                </a:solidFill>
                <a:effectLst/>
                <a:latin typeface="Times New Roman" panose="02020603050405020304" pitchFamily="18" charset="0"/>
                <a:cs typeface="Times New Roman" panose="02020603050405020304" pitchFamily="18" charset="0"/>
                <a:hlinkClick r:id="rId4"/>
              </a:rPr>
              <a:t>.</a:t>
            </a:r>
            <a:endParaRPr lang="en-US">
              <a:latin typeface="Times New Roman" panose="02020603050405020304" pitchFamily="18" charset="0"/>
              <a:cs typeface="Times New Roman" panose="02020603050405020304" pitchFamily="18" charset="0"/>
            </a:endParaRPr>
          </a:p>
        </p:txBody>
      </p:sp>
      <p:sp>
        <p:nvSpPr>
          <p:cNvPr id="9" name="Hộp Văn bản 8">
            <a:extLst>
              <a:ext uri="{FF2B5EF4-FFF2-40B4-BE49-F238E27FC236}">
                <a16:creationId xmlns:a16="http://schemas.microsoft.com/office/drawing/2014/main" id="{8F73D6C3-0F42-264D-9B55-F912A64B42F8}"/>
              </a:ext>
            </a:extLst>
          </p:cNvPr>
          <p:cNvSpPr txBox="1"/>
          <p:nvPr/>
        </p:nvSpPr>
        <p:spPr>
          <a:xfrm>
            <a:off x="1051561" y="5957704"/>
            <a:ext cx="9887988" cy="369332"/>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2E3743"/>
                </a:solidFill>
                <a:effectLst/>
                <a:latin typeface="Times New Roman" panose="02020603050405020304" pitchFamily="18" charset="0"/>
                <a:cs typeface="Times New Roman" panose="02020603050405020304" pitchFamily="18" charset="0"/>
              </a:rPr>
              <a:t>Fig. 2. </a:t>
            </a:r>
            <a:r>
              <a:rPr lang="en-US" b="0" i="0">
                <a:solidFill>
                  <a:srgbClr val="5F6368"/>
                </a:solidFill>
                <a:effectLst/>
                <a:latin typeface="Times New Roman" panose="02020603050405020304" pitchFamily="18" charset="0"/>
                <a:cs typeface="Times New Roman" panose="02020603050405020304" pitchFamily="18" charset="0"/>
              </a:rPr>
              <a:t>Elective imaging work up for colon cancer</a:t>
            </a:r>
            <a:r>
              <a:rPr lang="en-US" b="0" i="0">
                <a:solidFill>
                  <a:srgbClr val="4D5156"/>
                </a:solidFill>
                <a:effectLst/>
                <a:latin typeface="Times New Roman" panose="02020603050405020304" pitchFamily="18" charset="0"/>
                <a:cs typeface="Times New Roman" panose="02020603050405020304" pitchFamily="18" charset="0"/>
              </a:rPr>
              <a:t>. </a:t>
            </a:r>
            <a:r>
              <a:rPr lang="en-US" b="0" i="0">
                <a:solidFill>
                  <a:srgbClr val="5F6368"/>
                </a:solidFill>
                <a:effectLst/>
                <a:latin typeface="Times New Roman" panose="02020603050405020304" pitchFamily="18" charset="0"/>
                <a:cs typeface="Times New Roman" panose="02020603050405020304" pitchFamily="18" charset="0"/>
              </a:rPr>
              <a:t>All steps in the algorithm</a:t>
            </a:r>
            <a:r>
              <a:rPr lang="en-US" b="0" i="0">
                <a:solidFill>
                  <a:srgbClr val="4D5156"/>
                </a:solidFill>
                <a:effectLst/>
                <a:latin typeface="Times New Roman" panose="02020603050405020304" pitchFamily="18" charset="0"/>
                <a:cs typeface="Times New Roman" panose="02020603050405020304" pitchFamily="18" charset="0"/>
              </a:rPr>
              <a:t> achieved large consensus</a:t>
            </a:r>
            <a:endParaRPr lang="en-US" b="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0867716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5BBDF302-AE76-A9C9-F59E-514A86B895AA}"/>
              </a:ext>
            </a:extLst>
          </p:cNvPr>
          <p:cNvSpPr>
            <a:spLocks noGrp="1"/>
          </p:cNvSpPr>
          <p:nvPr>
            <p:ph type="title"/>
          </p:nvPr>
        </p:nvSpPr>
        <p:spPr/>
        <p:txBody>
          <a:bodyPr/>
          <a:lstStyle/>
          <a:p>
            <a:r>
              <a:rPr lang="en-US"/>
              <a:t>Cận lâm sàng hỗ trợ</a:t>
            </a:r>
          </a:p>
        </p:txBody>
      </p:sp>
      <p:sp>
        <p:nvSpPr>
          <p:cNvPr id="3" name="Chỗ dành sẵn cho Nội dung 2">
            <a:extLst>
              <a:ext uri="{FF2B5EF4-FFF2-40B4-BE49-F238E27FC236}">
                <a16:creationId xmlns:a16="http://schemas.microsoft.com/office/drawing/2014/main" id="{8DA8D15F-1398-111C-93D4-A92C212F2A5C}"/>
              </a:ext>
            </a:extLst>
          </p:cNvPr>
          <p:cNvSpPr>
            <a:spLocks noGrp="1"/>
          </p:cNvSpPr>
          <p:nvPr>
            <p:ph idx="1"/>
          </p:nvPr>
        </p:nvSpPr>
        <p:spPr/>
        <p:txBody>
          <a:bodyPr>
            <a:normAutofit/>
          </a:bodyPr>
          <a:lstStyle/>
          <a:p>
            <a:pPr marL="457200" indent="-457200">
              <a:buFont typeface="+mj-lt"/>
              <a:buAutoNum type="arabicParenR"/>
            </a:pPr>
            <a:r>
              <a:rPr lang="en-US" sz="2400"/>
              <a:t>CEA</a:t>
            </a:r>
          </a:p>
          <a:p>
            <a:pPr marL="457200" indent="-457200">
              <a:buFont typeface="+mj-lt"/>
              <a:buAutoNum type="arabicParenR"/>
            </a:pPr>
            <a:r>
              <a:rPr lang="en-US" sz="2400"/>
              <a:t>MSI/MMR</a:t>
            </a:r>
          </a:p>
          <a:p>
            <a:pPr marL="457200" indent="-457200">
              <a:buFont typeface="+mj-lt"/>
              <a:buAutoNum type="arabicParenR"/>
            </a:pPr>
            <a:r>
              <a:rPr lang="en-US" sz="2400"/>
              <a:t>Công thức máu, ALT, AST, BUN, Creatinine, X quang ngực thẳng, ECG, Đường huyết,…</a:t>
            </a:r>
          </a:p>
        </p:txBody>
      </p:sp>
    </p:spTree>
    <p:extLst>
      <p:ext uri="{BB962C8B-B14F-4D97-AF65-F5344CB8AC3E}">
        <p14:creationId xmlns:p14="http://schemas.microsoft.com/office/powerpoint/2010/main" val="254068643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2E3B6AF9-9C60-191D-4E46-9FFDBD78B3E8}"/>
              </a:ext>
            </a:extLst>
          </p:cNvPr>
          <p:cNvSpPr>
            <a:spLocks noGrp="1"/>
          </p:cNvSpPr>
          <p:nvPr>
            <p:ph type="title"/>
          </p:nvPr>
        </p:nvSpPr>
        <p:spPr/>
        <p:txBody>
          <a:bodyPr/>
          <a:lstStyle/>
          <a:p>
            <a:r>
              <a:rPr lang="en-US"/>
              <a:t>Cận lâm sàng hỗ trợ</a:t>
            </a:r>
          </a:p>
        </p:txBody>
      </p:sp>
      <p:sp>
        <p:nvSpPr>
          <p:cNvPr id="3" name="Chỗ dành sẵn cho Nội dung 2">
            <a:extLst>
              <a:ext uri="{FF2B5EF4-FFF2-40B4-BE49-F238E27FC236}">
                <a16:creationId xmlns:a16="http://schemas.microsoft.com/office/drawing/2014/main" id="{B4C45C70-C946-A1A6-6FC0-60C12AA78714}"/>
              </a:ext>
            </a:extLst>
          </p:cNvPr>
          <p:cNvSpPr>
            <a:spLocks noGrp="1"/>
          </p:cNvSpPr>
          <p:nvPr>
            <p:ph idx="1"/>
          </p:nvPr>
        </p:nvSpPr>
        <p:spPr>
          <a:xfrm>
            <a:off x="1038497" y="1702924"/>
            <a:ext cx="10058400" cy="4349932"/>
          </a:xfrm>
        </p:spPr>
        <p:txBody>
          <a:bodyPr>
            <a:normAutofit lnSpcReduction="10000"/>
          </a:bodyPr>
          <a:lstStyle/>
          <a:p>
            <a:pPr>
              <a:buFont typeface="Wingdings" panose="05000000000000000000" pitchFamily="2" charset="2"/>
              <a:buChar char="v"/>
            </a:pPr>
            <a:r>
              <a:rPr lang="en-US" sz="2400" b="1">
                <a:solidFill>
                  <a:srgbClr val="0070C0"/>
                </a:solidFill>
              </a:rPr>
              <a:t>  CEA</a:t>
            </a:r>
          </a:p>
          <a:p>
            <a:pPr>
              <a:buFont typeface="Wingdings" panose="05000000000000000000" pitchFamily="2" charset="2"/>
              <a:buChar char="§"/>
            </a:pPr>
            <a:r>
              <a:rPr lang="en-US" sz="2400"/>
              <a:t>  Trị số bình thường: 2,5-5 ng/ml</a:t>
            </a:r>
          </a:p>
          <a:p>
            <a:pPr>
              <a:buFont typeface="Wingdings" panose="05000000000000000000" pitchFamily="2" charset="2"/>
              <a:buChar char="§"/>
            </a:pPr>
            <a:r>
              <a:rPr lang="en-US" sz="2400"/>
              <a:t>  Ngưỡng 5 ng/ml:Ss 46,95% và Sp </a:t>
            </a:r>
            <a:r>
              <a:rPr lang="en-US" sz="2400">
                <a:solidFill>
                  <a:srgbClr val="212121"/>
                </a:solidFill>
              </a:rPr>
              <a:t>76,98%</a:t>
            </a:r>
            <a:r>
              <a:rPr lang="en-US">
                <a:solidFill>
                  <a:srgbClr val="212121"/>
                </a:solidFill>
              </a:rPr>
              <a:t> </a:t>
            </a:r>
            <a:r>
              <a:rPr lang="en-US" sz="2400"/>
              <a:t>trong chẩn đoán UTĐTT [1]. Tuy nhiên CEA tăng trong nhiều bệnh lý lành và ác tính khác =&gt; </a:t>
            </a:r>
            <a:r>
              <a:rPr lang="en-US" sz="2400">
                <a:solidFill>
                  <a:srgbClr val="FF0000"/>
                </a:solidFill>
              </a:rPr>
              <a:t>không dùng để chẩn đoán</a:t>
            </a:r>
          </a:p>
          <a:p>
            <a:pPr>
              <a:buFont typeface="Wingdings" panose="05000000000000000000" pitchFamily="2" charset="2"/>
              <a:buChar char="§"/>
            </a:pPr>
            <a:r>
              <a:rPr lang="en-US" sz="2400"/>
              <a:t>  Có tương quan có ý nghĩa thống kê giữa nồng độ CEA trước PT với tình trạng di căn hạch, giai đoạn bệnh, độ mô học, biến chứng của u:</a:t>
            </a:r>
          </a:p>
          <a:p>
            <a:pPr marL="0" indent="0">
              <a:buNone/>
            </a:pPr>
            <a:r>
              <a:rPr lang="en-US" sz="2400"/>
              <a:t>=&gt; Đặc biệt có giá trị trong:</a:t>
            </a:r>
          </a:p>
          <a:p>
            <a:pPr lvl="1">
              <a:buFont typeface="Wingdings" panose="05000000000000000000" pitchFamily="2" charset="2"/>
              <a:buChar char="§"/>
            </a:pPr>
            <a:r>
              <a:rPr lang="en-US" sz="2400">
                <a:solidFill>
                  <a:srgbClr val="FF0000"/>
                </a:solidFill>
              </a:rPr>
              <a:t>Tiên lượng</a:t>
            </a:r>
            <a:r>
              <a:rPr lang="en-US" sz="2400"/>
              <a:t>: CEA trước mổ &gt; 5ng/ml là 1 yếu tố tiên lượng xấu [1]</a:t>
            </a:r>
          </a:p>
          <a:p>
            <a:pPr lvl="1">
              <a:buFont typeface="Wingdings" panose="05000000000000000000" pitchFamily="2" charset="2"/>
              <a:buChar char="§"/>
            </a:pPr>
            <a:r>
              <a:rPr lang="en-US" sz="2400">
                <a:solidFill>
                  <a:srgbClr val="FF0000"/>
                </a:solidFill>
              </a:rPr>
              <a:t>Đánh giá hiệu quả PT</a:t>
            </a:r>
          </a:p>
          <a:p>
            <a:pPr lvl="1">
              <a:buFont typeface="Wingdings" panose="05000000000000000000" pitchFamily="2" charset="2"/>
              <a:buChar char="§"/>
            </a:pPr>
            <a:r>
              <a:rPr lang="en-US" sz="2400">
                <a:solidFill>
                  <a:srgbClr val="FF0000"/>
                </a:solidFill>
              </a:rPr>
              <a:t>Theo dõi tái phát </a:t>
            </a:r>
            <a:r>
              <a:rPr lang="en-US" sz="2400"/>
              <a:t>(Ss 58%) và di căn sau PT (Ss 80%, Sp93%) [2]</a:t>
            </a:r>
          </a:p>
          <a:p>
            <a:pPr>
              <a:buFont typeface="Wingdings" panose="05000000000000000000" pitchFamily="2" charset="2"/>
              <a:buChar char="§"/>
            </a:pPr>
            <a:endParaRPr lang="en-US" sz="2400"/>
          </a:p>
          <a:p>
            <a:endParaRPr lang="en-US" sz="2400"/>
          </a:p>
        </p:txBody>
      </p:sp>
      <p:sp>
        <p:nvSpPr>
          <p:cNvPr id="7" name="Hộp Văn bản 6">
            <a:extLst>
              <a:ext uri="{FF2B5EF4-FFF2-40B4-BE49-F238E27FC236}">
                <a16:creationId xmlns:a16="http://schemas.microsoft.com/office/drawing/2014/main" id="{9CAB685A-E8CB-44E1-37DE-717AA0B27C64}"/>
              </a:ext>
            </a:extLst>
          </p:cNvPr>
          <p:cNvSpPr txBox="1"/>
          <p:nvPr/>
        </p:nvSpPr>
        <p:spPr>
          <a:xfrm>
            <a:off x="182882" y="6361819"/>
            <a:ext cx="11887198" cy="577081"/>
          </a:xfrm>
          <a:prstGeom prst="rect">
            <a:avLst/>
          </a:prstGeom>
          <a:noFill/>
        </p:spPr>
        <p:txBody>
          <a:bodyPr wrap="square">
            <a:spAutoFit/>
          </a:bodyPr>
          <a:lstStyle/>
          <a:p>
            <a:r>
              <a:rPr lang="en-US" sz="1050">
                <a:latin typeface="Times New Roman" panose="02020603050405020304" pitchFamily="18" charset="0"/>
                <a:cs typeface="Times New Roman" panose="02020603050405020304" pitchFamily="18" charset="0"/>
              </a:rPr>
              <a:t>[1]</a:t>
            </a:r>
            <a:r>
              <a:rPr lang="en-US" sz="1050" b="0" i="0">
                <a:solidFill>
                  <a:srgbClr val="212121"/>
                </a:solidFill>
                <a:effectLst/>
                <a:latin typeface="BlinkMacSystemFont"/>
              </a:rPr>
              <a:t> [Sensitivity, specificity and prognostic value of CEA in colorectal cancer: results of a Tunisian series and literature review]. Tunis Med. 2001 Aug-Sep;79(8-9):434-40. French. PMID: 11774785.</a:t>
            </a:r>
            <a:endParaRPr lang="en-US" sz="1050">
              <a:latin typeface="Times New Roman" panose="02020603050405020304" pitchFamily="18" charset="0"/>
              <a:cs typeface="Times New Roman" panose="02020603050405020304" pitchFamily="18" charset="0"/>
            </a:endParaRPr>
          </a:p>
          <a:p>
            <a:r>
              <a:rPr lang="en-US" sz="1050">
                <a:latin typeface="Times New Roman" panose="02020603050405020304" pitchFamily="18" charset="0"/>
                <a:cs typeface="Times New Roman" panose="02020603050405020304" pitchFamily="18" charset="0"/>
              </a:rPr>
              <a:t>[2]Yakabe, T.; Nakafusa, Y.; Sumi, K.; Miyoshi, A.; Kitajima, Y.; Sato, S.; Noshiro, H.; Miyazaki, K. Clinical significance of CEA and CA19-9 in postoperative follow-up of colorectal cancer. Ann. Surg. Oncol. 2010, 17, 2349–2356.</a:t>
            </a:r>
          </a:p>
        </p:txBody>
      </p:sp>
    </p:spTree>
    <p:extLst>
      <p:ext uri="{BB962C8B-B14F-4D97-AF65-F5344CB8AC3E}">
        <p14:creationId xmlns:p14="http://schemas.microsoft.com/office/powerpoint/2010/main" val="329968143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EF51E09F-6573-94A6-6101-348A1170ABB7}"/>
              </a:ext>
            </a:extLst>
          </p:cNvPr>
          <p:cNvSpPr>
            <a:spLocks noGrp="1"/>
          </p:cNvSpPr>
          <p:nvPr>
            <p:ph type="title"/>
          </p:nvPr>
        </p:nvSpPr>
        <p:spPr/>
        <p:txBody>
          <a:bodyPr>
            <a:normAutofit/>
          </a:bodyPr>
          <a:lstStyle/>
          <a:p>
            <a:r>
              <a:rPr lang="en-US"/>
              <a:t>Cận lâm sàng hỗ trợ </a:t>
            </a:r>
          </a:p>
        </p:txBody>
      </p:sp>
      <p:sp>
        <p:nvSpPr>
          <p:cNvPr id="3" name="Chỗ dành sẵn cho Nội dung 2">
            <a:extLst>
              <a:ext uri="{FF2B5EF4-FFF2-40B4-BE49-F238E27FC236}">
                <a16:creationId xmlns:a16="http://schemas.microsoft.com/office/drawing/2014/main" id="{C96358AC-C7E6-8701-ED29-0352EDEF00F5}"/>
              </a:ext>
            </a:extLst>
          </p:cNvPr>
          <p:cNvSpPr>
            <a:spLocks noGrp="1"/>
          </p:cNvSpPr>
          <p:nvPr>
            <p:ph idx="1"/>
          </p:nvPr>
        </p:nvSpPr>
        <p:spPr>
          <a:xfrm>
            <a:off x="1038497" y="2009660"/>
            <a:ext cx="9729098" cy="4141757"/>
          </a:xfrm>
        </p:spPr>
        <p:txBody>
          <a:bodyPr>
            <a:normAutofit fontScale="92500" lnSpcReduction="10000"/>
          </a:bodyPr>
          <a:lstStyle/>
          <a:p>
            <a:pPr algn="just"/>
            <a:r>
              <a:rPr lang="en-US" sz="2800" b="1">
                <a:solidFill>
                  <a:srgbClr val="002060"/>
                </a:solidFill>
              </a:rPr>
              <a:t>Chẩn đoán đặc tính sinh học bướu</a:t>
            </a:r>
          </a:p>
          <a:p>
            <a:pPr algn="just"/>
            <a:r>
              <a:rPr lang="en-US" sz="2400">
                <a:solidFill>
                  <a:srgbClr val="0070C0"/>
                </a:solidFill>
              </a:rPr>
              <a:t>Các yếu tố mới tham gia trong điều trị cũng được thực hiện:</a:t>
            </a:r>
          </a:p>
          <a:p>
            <a:pPr marL="457200" indent="-457200" algn="just">
              <a:buFont typeface="Arial" panose="020B0604020202020204" pitchFamily="34" charset="0"/>
              <a:buChar char="•"/>
            </a:pPr>
            <a:r>
              <a:rPr lang="en-US" sz="2400"/>
              <a:t>Bất ổn định vi vệ tinh (MSI)/Sữa chữa bắt cặp sai (MMR): MSI-H/dMMR:</a:t>
            </a:r>
          </a:p>
          <a:p>
            <a:pPr marL="681228" lvl="1">
              <a:buFont typeface="Wingdings" panose="05000000000000000000" pitchFamily="2" charset="2"/>
              <a:buChar char="ü"/>
            </a:pPr>
            <a:r>
              <a:rPr lang="en-US" sz="2200"/>
              <a:t>Tầm soát h</a:t>
            </a:r>
            <a:r>
              <a:rPr lang="en-US" sz="2200">
                <a:latin typeface="Times New Roman" panose="02020603050405020304" pitchFamily="18" charset="0"/>
                <a:cs typeface="Times New Roman" panose="02020603050405020304" pitchFamily="18" charset="0"/>
              </a:rPr>
              <a:t>ội chứng Lynch</a:t>
            </a:r>
          </a:p>
          <a:p>
            <a:pPr marL="681228" lvl="1">
              <a:buFont typeface="Wingdings" panose="05000000000000000000" pitchFamily="2" charset="2"/>
              <a:buChar char="ü"/>
            </a:pPr>
            <a:r>
              <a:rPr lang="en-US" sz="2200">
                <a:latin typeface="Times New Roman" panose="02020603050405020304" pitchFamily="18" charset="0"/>
                <a:cs typeface="Times New Roman" panose="02020603050405020304" pitchFamily="18" charset="0"/>
              </a:rPr>
              <a:t>Kém đáp ứng với </a:t>
            </a:r>
            <a:r>
              <a:rPr lang="vi-VN" sz="2200">
                <a:latin typeface="Times New Roman" panose="02020603050405020304" pitchFamily="18" charset="0"/>
                <a:cs typeface="Times New Roman" panose="02020603050405020304" pitchFamily="18" charset="0"/>
              </a:rPr>
              <a:t>5-fluorouracil (5-FU</a:t>
            </a:r>
            <a:r>
              <a:rPr lang="en-US" sz="2200">
                <a:latin typeface="Times New Roman" panose="02020603050405020304" pitchFamily="18" charset="0"/>
                <a:cs typeface="Times New Roman" panose="02020603050405020304" pitchFamily="18" charset="0"/>
              </a:rPr>
              <a:t>)</a:t>
            </a:r>
          </a:p>
          <a:p>
            <a:pPr marL="681228" lvl="1">
              <a:buFont typeface="Wingdings" panose="05000000000000000000" pitchFamily="2" charset="2"/>
              <a:buChar char="ü"/>
            </a:pPr>
            <a:r>
              <a:rPr lang="en-US" sz="2200">
                <a:latin typeface="Times New Roman" panose="02020603050405020304" pitchFamily="18" charset="0"/>
                <a:cs typeface="Times New Roman" panose="02020603050405020304" pitchFamily="18" charset="0"/>
              </a:rPr>
              <a:t>Đáp ứng tốt với liệu pháp nhắm trúng đích (</a:t>
            </a:r>
            <a:r>
              <a:rPr lang="en-US" sz="2400"/>
              <a:t>cetuximab, bevacizumab)</a:t>
            </a:r>
            <a:endParaRPr lang="en-US" sz="2200">
              <a:latin typeface="Times New Roman" panose="02020603050405020304" pitchFamily="18" charset="0"/>
              <a:cs typeface="Times New Roman" panose="02020603050405020304" pitchFamily="18" charset="0"/>
            </a:endParaRPr>
          </a:p>
          <a:p>
            <a:pPr marL="457200" indent="-457200" algn="just">
              <a:buFont typeface="Arial" panose="020B0604020202020204" pitchFamily="34" charset="0"/>
              <a:buChar char="•"/>
            </a:pPr>
            <a:r>
              <a:rPr lang="en-US" sz="2400"/>
              <a:t>KRAS, NRAS</a:t>
            </a:r>
          </a:p>
          <a:p>
            <a:pPr marL="457200" indent="-457200" algn="just">
              <a:buFont typeface="Arial" panose="020B0604020202020204" pitchFamily="34" charset="0"/>
              <a:buChar char="•"/>
            </a:pPr>
            <a:r>
              <a:rPr lang="en-US" sz="2400"/>
              <a:t>BRAF</a:t>
            </a:r>
          </a:p>
          <a:p>
            <a:pPr marL="457200" indent="-457200" algn="just">
              <a:buFont typeface="Arial" panose="020B0604020202020204" pitchFamily="34" charset="0"/>
              <a:buChar char="•"/>
            </a:pPr>
            <a:r>
              <a:rPr lang="en-US" sz="2400"/>
              <a:t>HER2</a:t>
            </a:r>
          </a:p>
          <a:p>
            <a:pPr marL="457200" indent="-457200" algn="just">
              <a:buFont typeface="Arial" panose="020B0604020202020204" pitchFamily="34" charset="0"/>
              <a:buChar char="•"/>
            </a:pPr>
            <a:r>
              <a:rPr lang="en-US" sz="2400"/>
              <a:t>NTRK fusions</a:t>
            </a:r>
          </a:p>
        </p:txBody>
      </p:sp>
      <p:sp>
        <p:nvSpPr>
          <p:cNvPr id="5" name="Chỗ dành sẵn cho Chân trang 4">
            <a:extLst>
              <a:ext uri="{FF2B5EF4-FFF2-40B4-BE49-F238E27FC236}">
                <a16:creationId xmlns:a16="http://schemas.microsoft.com/office/drawing/2014/main" id="{BF590687-5A46-7509-254F-9A7361E348A4}"/>
              </a:ext>
            </a:extLst>
          </p:cNvPr>
          <p:cNvSpPr>
            <a:spLocks noGrp="1"/>
          </p:cNvSpPr>
          <p:nvPr>
            <p:ph type="ftr" sz="quarter" idx="11"/>
          </p:nvPr>
        </p:nvSpPr>
        <p:spPr/>
        <p:txBody>
          <a:bodyPr/>
          <a:lstStyle/>
          <a:p>
            <a:r>
              <a:rPr lang="vi-VN" noProof="0"/>
              <a:t>TIÊU ĐỀ BẢN TRÌNH BÀY</a:t>
            </a:r>
            <a:endParaRPr lang="vi-VN" noProof="0">
              <a:latin typeface="Arial" panose="020B0604020202020204" pitchFamily="34" charset="0"/>
            </a:endParaRPr>
          </a:p>
        </p:txBody>
      </p:sp>
      <p:sp>
        <p:nvSpPr>
          <p:cNvPr id="6" name="Chỗ dành sẵn cho Số hiệu Bản chiếu 5">
            <a:extLst>
              <a:ext uri="{FF2B5EF4-FFF2-40B4-BE49-F238E27FC236}">
                <a16:creationId xmlns:a16="http://schemas.microsoft.com/office/drawing/2014/main" id="{7BA22E7A-7F28-98E2-AF00-47D4C45099BA}"/>
              </a:ext>
            </a:extLst>
          </p:cNvPr>
          <p:cNvSpPr>
            <a:spLocks noGrp="1"/>
          </p:cNvSpPr>
          <p:nvPr>
            <p:ph type="sldNum" sz="quarter" idx="12"/>
          </p:nvPr>
        </p:nvSpPr>
        <p:spPr/>
        <p:txBody>
          <a:bodyPr/>
          <a:lstStyle/>
          <a:p>
            <a:fld id="{294A09A9-5501-47C1-A89A-A340965A2BE2}" type="slidenum">
              <a:rPr lang="vi-VN" noProof="0" smtClean="0"/>
              <a:pPr/>
              <a:t>44</a:t>
            </a:fld>
            <a:endParaRPr lang="vi-VN" noProof="0">
              <a:latin typeface="Arial" panose="020B0604020202020204" pitchFamily="34" charset="0"/>
            </a:endParaRPr>
          </a:p>
        </p:txBody>
      </p:sp>
    </p:spTree>
    <p:extLst>
      <p:ext uri="{BB962C8B-B14F-4D97-AF65-F5344CB8AC3E}">
        <p14:creationId xmlns:p14="http://schemas.microsoft.com/office/powerpoint/2010/main" val="193174553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5C8D2C1-DA83-420D-9635-D52CE066B5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a:extLst>
              <a:ext uri="{FF2B5EF4-FFF2-40B4-BE49-F238E27FC236}">
                <a16:creationId xmlns:a16="http://schemas.microsoft.com/office/drawing/2014/main" id="{434F74C9-6A0B-409E-AD1C-45B58BE91B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2" name="Straight Connector 11">
            <a:extLst>
              <a:ext uri="{FF2B5EF4-FFF2-40B4-BE49-F238E27FC236}">
                <a16:creationId xmlns:a16="http://schemas.microsoft.com/office/drawing/2014/main" id="{F5486A9D-1265-4B57-91E6-68E666B978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F452A527-3631-41ED-858D-3777A7D149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êu đề 1">
            <a:extLst>
              <a:ext uri="{FF2B5EF4-FFF2-40B4-BE49-F238E27FC236}">
                <a16:creationId xmlns:a16="http://schemas.microsoft.com/office/drawing/2014/main" id="{758D9074-45D3-6CB5-0251-CB95D3940183}"/>
              </a:ext>
            </a:extLst>
          </p:cNvPr>
          <p:cNvSpPr>
            <a:spLocks noGrp="1"/>
          </p:cNvSpPr>
          <p:nvPr>
            <p:ph type="title"/>
          </p:nvPr>
        </p:nvSpPr>
        <p:spPr>
          <a:xfrm>
            <a:off x="6730000" y="639097"/>
            <a:ext cx="4813072" cy="3686015"/>
          </a:xfrm>
        </p:spPr>
        <p:txBody>
          <a:bodyPr vert="horz" lIns="91440" tIns="45720" rIns="91440" bIns="45720" rtlCol="0" anchor="b">
            <a:normAutofit fontScale="90000"/>
          </a:bodyPr>
          <a:lstStyle/>
          <a:p>
            <a:r>
              <a:rPr lang="en-US"/>
              <a:t>Phân giai đoạn ung thư đại tràng</a:t>
            </a:r>
          </a:p>
        </p:txBody>
      </p:sp>
      <p:pic>
        <p:nvPicPr>
          <p:cNvPr id="3" name="Hình ảnh 2">
            <a:extLst>
              <a:ext uri="{FF2B5EF4-FFF2-40B4-BE49-F238E27FC236}">
                <a16:creationId xmlns:a16="http://schemas.microsoft.com/office/drawing/2014/main" id="{16B5BDD4-545C-1266-9B75-D2A872DBE13A}"/>
              </a:ext>
            </a:extLst>
          </p:cNvPr>
          <p:cNvPicPr>
            <a:picLocks noChangeAspect="1"/>
          </p:cNvPicPr>
          <p:nvPr/>
        </p:nvPicPr>
        <p:blipFill rotWithShape="1">
          <a:blip r:embed="rId3"/>
          <a:srcRect l="781" r="10330"/>
          <a:stretch/>
        </p:blipFill>
        <p:spPr>
          <a:xfrm>
            <a:off x="1" y="10"/>
            <a:ext cx="6096000" cy="6857990"/>
          </a:xfrm>
          <a:prstGeom prst="rect">
            <a:avLst/>
          </a:prstGeom>
        </p:spPr>
      </p:pic>
      <p:cxnSp>
        <p:nvCxnSpPr>
          <p:cNvPr id="16" name="Straight Connector 15">
            <a:extLst>
              <a:ext uri="{FF2B5EF4-FFF2-40B4-BE49-F238E27FC236}">
                <a16:creationId xmlns:a16="http://schemas.microsoft.com/office/drawing/2014/main" id="{D28A9C89-B313-458F-9C85-515930A51A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805053" y="4343400"/>
            <a:ext cx="438912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pic>
        <p:nvPicPr>
          <p:cNvPr id="7" name="Hình ảnh 6">
            <a:extLst>
              <a:ext uri="{FF2B5EF4-FFF2-40B4-BE49-F238E27FC236}">
                <a16:creationId xmlns:a16="http://schemas.microsoft.com/office/drawing/2014/main" id="{C4D86352-F93B-0838-4E0B-178990519EDB}"/>
              </a:ext>
            </a:extLst>
          </p:cNvPr>
          <p:cNvPicPr>
            <a:picLocks noChangeAspect="1"/>
          </p:cNvPicPr>
          <p:nvPr/>
        </p:nvPicPr>
        <p:blipFill rotWithShape="1">
          <a:blip r:embed="rId4"/>
          <a:srcRect l="40815" t="31570" r="2475" b="48304"/>
          <a:stretch/>
        </p:blipFill>
        <p:spPr>
          <a:xfrm>
            <a:off x="0" y="5908897"/>
            <a:ext cx="4584868" cy="914845"/>
          </a:xfrm>
          <a:prstGeom prst="rect">
            <a:avLst/>
          </a:prstGeom>
        </p:spPr>
      </p:pic>
    </p:spTree>
    <p:extLst>
      <p:ext uri="{BB962C8B-B14F-4D97-AF65-F5344CB8AC3E}">
        <p14:creationId xmlns:p14="http://schemas.microsoft.com/office/powerpoint/2010/main" val="362762158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êu đề 1">
            <a:extLst>
              <a:ext uri="{FF2B5EF4-FFF2-40B4-BE49-F238E27FC236}">
                <a16:creationId xmlns:a16="http://schemas.microsoft.com/office/drawing/2014/main" id="{39C77C42-CD39-290B-0CD6-E4B6DA43B31B}"/>
              </a:ext>
            </a:extLst>
          </p:cNvPr>
          <p:cNvSpPr>
            <a:spLocks noGrp="1"/>
          </p:cNvSpPr>
          <p:nvPr>
            <p:ph type="title"/>
          </p:nvPr>
        </p:nvSpPr>
        <p:spPr>
          <a:xfrm>
            <a:off x="4906775" y="245640"/>
            <a:ext cx="6721642" cy="788811"/>
          </a:xfrm>
        </p:spPr>
        <p:txBody>
          <a:bodyPr>
            <a:normAutofit fontScale="90000"/>
          </a:bodyPr>
          <a:lstStyle/>
          <a:p>
            <a:pPr algn="ctr"/>
            <a:r>
              <a:rPr lang="en-US" sz="3200"/>
              <a:t>Phân giai đoạn Ung thư đại tràng theo AJCC 8</a:t>
            </a:r>
          </a:p>
        </p:txBody>
      </p:sp>
      <p:pic>
        <p:nvPicPr>
          <p:cNvPr id="10" name="Hình ảnh 9">
            <a:extLst>
              <a:ext uri="{FF2B5EF4-FFF2-40B4-BE49-F238E27FC236}">
                <a16:creationId xmlns:a16="http://schemas.microsoft.com/office/drawing/2014/main" id="{D4BAD6E5-4AB3-1F0E-A167-389DAD699B97}"/>
              </a:ext>
            </a:extLst>
          </p:cNvPr>
          <p:cNvPicPr>
            <a:picLocks noChangeAspect="1"/>
          </p:cNvPicPr>
          <p:nvPr/>
        </p:nvPicPr>
        <p:blipFill rotWithShape="1">
          <a:blip r:embed="rId3"/>
          <a:srcRect l="23736" t="19635" r="26316" b="13665"/>
          <a:stretch/>
        </p:blipFill>
        <p:spPr>
          <a:xfrm>
            <a:off x="4906775" y="1171506"/>
            <a:ext cx="6721641" cy="5046448"/>
          </a:xfrm>
          <a:prstGeom prst="rect">
            <a:avLst/>
          </a:prstGeom>
        </p:spPr>
      </p:pic>
      <p:pic>
        <p:nvPicPr>
          <p:cNvPr id="3" name="Hình ảnh 2">
            <a:extLst>
              <a:ext uri="{FF2B5EF4-FFF2-40B4-BE49-F238E27FC236}">
                <a16:creationId xmlns:a16="http://schemas.microsoft.com/office/drawing/2014/main" id="{54C1FEF2-5EF7-DF53-81E8-D318C24D81A8}"/>
              </a:ext>
            </a:extLst>
          </p:cNvPr>
          <p:cNvPicPr>
            <a:picLocks noChangeAspect="1"/>
          </p:cNvPicPr>
          <p:nvPr/>
        </p:nvPicPr>
        <p:blipFill rotWithShape="1">
          <a:blip r:embed="rId4"/>
          <a:srcRect l="19343" t="35314" r="33552" b="22719"/>
          <a:stretch/>
        </p:blipFill>
        <p:spPr>
          <a:xfrm>
            <a:off x="563583" y="415682"/>
            <a:ext cx="3976333" cy="1991752"/>
          </a:xfrm>
          <a:prstGeom prst="rect">
            <a:avLst/>
          </a:prstGeom>
        </p:spPr>
      </p:pic>
      <p:pic>
        <p:nvPicPr>
          <p:cNvPr id="14" name="Hình ảnh 13">
            <a:extLst>
              <a:ext uri="{FF2B5EF4-FFF2-40B4-BE49-F238E27FC236}">
                <a16:creationId xmlns:a16="http://schemas.microsoft.com/office/drawing/2014/main" id="{7E5D7A22-A3C4-2655-B39B-54DE74EDE157}"/>
              </a:ext>
            </a:extLst>
          </p:cNvPr>
          <p:cNvPicPr>
            <a:picLocks noChangeAspect="1"/>
          </p:cNvPicPr>
          <p:nvPr/>
        </p:nvPicPr>
        <p:blipFill rotWithShape="1">
          <a:blip r:embed="rId5"/>
          <a:srcRect l="20000" t="28294" r="39053" b="29739"/>
          <a:stretch/>
        </p:blipFill>
        <p:spPr>
          <a:xfrm>
            <a:off x="563583" y="2423658"/>
            <a:ext cx="4120712" cy="2374473"/>
          </a:xfrm>
          <a:prstGeom prst="rect">
            <a:avLst/>
          </a:prstGeom>
        </p:spPr>
      </p:pic>
      <p:pic>
        <p:nvPicPr>
          <p:cNvPr id="16" name="Hình ảnh 15">
            <a:extLst>
              <a:ext uri="{FF2B5EF4-FFF2-40B4-BE49-F238E27FC236}">
                <a16:creationId xmlns:a16="http://schemas.microsoft.com/office/drawing/2014/main" id="{29AD3EF9-FAF8-6D4D-88B7-21096DBB0904}"/>
              </a:ext>
            </a:extLst>
          </p:cNvPr>
          <p:cNvPicPr>
            <a:picLocks noChangeAspect="1"/>
          </p:cNvPicPr>
          <p:nvPr/>
        </p:nvPicPr>
        <p:blipFill rotWithShape="1">
          <a:blip r:embed="rId6"/>
          <a:srcRect l="19342" t="36953" r="29079" b="26538"/>
          <a:stretch/>
        </p:blipFill>
        <p:spPr>
          <a:xfrm>
            <a:off x="563583" y="4705762"/>
            <a:ext cx="3799870" cy="1512192"/>
          </a:xfrm>
          <a:prstGeom prst="rect">
            <a:avLst/>
          </a:prstGeom>
        </p:spPr>
      </p:pic>
      <p:sp>
        <p:nvSpPr>
          <p:cNvPr id="17" name="TextBox 1">
            <a:extLst>
              <a:ext uri="{FF2B5EF4-FFF2-40B4-BE49-F238E27FC236}">
                <a16:creationId xmlns:a16="http://schemas.microsoft.com/office/drawing/2014/main" id="{460E8851-813F-6690-D85B-8AE95E237D44}"/>
              </a:ext>
            </a:extLst>
          </p:cNvPr>
          <p:cNvSpPr txBox="1"/>
          <p:nvPr/>
        </p:nvSpPr>
        <p:spPr>
          <a:xfrm>
            <a:off x="563583" y="6421266"/>
            <a:ext cx="5482591" cy="276999"/>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i="1"/>
              <a:t>Nguồn: </a:t>
            </a:r>
            <a:r>
              <a:rPr lang="en-US" sz="1200"/>
              <a:t>Hệ thống phân loại theo Ủy ban Liên hiệp Ung thư Hoa Kỳ 8 (AJCC).</a:t>
            </a:r>
          </a:p>
        </p:txBody>
      </p:sp>
    </p:spTree>
    <p:extLst>
      <p:ext uri="{BB962C8B-B14F-4D97-AF65-F5344CB8AC3E}">
        <p14:creationId xmlns:p14="http://schemas.microsoft.com/office/powerpoint/2010/main" val="173448923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êu đề 1">
            <a:extLst>
              <a:ext uri="{FF2B5EF4-FFF2-40B4-BE49-F238E27FC236}">
                <a16:creationId xmlns:a16="http://schemas.microsoft.com/office/drawing/2014/main" id="{46BB82B1-082F-2D33-7117-22CDC499B4C2}"/>
              </a:ext>
            </a:extLst>
          </p:cNvPr>
          <p:cNvSpPr>
            <a:spLocks noGrp="1"/>
          </p:cNvSpPr>
          <p:nvPr>
            <p:ph type="title"/>
          </p:nvPr>
        </p:nvSpPr>
        <p:spPr>
          <a:xfrm>
            <a:off x="1038225" y="110626"/>
            <a:ext cx="10058400" cy="882650"/>
          </a:xfrm>
        </p:spPr>
        <p:txBody>
          <a:bodyPr>
            <a:normAutofit/>
          </a:bodyPr>
          <a:lstStyle/>
          <a:p>
            <a:r>
              <a:rPr lang="en-US" sz="3200"/>
              <a:t>Phân giai đoạn Ung thư đại tràng theo AJCC 8</a:t>
            </a:r>
          </a:p>
        </p:txBody>
      </p:sp>
      <p:graphicFrame>
        <p:nvGraphicFramePr>
          <p:cNvPr id="8" name="Bảng 7">
            <a:extLst>
              <a:ext uri="{FF2B5EF4-FFF2-40B4-BE49-F238E27FC236}">
                <a16:creationId xmlns:a16="http://schemas.microsoft.com/office/drawing/2014/main" id="{C42FB300-9F95-90F1-E214-A2B4043610D7}"/>
              </a:ext>
            </a:extLst>
          </p:cNvPr>
          <p:cNvGraphicFramePr>
            <a:graphicFrameLocks noGrp="1"/>
          </p:cNvGraphicFramePr>
          <p:nvPr>
            <p:extLst>
              <p:ext uri="{D42A27DB-BD31-4B8C-83A1-F6EECF244321}">
                <p14:modId xmlns:p14="http://schemas.microsoft.com/office/powerpoint/2010/main" val="1819194301"/>
              </p:ext>
            </p:extLst>
          </p:nvPr>
        </p:nvGraphicFramePr>
        <p:xfrm>
          <a:off x="1524001" y="1169738"/>
          <a:ext cx="3467100" cy="3363492"/>
        </p:xfrm>
        <a:graphic>
          <a:graphicData uri="http://schemas.openxmlformats.org/drawingml/2006/table">
            <a:tbl>
              <a:tblPr/>
              <a:tblGrid>
                <a:gridCol w="866775">
                  <a:extLst>
                    <a:ext uri="{9D8B030D-6E8A-4147-A177-3AD203B41FA5}">
                      <a16:colId xmlns:a16="http://schemas.microsoft.com/office/drawing/2014/main" val="1337691934"/>
                    </a:ext>
                  </a:extLst>
                </a:gridCol>
                <a:gridCol w="866775">
                  <a:extLst>
                    <a:ext uri="{9D8B030D-6E8A-4147-A177-3AD203B41FA5}">
                      <a16:colId xmlns:a16="http://schemas.microsoft.com/office/drawing/2014/main" val="2566042314"/>
                    </a:ext>
                  </a:extLst>
                </a:gridCol>
                <a:gridCol w="866775">
                  <a:extLst>
                    <a:ext uri="{9D8B030D-6E8A-4147-A177-3AD203B41FA5}">
                      <a16:colId xmlns:a16="http://schemas.microsoft.com/office/drawing/2014/main" val="2033228292"/>
                    </a:ext>
                  </a:extLst>
                </a:gridCol>
                <a:gridCol w="866775">
                  <a:extLst>
                    <a:ext uri="{9D8B030D-6E8A-4147-A177-3AD203B41FA5}">
                      <a16:colId xmlns:a16="http://schemas.microsoft.com/office/drawing/2014/main" val="1280964139"/>
                    </a:ext>
                  </a:extLst>
                </a:gridCol>
              </a:tblGrid>
              <a:tr h="280291">
                <a:tc>
                  <a:txBody>
                    <a:bodyPr/>
                    <a:lstStyle/>
                    <a:p>
                      <a:pPr algn="ctr" fontAlgn="base"/>
                      <a:r>
                        <a:rPr lang="en-US" sz="1200" b="1" i="0">
                          <a:solidFill>
                            <a:srgbClr val="000000"/>
                          </a:solidFill>
                          <a:effectLst/>
                          <a:latin typeface="Calibri" panose="020F0502020204030204" pitchFamily="34" charset="0"/>
                        </a:rPr>
                        <a:t>Giai đoạn</a:t>
                      </a:r>
                      <a:r>
                        <a:rPr lang="en-US" sz="1200" b="0" i="0">
                          <a:solidFill>
                            <a:srgbClr val="000000"/>
                          </a:solidFill>
                          <a:effectLst/>
                          <a:latin typeface="Calibri" panose="020F0502020204030204" pitchFamily="34" charset="0"/>
                        </a:rPr>
                        <a:t>​</a:t>
                      </a:r>
                      <a:endParaRPr lang="en-US" sz="1200" b="0" i="0">
                        <a:solidFill>
                          <a:srgbClr val="000000"/>
                        </a:solidFill>
                        <a:effectLst/>
                      </a:endParaRPr>
                    </a:p>
                  </a:txBody>
                  <a:tcPr>
                    <a:lnL w="11306" cap="flat" cmpd="sng" algn="ctr">
                      <a:solidFill>
                        <a:srgbClr val="000000"/>
                      </a:solidFill>
                      <a:prstDash val="solid"/>
                      <a:round/>
                      <a:headEnd type="none" w="med" len="med"/>
                      <a:tailEnd type="none" w="med" len="med"/>
                    </a:lnL>
                    <a:lnR w="11306" cap="flat" cmpd="sng" algn="ctr">
                      <a:solidFill>
                        <a:srgbClr val="000000"/>
                      </a:solidFill>
                      <a:prstDash val="solid"/>
                      <a:round/>
                      <a:headEnd type="none" w="med" len="med"/>
                      <a:tailEnd type="none" w="med" len="med"/>
                    </a:lnR>
                    <a:lnT w="11306" cap="flat" cmpd="sng" algn="ctr">
                      <a:solidFill>
                        <a:srgbClr val="000000"/>
                      </a:solidFill>
                      <a:prstDash val="solid"/>
                      <a:round/>
                      <a:headEnd type="none" w="med" len="med"/>
                      <a:tailEnd type="none" w="med" len="med"/>
                    </a:lnT>
                    <a:lnB w="11306" cap="flat" cmpd="sng" algn="ctr">
                      <a:solidFill>
                        <a:srgbClr val="000000"/>
                      </a:solidFill>
                      <a:prstDash val="solid"/>
                      <a:round/>
                      <a:headEnd type="none" w="med" len="med"/>
                      <a:tailEnd type="none" w="med" len="med"/>
                    </a:lnB>
                  </a:tcPr>
                </a:tc>
                <a:tc>
                  <a:txBody>
                    <a:bodyPr/>
                    <a:lstStyle/>
                    <a:p>
                      <a:pPr algn="ctr" fontAlgn="base"/>
                      <a:r>
                        <a:rPr lang="en-US" sz="1200" b="1" i="0">
                          <a:solidFill>
                            <a:srgbClr val="000000"/>
                          </a:solidFill>
                          <a:effectLst/>
                          <a:latin typeface="Calibri" panose="020F0502020204030204" pitchFamily="34" charset="0"/>
                        </a:rPr>
                        <a:t>T</a:t>
                      </a:r>
                      <a:r>
                        <a:rPr lang="en-US" sz="1200" b="0" i="0">
                          <a:solidFill>
                            <a:srgbClr val="000000"/>
                          </a:solidFill>
                          <a:effectLst/>
                          <a:latin typeface="Calibri" panose="020F0502020204030204" pitchFamily="34" charset="0"/>
                        </a:rPr>
                        <a:t>​</a:t>
                      </a:r>
                      <a:endParaRPr lang="en-US" sz="1200" b="0" i="0">
                        <a:solidFill>
                          <a:srgbClr val="000000"/>
                        </a:solidFill>
                        <a:effectLst/>
                      </a:endParaRPr>
                    </a:p>
                  </a:txBody>
                  <a:tcPr>
                    <a:lnL w="11306" cap="flat" cmpd="sng" algn="ctr">
                      <a:solidFill>
                        <a:srgbClr val="000000"/>
                      </a:solidFill>
                      <a:prstDash val="solid"/>
                      <a:round/>
                      <a:headEnd type="none" w="med" len="med"/>
                      <a:tailEnd type="none" w="med" len="med"/>
                    </a:lnL>
                    <a:lnR w="11306" cap="flat" cmpd="sng" algn="ctr">
                      <a:solidFill>
                        <a:srgbClr val="000000"/>
                      </a:solidFill>
                      <a:prstDash val="solid"/>
                      <a:round/>
                      <a:headEnd type="none" w="med" len="med"/>
                      <a:tailEnd type="none" w="med" len="med"/>
                    </a:lnR>
                    <a:lnT w="11306" cap="flat" cmpd="sng" algn="ctr">
                      <a:solidFill>
                        <a:srgbClr val="000000"/>
                      </a:solidFill>
                      <a:prstDash val="solid"/>
                      <a:round/>
                      <a:headEnd type="none" w="med" len="med"/>
                      <a:tailEnd type="none" w="med" len="med"/>
                    </a:lnT>
                    <a:lnB w="11306" cap="flat" cmpd="sng" algn="ctr">
                      <a:solidFill>
                        <a:srgbClr val="000000"/>
                      </a:solidFill>
                      <a:prstDash val="solid"/>
                      <a:round/>
                      <a:headEnd type="none" w="med" len="med"/>
                      <a:tailEnd type="none" w="med" len="med"/>
                    </a:lnB>
                  </a:tcPr>
                </a:tc>
                <a:tc>
                  <a:txBody>
                    <a:bodyPr/>
                    <a:lstStyle/>
                    <a:p>
                      <a:pPr algn="ctr" fontAlgn="base"/>
                      <a:r>
                        <a:rPr lang="en-US" sz="1200" b="1" i="0">
                          <a:solidFill>
                            <a:srgbClr val="000000"/>
                          </a:solidFill>
                          <a:effectLst/>
                          <a:latin typeface="Calibri" panose="020F0502020204030204" pitchFamily="34" charset="0"/>
                        </a:rPr>
                        <a:t>N</a:t>
                      </a:r>
                      <a:r>
                        <a:rPr lang="en-US" sz="1200" b="0" i="0">
                          <a:solidFill>
                            <a:srgbClr val="000000"/>
                          </a:solidFill>
                          <a:effectLst/>
                          <a:latin typeface="Calibri" panose="020F0502020204030204" pitchFamily="34" charset="0"/>
                        </a:rPr>
                        <a:t>​</a:t>
                      </a:r>
                      <a:endParaRPr lang="en-US" sz="1200" b="0" i="0">
                        <a:solidFill>
                          <a:srgbClr val="000000"/>
                        </a:solidFill>
                        <a:effectLst/>
                      </a:endParaRPr>
                    </a:p>
                  </a:txBody>
                  <a:tcPr>
                    <a:lnL w="11306" cap="flat" cmpd="sng" algn="ctr">
                      <a:solidFill>
                        <a:srgbClr val="000000"/>
                      </a:solidFill>
                      <a:prstDash val="solid"/>
                      <a:round/>
                      <a:headEnd type="none" w="med" len="med"/>
                      <a:tailEnd type="none" w="med" len="med"/>
                    </a:lnL>
                    <a:lnR w="11306" cap="flat" cmpd="sng" algn="ctr">
                      <a:solidFill>
                        <a:srgbClr val="000000"/>
                      </a:solidFill>
                      <a:prstDash val="solid"/>
                      <a:round/>
                      <a:headEnd type="none" w="med" len="med"/>
                      <a:tailEnd type="none" w="med" len="med"/>
                    </a:lnR>
                    <a:lnT w="11306" cap="flat" cmpd="sng" algn="ctr">
                      <a:solidFill>
                        <a:srgbClr val="000000"/>
                      </a:solidFill>
                      <a:prstDash val="solid"/>
                      <a:round/>
                      <a:headEnd type="none" w="med" len="med"/>
                      <a:tailEnd type="none" w="med" len="med"/>
                    </a:lnT>
                    <a:lnB w="11306" cap="flat" cmpd="sng" algn="ctr">
                      <a:solidFill>
                        <a:srgbClr val="000000"/>
                      </a:solidFill>
                      <a:prstDash val="solid"/>
                      <a:round/>
                      <a:headEnd type="none" w="med" len="med"/>
                      <a:tailEnd type="none" w="med" len="med"/>
                    </a:lnB>
                  </a:tcPr>
                </a:tc>
                <a:tc>
                  <a:txBody>
                    <a:bodyPr/>
                    <a:lstStyle/>
                    <a:p>
                      <a:pPr algn="ctr" fontAlgn="base"/>
                      <a:r>
                        <a:rPr lang="en-US" sz="1200" b="1" i="0">
                          <a:solidFill>
                            <a:srgbClr val="000000"/>
                          </a:solidFill>
                          <a:effectLst/>
                          <a:latin typeface="Calibri" panose="020F0502020204030204" pitchFamily="34" charset="0"/>
                        </a:rPr>
                        <a:t>M</a:t>
                      </a:r>
                      <a:r>
                        <a:rPr lang="en-US" sz="1200" b="0" i="0">
                          <a:solidFill>
                            <a:srgbClr val="000000"/>
                          </a:solidFill>
                          <a:effectLst/>
                          <a:latin typeface="Calibri" panose="020F0502020204030204" pitchFamily="34" charset="0"/>
                        </a:rPr>
                        <a:t>​</a:t>
                      </a:r>
                      <a:endParaRPr lang="en-US" sz="1200" b="0" i="0">
                        <a:solidFill>
                          <a:srgbClr val="000000"/>
                        </a:solidFill>
                        <a:effectLst/>
                      </a:endParaRPr>
                    </a:p>
                  </a:txBody>
                  <a:tcPr>
                    <a:lnL w="11306" cap="flat" cmpd="sng" algn="ctr">
                      <a:solidFill>
                        <a:srgbClr val="000000"/>
                      </a:solidFill>
                      <a:prstDash val="solid"/>
                      <a:round/>
                      <a:headEnd type="none" w="med" len="med"/>
                      <a:tailEnd type="none" w="med" len="med"/>
                    </a:lnL>
                    <a:lnR w="11306" cap="flat" cmpd="sng" algn="ctr">
                      <a:solidFill>
                        <a:srgbClr val="000000"/>
                      </a:solidFill>
                      <a:prstDash val="solid"/>
                      <a:round/>
                      <a:headEnd type="none" w="med" len="med"/>
                      <a:tailEnd type="none" w="med" len="med"/>
                    </a:lnR>
                    <a:lnT w="11306" cap="flat" cmpd="sng" algn="ctr">
                      <a:solidFill>
                        <a:srgbClr val="000000"/>
                      </a:solidFill>
                      <a:prstDash val="solid"/>
                      <a:round/>
                      <a:headEnd type="none" w="med" len="med"/>
                      <a:tailEnd type="none" w="med" len="med"/>
                    </a:lnT>
                    <a:lnB w="1130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50379107"/>
                  </a:ext>
                </a:extLst>
              </a:tr>
              <a:tr h="280291">
                <a:tc>
                  <a:txBody>
                    <a:bodyPr/>
                    <a:lstStyle/>
                    <a:p>
                      <a:pPr algn="ctr" fontAlgn="base"/>
                      <a:r>
                        <a:rPr lang="en-US" sz="1200" b="0" i="0">
                          <a:solidFill>
                            <a:srgbClr val="000000"/>
                          </a:solidFill>
                          <a:effectLst/>
                          <a:latin typeface="Calibri" panose="020F0502020204030204" pitchFamily="34" charset="0"/>
                        </a:rPr>
                        <a:t>0​</a:t>
                      </a:r>
                      <a:endParaRPr lang="en-US" sz="1200" b="0" i="0">
                        <a:solidFill>
                          <a:srgbClr val="000000"/>
                        </a:solidFill>
                        <a:effectLst/>
                      </a:endParaRPr>
                    </a:p>
                  </a:txBody>
                  <a:tcPr>
                    <a:lnL w="11306" cap="flat" cmpd="sng" algn="ctr">
                      <a:solidFill>
                        <a:srgbClr val="000000"/>
                      </a:solidFill>
                      <a:prstDash val="solid"/>
                      <a:round/>
                      <a:headEnd type="none" w="med" len="med"/>
                      <a:tailEnd type="none" w="med" len="med"/>
                    </a:lnL>
                    <a:lnR w="11306" cap="flat" cmpd="sng" algn="ctr">
                      <a:solidFill>
                        <a:srgbClr val="000000"/>
                      </a:solidFill>
                      <a:prstDash val="solid"/>
                      <a:round/>
                      <a:headEnd type="none" w="med" len="med"/>
                      <a:tailEnd type="none" w="med" len="med"/>
                    </a:lnR>
                    <a:lnT w="11306" cap="flat" cmpd="sng" algn="ctr">
                      <a:solidFill>
                        <a:srgbClr val="000000"/>
                      </a:solidFill>
                      <a:prstDash val="solid"/>
                      <a:round/>
                      <a:headEnd type="none" w="med" len="med"/>
                      <a:tailEnd type="none" w="med" len="med"/>
                    </a:lnT>
                    <a:lnB w="11306" cap="flat" cmpd="sng" algn="ctr">
                      <a:solidFill>
                        <a:srgbClr val="000000"/>
                      </a:solidFill>
                      <a:prstDash val="solid"/>
                      <a:round/>
                      <a:headEnd type="none" w="med" len="med"/>
                      <a:tailEnd type="none" w="med" len="med"/>
                    </a:lnB>
                  </a:tcPr>
                </a:tc>
                <a:tc>
                  <a:txBody>
                    <a:bodyPr/>
                    <a:lstStyle/>
                    <a:p>
                      <a:pPr algn="ctr" fontAlgn="base"/>
                      <a:r>
                        <a:rPr lang="en-US" sz="1200" b="0" i="0">
                          <a:solidFill>
                            <a:srgbClr val="000000"/>
                          </a:solidFill>
                          <a:effectLst/>
                          <a:latin typeface="Calibri" panose="020F0502020204030204" pitchFamily="34" charset="0"/>
                        </a:rPr>
                        <a:t>Tis​</a:t>
                      </a:r>
                      <a:endParaRPr lang="en-US" sz="1200" b="0" i="0">
                        <a:solidFill>
                          <a:srgbClr val="000000"/>
                        </a:solidFill>
                        <a:effectLst/>
                      </a:endParaRPr>
                    </a:p>
                  </a:txBody>
                  <a:tcPr>
                    <a:lnL w="11306" cap="flat" cmpd="sng" algn="ctr">
                      <a:solidFill>
                        <a:srgbClr val="000000"/>
                      </a:solidFill>
                      <a:prstDash val="solid"/>
                      <a:round/>
                      <a:headEnd type="none" w="med" len="med"/>
                      <a:tailEnd type="none" w="med" len="med"/>
                    </a:lnL>
                    <a:lnR w="11306" cap="flat" cmpd="sng" algn="ctr">
                      <a:solidFill>
                        <a:srgbClr val="000000"/>
                      </a:solidFill>
                      <a:prstDash val="solid"/>
                      <a:round/>
                      <a:headEnd type="none" w="med" len="med"/>
                      <a:tailEnd type="none" w="med" len="med"/>
                    </a:lnR>
                    <a:lnT w="11306" cap="flat" cmpd="sng" algn="ctr">
                      <a:solidFill>
                        <a:srgbClr val="000000"/>
                      </a:solidFill>
                      <a:prstDash val="solid"/>
                      <a:round/>
                      <a:headEnd type="none" w="med" len="med"/>
                      <a:tailEnd type="none" w="med" len="med"/>
                    </a:lnT>
                    <a:lnB w="11306" cap="flat" cmpd="sng" algn="ctr">
                      <a:solidFill>
                        <a:srgbClr val="000000"/>
                      </a:solidFill>
                      <a:prstDash val="solid"/>
                      <a:round/>
                      <a:headEnd type="none" w="med" len="med"/>
                      <a:tailEnd type="none" w="med" len="med"/>
                    </a:lnB>
                  </a:tcPr>
                </a:tc>
                <a:tc>
                  <a:txBody>
                    <a:bodyPr/>
                    <a:lstStyle/>
                    <a:p>
                      <a:pPr algn="ctr" fontAlgn="base"/>
                      <a:r>
                        <a:rPr lang="en-US" sz="1200" b="0" i="0">
                          <a:solidFill>
                            <a:srgbClr val="000000"/>
                          </a:solidFill>
                          <a:effectLst/>
                          <a:latin typeface="Calibri" panose="020F0502020204030204" pitchFamily="34" charset="0"/>
                        </a:rPr>
                        <a:t>N0​</a:t>
                      </a:r>
                      <a:endParaRPr lang="en-US" sz="1200" b="0" i="0">
                        <a:solidFill>
                          <a:srgbClr val="000000"/>
                        </a:solidFill>
                        <a:effectLst/>
                      </a:endParaRPr>
                    </a:p>
                  </a:txBody>
                  <a:tcPr>
                    <a:lnL w="11306" cap="flat" cmpd="sng" algn="ctr">
                      <a:solidFill>
                        <a:srgbClr val="000000"/>
                      </a:solidFill>
                      <a:prstDash val="solid"/>
                      <a:round/>
                      <a:headEnd type="none" w="med" len="med"/>
                      <a:tailEnd type="none" w="med" len="med"/>
                    </a:lnL>
                    <a:lnR w="11306" cap="flat" cmpd="sng" algn="ctr">
                      <a:solidFill>
                        <a:srgbClr val="000000"/>
                      </a:solidFill>
                      <a:prstDash val="solid"/>
                      <a:round/>
                      <a:headEnd type="none" w="med" len="med"/>
                      <a:tailEnd type="none" w="med" len="med"/>
                    </a:lnR>
                    <a:lnT w="11306" cap="flat" cmpd="sng" algn="ctr">
                      <a:solidFill>
                        <a:srgbClr val="000000"/>
                      </a:solidFill>
                      <a:prstDash val="solid"/>
                      <a:round/>
                      <a:headEnd type="none" w="med" len="med"/>
                      <a:tailEnd type="none" w="med" len="med"/>
                    </a:lnT>
                    <a:lnB w="11306" cap="flat" cmpd="sng" algn="ctr">
                      <a:solidFill>
                        <a:srgbClr val="000000"/>
                      </a:solidFill>
                      <a:prstDash val="solid"/>
                      <a:round/>
                      <a:headEnd type="none" w="med" len="med"/>
                      <a:tailEnd type="none" w="med" len="med"/>
                    </a:lnB>
                  </a:tcPr>
                </a:tc>
                <a:tc>
                  <a:txBody>
                    <a:bodyPr/>
                    <a:lstStyle/>
                    <a:p>
                      <a:pPr algn="ctr" fontAlgn="base"/>
                      <a:r>
                        <a:rPr lang="en-US" sz="1200" b="0" i="0">
                          <a:solidFill>
                            <a:srgbClr val="000000"/>
                          </a:solidFill>
                          <a:effectLst/>
                          <a:latin typeface="Calibri" panose="020F0502020204030204" pitchFamily="34" charset="0"/>
                        </a:rPr>
                        <a:t>M0​</a:t>
                      </a:r>
                      <a:endParaRPr lang="en-US" sz="1200" b="0" i="0">
                        <a:solidFill>
                          <a:srgbClr val="000000"/>
                        </a:solidFill>
                        <a:effectLst/>
                      </a:endParaRPr>
                    </a:p>
                  </a:txBody>
                  <a:tcPr>
                    <a:lnL w="11306" cap="flat" cmpd="sng" algn="ctr">
                      <a:solidFill>
                        <a:srgbClr val="000000"/>
                      </a:solidFill>
                      <a:prstDash val="solid"/>
                      <a:round/>
                      <a:headEnd type="none" w="med" len="med"/>
                      <a:tailEnd type="none" w="med" len="med"/>
                    </a:lnL>
                    <a:lnR w="11306" cap="flat" cmpd="sng" algn="ctr">
                      <a:solidFill>
                        <a:srgbClr val="000000"/>
                      </a:solidFill>
                      <a:prstDash val="solid"/>
                      <a:round/>
                      <a:headEnd type="none" w="med" len="med"/>
                      <a:tailEnd type="none" w="med" len="med"/>
                    </a:lnR>
                    <a:lnT w="11306" cap="flat" cmpd="sng" algn="ctr">
                      <a:solidFill>
                        <a:srgbClr val="000000"/>
                      </a:solidFill>
                      <a:prstDash val="solid"/>
                      <a:round/>
                      <a:headEnd type="none" w="med" len="med"/>
                      <a:tailEnd type="none" w="med" len="med"/>
                    </a:lnT>
                    <a:lnB w="1130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88873004"/>
                  </a:ext>
                </a:extLst>
              </a:tr>
              <a:tr h="280291">
                <a:tc>
                  <a:txBody>
                    <a:bodyPr/>
                    <a:lstStyle/>
                    <a:p>
                      <a:pPr algn="ctr" fontAlgn="base"/>
                      <a:r>
                        <a:rPr lang="en-US" sz="1200" b="0" i="0">
                          <a:solidFill>
                            <a:srgbClr val="000000"/>
                          </a:solidFill>
                          <a:effectLst/>
                          <a:latin typeface="Calibri" panose="020F0502020204030204" pitchFamily="34" charset="0"/>
                        </a:rPr>
                        <a:t>I​</a:t>
                      </a:r>
                      <a:endParaRPr lang="en-US" sz="1200" b="0" i="0">
                        <a:solidFill>
                          <a:srgbClr val="000000"/>
                        </a:solidFill>
                        <a:effectLst/>
                      </a:endParaRPr>
                    </a:p>
                  </a:txBody>
                  <a:tcPr>
                    <a:lnL w="11306" cap="flat" cmpd="sng" algn="ctr">
                      <a:solidFill>
                        <a:srgbClr val="000000"/>
                      </a:solidFill>
                      <a:prstDash val="solid"/>
                      <a:round/>
                      <a:headEnd type="none" w="med" len="med"/>
                      <a:tailEnd type="none" w="med" len="med"/>
                    </a:lnL>
                    <a:lnR w="11306" cap="flat" cmpd="sng" algn="ctr">
                      <a:solidFill>
                        <a:srgbClr val="000000"/>
                      </a:solidFill>
                      <a:prstDash val="solid"/>
                      <a:round/>
                      <a:headEnd type="none" w="med" len="med"/>
                      <a:tailEnd type="none" w="med" len="med"/>
                    </a:lnR>
                    <a:lnT w="11306" cap="flat" cmpd="sng" algn="ctr">
                      <a:solidFill>
                        <a:srgbClr val="000000"/>
                      </a:solidFill>
                      <a:prstDash val="solid"/>
                      <a:round/>
                      <a:headEnd type="none" w="med" len="med"/>
                      <a:tailEnd type="none" w="med" len="med"/>
                    </a:lnT>
                    <a:lnB w="11306" cap="flat" cmpd="sng" algn="ctr">
                      <a:solidFill>
                        <a:srgbClr val="000000"/>
                      </a:solidFill>
                      <a:prstDash val="solid"/>
                      <a:round/>
                      <a:headEnd type="none" w="med" len="med"/>
                      <a:tailEnd type="none" w="med" len="med"/>
                    </a:lnB>
                  </a:tcPr>
                </a:tc>
                <a:tc>
                  <a:txBody>
                    <a:bodyPr/>
                    <a:lstStyle/>
                    <a:p>
                      <a:pPr algn="ctr" fontAlgn="base"/>
                      <a:r>
                        <a:rPr lang="en-US" sz="1200" b="0" i="0">
                          <a:solidFill>
                            <a:srgbClr val="000000"/>
                          </a:solidFill>
                          <a:effectLst/>
                          <a:latin typeface="Calibri" panose="020F0502020204030204" pitchFamily="34" charset="0"/>
                        </a:rPr>
                        <a:t>T1​</a:t>
                      </a:r>
                      <a:endParaRPr lang="en-US" sz="1200" b="0" i="0">
                        <a:solidFill>
                          <a:srgbClr val="000000"/>
                        </a:solidFill>
                        <a:effectLst/>
                      </a:endParaRPr>
                    </a:p>
                  </a:txBody>
                  <a:tcPr>
                    <a:lnL w="11306" cap="flat" cmpd="sng" algn="ctr">
                      <a:solidFill>
                        <a:srgbClr val="000000"/>
                      </a:solidFill>
                      <a:prstDash val="solid"/>
                      <a:round/>
                      <a:headEnd type="none" w="med" len="med"/>
                      <a:tailEnd type="none" w="med" len="med"/>
                    </a:lnL>
                    <a:lnR w="11306" cap="flat" cmpd="sng" algn="ctr">
                      <a:solidFill>
                        <a:srgbClr val="000000"/>
                      </a:solidFill>
                      <a:prstDash val="solid"/>
                      <a:round/>
                      <a:headEnd type="none" w="med" len="med"/>
                      <a:tailEnd type="none" w="med" len="med"/>
                    </a:lnR>
                    <a:lnT w="11306" cap="flat" cmpd="sng" algn="ctr">
                      <a:solidFill>
                        <a:srgbClr val="000000"/>
                      </a:solidFill>
                      <a:prstDash val="solid"/>
                      <a:round/>
                      <a:headEnd type="none" w="med" len="med"/>
                      <a:tailEnd type="none" w="med" len="med"/>
                    </a:lnT>
                    <a:lnB w="11306" cap="flat" cmpd="sng" algn="ctr">
                      <a:solidFill>
                        <a:srgbClr val="000000"/>
                      </a:solidFill>
                      <a:prstDash val="solid"/>
                      <a:round/>
                      <a:headEnd type="none" w="med" len="med"/>
                      <a:tailEnd type="none" w="med" len="med"/>
                    </a:lnB>
                  </a:tcPr>
                </a:tc>
                <a:tc>
                  <a:txBody>
                    <a:bodyPr/>
                    <a:lstStyle/>
                    <a:p>
                      <a:pPr algn="ctr" fontAlgn="base"/>
                      <a:r>
                        <a:rPr lang="en-US" sz="1200" b="0" i="0" u="none" strike="noStrike">
                          <a:solidFill>
                            <a:srgbClr val="000000"/>
                          </a:solidFill>
                          <a:effectLst/>
                          <a:latin typeface="Calibri" panose="020F0502020204030204" pitchFamily="34" charset="0"/>
                        </a:rPr>
                        <a:t>N0</a:t>
                      </a:r>
                      <a:r>
                        <a:rPr lang="en-US" sz="1200" b="0" i="0">
                          <a:solidFill>
                            <a:srgbClr val="000000"/>
                          </a:solidFill>
                          <a:effectLst/>
                          <a:latin typeface="Calibri" panose="020F0502020204030204" pitchFamily="34" charset="0"/>
                        </a:rPr>
                        <a:t>​</a:t>
                      </a:r>
                      <a:endParaRPr lang="en-US" sz="1200" b="0" i="0">
                        <a:solidFill>
                          <a:srgbClr val="000000"/>
                        </a:solidFill>
                        <a:effectLst/>
                      </a:endParaRPr>
                    </a:p>
                  </a:txBody>
                  <a:tcPr>
                    <a:lnL w="11306" cap="flat" cmpd="sng" algn="ctr">
                      <a:solidFill>
                        <a:srgbClr val="000000"/>
                      </a:solidFill>
                      <a:prstDash val="solid"/>
                      <a:round/>
                      <a:headEnd type="none" w="med" len="med"/>
                      <a:tailEnd type="none" w="med" len="med"/>
                    </a:lnL>
                    <a:lnR w="11306" cap="flat" cmpd="sng" algn="ctr">
                      <a:solidFill>
                        <a:srgbClr val="000000"/>
                      </a:solidFill>
                      <a:prstDash val="solid"/>
                      <a:round/>
                      <a:headEnd type="none" w="med" len="med"/>
                      <a:tailEnd type="none" w="med" len="med"/>
                    </a:lnR>
                    <a:lnT w="11306" cap="flat" cmpd="sng" algn="ctr">
                      <a:solidFill>
                        <a:srgbClr val="000000"/>
                      </a:solidFill>
                      <a:prstDash val="solid"/>
                      <a:round/>
                      <a:headEnd type="none" w="med" len="med"/>
                      <a:tailEnd type="none" w="med" len="med"/>
                    </a:lnT>
                    <a:lnB w="11306" cap="flat" cmpd="sng" algn="ctr">
                      <a:solidFill>
                        <a:srgbClr val="000000"/>
                      </a:solidFill>
                      <a:prstDash val="solid"/>
                      <a:round/>
                      <a:headEnd type="none" w="med" len="med"/>
                      <a:tailEnd type="none" w="med" len="med"/>
                    </a:lnB>
                  </a:tcPr>
                </a:tc>
                <a:tc>
                  <a:txBody>
                    <a:bodyPr/>
                    <a:lstStyle/>
                    <a:p>
                      <a:pPr algn="ctr" fontAlgn="base"/>
                      <a:r>
                        <a:rPr lang="en-US" sz="1200" b="0" i="0" u="none" strike="noStrike">
                          <a:solidFill>
                            <a:srgbClr val="000000"/>
                          </a:solidFill>
                          <a:effectLst/>
                          <a:latin typeface="Calibri" panose="020F0502020204030204" pitchFamily="34" charset="0"/>
                        </a:rPr>
                        <a:t>M0</a:t>
                      </a:r>
                      <a:r>
                        <a:rPr lang="en-US" sz="1200" b="0" i="0">
                          <a:solidFill>
                            <a:srgbClr val="000000"/>
                          </a:solidFill>
                          <a:effectLst/>
                          <a:latin typeface="Calibri" panose="020F0502020204030204" pitchFamily="34" charset="0"/>
                        </a:rPr>
                        <a:t>​</a:t>
                      </a:r>
                      <a:endParaRPr lang="en-US" sz="1200" b="0" i="0">
                        <a:solidFill>
                          <a:srgbClr val="000000"/>
                        </a:solidFill>
                        <a:effectLst/>
                      </a:endParaRPr>
                    </a:p>
                  </a:txBody>
                  <a:tcPr>
                    <a:lnL w="11306" cap="flat" cmpd="sng" algn="ctr">
                      <a:solidFill>
                        <a:srgbClr val="000000"/>
                      </a:solidFill>
                      <a:prstDash val="solid"/>
                      <a:round/>
                      <a:headEnd type="none" w="med" len="med"/>
                      <a:tailEnd type="none" w="med" len="med"/>
                    </a:lnL>
                    <a:lnR w="11306" cap="flat" cmpd="sng" algn="ctr">
                      <a:solidFill>
                        <a:srgbClr val="000000"/>
                      </a:solidFill>
                      <a:prstDash val="solid"/>
                      <a:round/>
                      <a:headEnd type="none" w="med" len="med"/>
                      <a:tailEnd type="none" w="med" len="med"/>
                    </a:lnR>
                    <a:lnT w="11306" cap="flat" cmpd="sng" algn="ctr">
                      <a:solidFill>
                        <a:srgbClr val="000000"/>
                      </a:solidFill>
                      <a:prstDash val="solid"/>
                      <a:round/>
                      <a:headEnd type="none" w="med" len="med"/>
                      <a:tailEnd type="none" w="med" len="med"/>
                    </a:lnT>
                    <a:lnB w="1130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64030550"/>
                  </a:ext>
                </a:extLst>
              </a:tr>
              <a:tr h="280291">
                <a:tc>
                  <a:txBody>
                    <a:bodyPr/>
                    <a:lstStyle/>
                    <a:p>
                      <a:pPr algn="ctr" fontAlgn="auto"/>
                      <a:r>
                        <a:rPr lang="en-US" sz="1200" b="0" i="0">
                          <a:solidFill>
                            <a:srgbClr val="000000"/>
                          </a:solidFill>
                          <a:effectLst/>
                          <a:latin typeface="Calibri" panose="020F0502020204030204" pitchFamily="34" charset="0"/>
                        </a:rPr>
                        <a:t>​</a:t>
                      </a:r>
                    </a:p>
                  </a:txBody>
                  <a:tcPr>
                    <a:lnL w="11306" cap="flat" cmpd="sng" algn="ctr">
                      <a:solidFill>
                        <a:srgbClr val="000000"/>
                      </a:solidFill>
                      <a:prstDash val="solid"/>
                      <a:round/>
                      <a:headEnd type="none" w="med" len="med"/>
                      <a:tailEnd type="none" w="med" len="med"/>
                    </a:lnL>
                    <a:lnR w="11306" cap="flat" cmpd="sng" algn="ctr">
                      <a:solidFill>
                        <a:srgbClr val="000000"/>
                      </a:solidFill>
                      <a:prstDash val="solid"/>
                      <a:round/>
                      <a:headEnd type="none" w="med" len="med"/>
                      <a:tailEnd type="none" w="med" len="med"/>
                    </a:lnR>
                    <a:lnT w="11306" cap="flat" cmpd="sng" algn="ctr">
                      <a:solidFill>
                        <a:srgbClr val="000000"/>
                      </a:solidFill>
                      <a:prstDash val="solid"/>
                      <a:round/>
                      <a:headEnd type="none" w="med" len="med"/>
                      <a:tailEnd type="none" w="med" len="med"/>
                    </a:lnT>
                    <a:lnB w="11306" cap="flat" cmpd="sng" algn="ctr">
                      <a:solidFill>
                        <a:srgbClr val="000000"/>
                      </a:solidFill>
                      <a:prstDash val="solid"/>
                      <a:round/>
                      <a:headEnd type="none" w="med" len="med"/>
                      <a:tailEnd type="none" w="med" len="med"/>
                    </a:lnB>
                  </a:tcPr>
                </a:tc>
                <a:tc>
                  <a:txBody>
                    <a:bodyPr/>
                    <a:lstStyle/>
                    <a:p>
                      <a:pPr algn="ctr" fontAlgn="base"/>
                      <a:r>
                        <a:rPr lang="en-US" sz="1200" b="0" i="0">
                          <a:solidFill>
                            <a:srgbClr val="000000"/>
                          </a:solidFill>
                          <a:effectLst/>
                          <a:latin typeface="Calibri" panose="020F0502020204030204" pitchFamily="34" charset="0"/>
                        </a:rPr>
                        <a:t>T2​</a:t>
                      </a:r>
                      <a:endParaRPr lang="en-US" sz="1200" b="0" i="0">
                        <a:solidFill>
                          <a:srgbClr val="000000"/>
                        </a:solidFill>
                        <a:effectLst/>
                      </a:endParaRPr>
                    </a:p>
                  </a:txBody>
                  <a:tcPr>
                    <a:lnL w="11306" cap="flat" cmpd="sng" algn="ctr">
                      <a:solidFill>
                        <a:srgbClr val="000000"/>
                      </a:solidFill>
                      <a:prstDash val="solid"/>
                      <a:round/>
                      <a:headEnd type="none" w="med" len="med"/>
                      <a:tailEnd type="none" w="med" len="med"/>
                    </a:lnL>
                    <a:lnR w="11306" cap="flat" cmpd="sng" algn="ctr">
                      <a:solidFill>
                        <a:srgbClr val="000000"/>
                      </a:solidFill>
                      <a:prstDash val="solid"/>
                      <a:round/>
                      <a:headEnd type="none" w="med" len="med"/>
                      <a:tailEnd type="none" w="med" len="med"/>
                    </a:lnR>
                    <a:lnT w="11306" cap="flat" cmpd="sng" algn="ctr">
                      <a:solidFill>
                        <a:srgbClr val="000000"/>
                      </a:solidFill>
                      <a:prstDash val="solid"/>
                      <a:round/>
                      <a:headEnd type="none" w="med" len="med"/>
                      <a:tailEnd type="none" w="med" len="med"/>
                    </a:lnT>
                    <a:lnB w="11306" cap="flat" cmpd="sng" algn="ctr">
                      <a:solidFill>
                        <a:srgbClr val="000000"/>
                      </a:solidFill>
                      <a:prstDash val="solid"/>
                      <a:round/>
                      <a:headEnd type="none" w="med" len="med"/>
                      <a:tailEnd type="none" w="med" len="med"/>
                    </a:lnB>
                  </a:tcPr>
                </a:tc>
                <a:tc>
                  <a:txBody>
                    <a:bodyPr/>
                    <a:lstStyle/>
                    <a:p>
                      <a:pPr algn="ctr" fontAlgn="base"/>
                      <a:r>
                        <a:rPr lang="en-US" sz="1200" b="0" i="0" u="none" strike="noStrike">
                          <a:solidFill>
                            <a:srgbClr val="000000"/>
                          </a:solidFill>
                          <a:effectLst/>
                          <a:latin typeface="Calibri" panose="020F0502020204030204" pitchFamily="34" charset="0"/>
                        </a:rPr>
                        <a:t>N0</a:t>
                      </a:r>
                      <a:r>
                        <a:rPr lang="en-US" sz="1200" b="0" i="0">
                          <a:solidFill>
                            <a:srgbClr val="000000"/>
                          </a:solidFill>
                          <a:effectLst/>
                          <a:latin typeface="Calibri" panose="020F0502020204030204" pitchFamily="34" charset="0"/>
                        </a:rPr>
                        <a:t>​</a:t>
                      </a:r>
                      <a:endParaRPr lang="en-US" sz="1200" b="0" i="0">
                        <a:solidFill>
                          <a:srgbClr val="000000"/>
                        </a:solidFill>
                        <a:effectLst/>
                      </a:endParaRPr>
                    </a:p>
                  </a:txBody>
                  <a:tcPr>
                    <a:lnL w="11306" cap="flat" cmpd="sng" algn="ctr">
                      <a:solidFill>
                        <a:srgbClr val="000000"/>
                      </a:solidFill>
                      <a:prstDash val="solid"/>
                      <a:round/>
                      <a:headEnd type="none" w="med" len="med"/>
                      <a:tailEnd type="none" w="med" len="med"/>
                    </a:lnL>
                    <a:lnR w="11306" cap="flat" cmpd="sng" algn="ctr">
                      <a:solidFill>
                        <a:srgbClr val="000000"/>
                      </a:solidFill>
                      <a:prstDash val="solid"/>
                      <a:round/>
                      <a:headEnd type="none" w="med" len="med"/>
                      <a:tailEnd type="none" w="med" len="med"/>
                    </a:lnR>
                    <a:lnT w="11306" cap="flat" cmpd="sng" algn="ctr">
                      <a:solidFill>
                        <a:srgbClr val="000000"/>
                      </a:solidFill>
                      <a:prstDash val="solid"/>
                      <a:round/>
                      <a:headEnd type="none" w="med" len="med"/>
                      <a:tailEnd type="none" w="med" len="med"/>
                    </a:lnT>
                    <a:lnB w="11306" cap="flat" cmpd="sng" algn="ctr">
                      <a:solidFill>
                        <a:srgbClr val="000000"/>
                      </a:solidFill>
                      <a:prstDash val="solid"/>
                      <a:round/>
                      <a:headEnd type="none" w="med" len="med"/>
                      <a:tailEnd type="none" w="med" len="med"/>
                    </a:lnB>
                  </a:tcPr>
                </a:tc>
                <a:tc>
                  <a:txBody>
                    <a:bodyPr/>
                    <a:lstStyle/>
                    <a:p>
                      <a:pPr algn="ctr" fontAlgn="base"/>
                      <a:r>
                        <a:rPr lang="en-US" sz="1200" b="0" i="0" u="none" strike="noStrike">
                          <a:solidFill>
                            <a:srgbClr val="000000"/>
                          </a:solidFill>
                          <a:effectLst/>
                          <a:latin typeface="Calibri" panose="020F0502020204030204" pitchFamily="34" charset="0"/>
                        </a:rPr>
                        <a:t>M0</a:t>
                      </a:r>
                      <a:r>
                        <a:rPr lang="en-US" sz="1200" b="0" i="0">
                          <a:solidFill>
                            <a:srgbClr val="000000"/>
                          </a:solidFill>
                          <a:effectLst/>
                          <a:latin typeface="Calibri" panose="020F0502020204030204" pitchFamily="34" charset="0"/>
                        </a:rPr>
                        <a:t>​</a:t>
                      </a:r>
                      <a:endParaRPr lang="en-US" sz="1200" b="0" i="0">
                        <a:solidFill>
                          <a:srgbClr val="000000"/>
                        </a:solidFill>
                        <a:effectLst/>
                      </a:endParaRPr>
                    </a:p>
                  </a:txBody>
                  <a:tcPr>
                    <a:lnL w="11306" cap="flat" cmpd="sng" algn="ctr">
                      <a:solidFill>
                        <a:srgbClr val="000000"/>
                      </a:solidFill>
                      <a:prstDash val="solid"/>
                      <a:round/>
                      <a:headEnd type="none" w="med" len="med"/>
                      <a:tailEnd type="none" w="med" len="med"/>
                    </a:lnL>
                    <a:lnR w="11306" cap="flat" cmpd="sng" algn="ctr">
                      <a:solidFill>
                        <a:srgbClr val="000000"/>
                      </a:solidFill>
                      <a:prstDash val="solid"/>
                      <a:round/>
                      <a:headEnd type="none" w="med" len="med"/>
                      <a:tailEnd type="none" w="med" len="med"/>
                    </a:lnR>
                    <a:lnT w="11306" cap="flat" cmpd="sng" algn="ctr">
                      <a:solidFill>
                        <a:srgbClr val="000000"/>
                      </a:solidFill>
                      <a:prstDash val="solid"/>
                      <a:round/>
                      <a:headEnd type="none" w="med" len="med"/>
                      <a:tailEnd type="none" w="med" len="med"/>
                    </a:lnT>
                    <a:lnB w="1130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60570051"/>
                  </a:ext>
                </a:extLst>
              </a:tr>
              <a:tr h="280291">
                <a:tc>
                  <a:txBody>
                    <a:bodyPr/>
                    <a:lstStyle/>
                    <a:p>
                      <a:pPr algn="ctr" fontAlgn="base"/>
                      <a:r>
                        <a:rPr lang="en-US" sz="1200" b="0" i="0">
                          <a:solidFill>
                            <a:srgbClr val="000000"/>
                          </a:solidFill>
                          <a:effectLst/>
                          <a:latin typeface="Calibri" panose="020F0502020204030204" pitchFamily="34" charset="0"/>
                        </a:rPr>
                        <a:t>IIA​</a:t>
                      </a:r>
                      <a:endParaRPr lang="en-US" sz="1200" b="0" i="0">
                        <a:solidFill>
                          <a:srgbClr val="000000"/>
                        </a:solidFill>
                        <a:effectLst/>
                      </a:endParaRPr>
                    </a:p>
                  </a:txBody>
                  <a:tcPr>
                    <a:lnL w="11306" cap="flat" cmpd="sng" algn="ctr">
                      <a:solidFill>
                        <a:srgbClr val="000000"/>
                      </a:solidFill>
                      <a:prstDash val="solid"/>
                      <a:round/>
                      <a:headEnd type="none" w="med" len="med"/>
                      <a:tailEnd type="none" w="med" len="med"/>
                    </a:lnL>
                    <a:lnR w="11306" cap="flat" cmpd="sng" algn="ctr">
                      <a:solidFill>
                        <a:srgbClr val="000000"/>
                      </a:solidFill>
                      <a:prstDash val="solid"/>
                      <a:round/>
                      <a:headEnd type="none" w="med" len="med"/>
                      <a:tailEnd type="none" w="med" len="med"/>
                    </a:lnR>
                    <a:lnT w="11306" cap="flat" cmpd="sng" algn="ctr">
                      <a:solidFill>
                        <a:srgbClr val="000000"/>
                      </a:solidFill>
                      <a:prstDash val="solid"/>
                      <a:round/>
                      <a:headEnd type="none" w="med" len="med"/>
                      <a:tailEnd type="none" w="med" len="med"/>
                    </a:lnT>
                    <a:lnB w="11306" cap="flat" cmpd="sng" algn="ctr">
                      <a:solidFill>
                        <a:srgbClr val="000000"/>
                      </a:solidFill>
                      <a:prstDash val="solid"/>
                      <a:round/>
                      <a:headEnd type="none" w="med" len="med"/>
                      <a:tailEnd type="none" w="med" len="med"/>
                    </a:lnB>
                  </a:tcPr>
                </a:tc>
                <a:tc>
                  <a:txBody>
                    <a:bodyPr/>
                    <a:lstStyle/>
                    <a:p>
                      <a:pPr algn="ctr" fontAlgn="base"/>
                      <a:r>
                        <a:rPr lang="en-US" sz="1200" b="0" i="0">
                          <a:solidFill>
                            <a:srgbClr val="000000"/>
                          </a:solidFill>
                          <a:effectLst/>
                          <a:latin typeface="Calibri" panose="020F0502020204030204" pitchFamily="34" charset="0"/>
                        </a:rPr>
                        <a:t>T3​</a:t>
                      </a:r>
                      <a:endParaRPr lang="en-US" sz="1200" b="0" i="0">
                        <a:solidFill>
                          <a:srgbClr val="000000"/>
                        </a:solidFill>
                        <a:effectLst/>
                      </a:endParaRPr>
                    </a:p>
                  </a:txBody>
                  <a:tcPr>
                    <a:lnL w="11306" cap="flat" cmpd="sng" algn="ctr">
                      <a:solidFill>
                        <a:srgbClr val="000000"/>
                      </a:solidFill>
                      <a:prstDash val="solid"/>
                      <a:round/>
                      <a:headEnd type="none" w="med" len="med"/>
                      <a:tailEnd type="none" w="med" len="med"/>
                    </a:lnL>
                    <a:lnR w="11306" cap="flat" cmpd="sng" algn="ctr">
                      <a:solidFill>
                        <a:srgbClr val="000000"/>
                      </a:solidFill>
                      <a:prstDash val="solid"/>
                      <a:round/>
                      <a:headEnd type="none" w="med" len="med"/>
                      <a:tailEnd type="none" w="med" len="med"/>
                    </a:lnR>
                    <a:lnT w="11306" cap="flat" cmpd="sng" algn="ctr">
                      <a:solidFill>
                        <a:srgbClr val="000000"/>
                      </a:solidFill>
                      <a:prstDash val="solid"/>
                      <a:round/>
                      <a:headEnd type="none" w="med" len="med"/>
                      <a:tailEnd type="none" w="med" len="med"/>
                    </a:lnT>
                    <a:lnB w="11306" cap="flat" cmpd="sng" algn="ctr">
                      <a:solidFill>
                        <a:srgbClr val="000000"/>
                      </a:solidFill>
                      <a:prstDash val="solid"/>
                      <a:round/>
                      <a:headEnd type="none" w="med" len="med"/>
                      <a:tailEnd type="none" w="med" len="med"/>
                    </a:lnB>
                  </a:tcPr>
                </a:tc>
                <a:tc>
                  <a:txBody>
                    <a:bodyPr/>
                    <a:lstStyle/>
                    <a:p>
                      <a:pPr algn="ctr" fontAlgn="base"/>
                      <a:r>
                        <a:rPr lang="en-US" sz="1200" b="0" i="0" u="none" strike="noStrike">
                          <a:solidFill>
                            <a:srgbClr val="000000"/>
                          </a:solidFill>
                          <a:effectLst/>
                          <a:latin typeface="Calibri" panose="020F0502020204030204" pitchFamily="34" charset="0"/>
                        </a:rPr>
                        <a:t>N0</a:t>
                      </a:r>
                      <a:r>
                        <a:rPr lang="en-US" sz="1200" b="0" i="0">
                          <a:solidFill>
                            <a:srgbClr val="000000"/>
                          </a:solidFill>
                          <a:effectLst/>
                          <a:latin typeface="Calibri" panose="020F0502020204030204" pitchFamily="34" charset="0"/>
                        </a:rPr>
                        <a:t>​</a:t>
                      </a:r>
                      <a:endParaRPr lang="en-US" sz="1200" b="0" i="0">
                        <a:solidFill>
                          <a:srgbClr val="000000"/>
                        </a:solidFill>
                        <a:effectLst/>
                      </a:endParaRPr>
                    </a:p>
                  </a:txBody>
                  <a:tcPr>
                    <a:lnL w="11306" cap="flat" cmpd="sng" algn="ctr">
                      <a:solidFill>
                        <a:srgbClr val="000000"/>
                      </a:solidFill>
                      <a:prstDash val="solid"/>
                      <a:round/>
                      <a:headEnd type="none" w="med" len="med"/>
                      <a:tailEnd type="none" w="med" len="med"/>
                    </a:lnL>
                    <a:lnR w="11306" cap="flat" cmpd="sng" algn="ctr">
                      <a:solidFill>
                        <a:srgbClr val="000000"/>
                      </a:solidFill>
                      <a:prstDash val="solid"/>
                      <a:round/>
                      <a:headEnd type="none" w="med" len="med"/>
                      <a:tailEnd type="none" w="med" len="med"/>
                    </a:lnR>
                    <a:lnT w="11306" cap="flat" cmpd="sng" algn="ctr">
                      <a:solidFill>
                        <a:srgbClr val="000000"/>
                      </a:solidFill>
                      <a:prstDash val="solid"/>
                      <a:round/>
                      <a:headEnd type="none" w="med" len="med"/>
                      <a:tailEnd type="none" w="med" len="med"/>
                    </a:lnT>
                    <a:lnB w="11306" cap="flat" cmpd="sng" algn="ctr">
                      <a:solidFill>
                        <a:srgbClr val="000000"/>
                      </a:solidFill>
                      <a:prstDash val="solid"/>
                      <a:round/>
                      <a:headEnd type="none" w="med" len="med"/>
                      <a:tailEnd type="none" w="med" len="med"/>
                    </a:lnB>
                  </a:tcPr>
                </a:tc>
                <a:tc>
                  <a:txBody>
                    <a:bodyPr/>
                    <a:lstStyle/>
                    <a:p>
                      <a:pPr algn="ctr" fontAlgn="base"/>
                      <a:r>
                        <a:rPr lang="en-US" sz="1200" b="0" i="0" u="none" strike="noStrike">
                          <a:solidFill>
                            <a:srgbClr val="000000"/>
                          </a:solidFill>
                          <a:effectLst/>
                          <a:latin typeface="Calibri" panose="020F0502020204030204" pitchFamily="34" charset="0"/>
                        </a:rPr>
                        <a:t>M0</a:t>
                      </a:r>
                      <a:r>
                        <a:rPr lang="en-US" sz="1200" b="0" i="0">
                          <a:solidFill>
                            <a:srgbClr val="000000"/>
                          </a:solidFill>
                          <a:effectLst/>
                          <a:latin typeface="Calibri" panose="020F0502020204030204" pitchFamily="34" charset="0"/>
                        </a:rPr>
                        <a:t>​</a:t>
                      </a:r>
                      <a:endParaRPr lang="en-US" sz="1200" b="0" i="0">
                        <a:solidFill>
                          <a:srgbClr val="000000"/>
                        </a:solidFill>
                        <a:effectLst/>
                      </a:endParaRPr>
                    </a:p>
                  </a:txBody>
                  <a:tcPr>
                    <a:lnL w="11306" cap="flat" cmpd="sng" algn="ctr">
                      <a:solidFill>
                        <a:srgbClr val="000000"/>
                      </a:solidFill>
                      <a:prstDash val="solid"/>
                      <a:round/>
                      <a:headEnd type="none" w="med" len="med"/>
                      <a:tailEnd type="none" w="med" len="med"/>
                    </a:lnL>
                    <a:lnR w="11306" cap="flat" cmpd="sng" algn="ctr">
                      <a:solidFill>
                        <a:srgbClr val="000000"/>
                      </a:solidFill>
                      <a:prstDash val="solid"/>
                      <a:round/>
                      <a:headEnd type="none" w="med" len="med"/>
                      <a:tailEnd type="none" w="med" len="med"/>
                    </a:lnR>
                    <a:lnT w="11306" cap="flat" cmpd="sng" algn="ctr">
                      <a:solidFill>
                        <a:srgbClr val="000000"/>
                      </a:solidFill>
                      <a:prstDash val="solid"/>
                      <a:round/>
                      <a:headEnd type="none" w="med" len="med"/>
                      <a:tailEnd type="none" w="med" len="med"/>
                    </a:lnT>
                    <a:lnB w="1130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79917471"/>
                  </a:ext>
                </a:extLst>
              </a:tr>
              <a:tr h="280291">
                <a:tc>
                  <a:txBody>
                    <a:bodyPr/>
                    <a:lstStyle/>
                    <a:p>
                      <a:pPr algn="ctr" fontAlgn="base"/>
                      <a:r>
                        <a:rPr lang="en-US" sz="1200" b="0" i="0">
                          <a:solidFill>
                            <a:srgbClr val="000000"/>
                          </a:solidFill>
                          <a:effectLst/>
                          <a:latin typeface="Calibri" panose="020F0502020204030204" pitchFamily="34" charset="0"/>
                        </a:rPr>
                        <a:t>IIB​</a:t>
                      </a:r>
                      <a:endParaRPr lang="en-US" sz="1200" b="0" i="0">
                        <a:solidFill>
                          <a:srgbClr val="000000"/>
                        </a:solidFill>
                        <a:effectLst/>
                      </a:endParaRPr>
                    </a:p>
                  </a:txBody>
                  <a:tcPr>
                    <a:lnL w="11306" cap="flat" cmpd="sng" algn="ctr">
                      <a:solidFill>
                        <a:srgbClr val="000000"/>
                      </a:solidFill>
                      <a:prstDash val="solid"/>
                      <a:round/>
                      <a:headEnd type="none" w="med" len="med"/>
                      <a:tailEnd type="none" w="med" len="med"/>
                    </a:lnL>
                    <a:lnR w="11306" cap="flat" cmpd="sng" algn="ctr">
                      <a:solidFill>
                        <a:srgbClr val="000000"/>
                      </a:solidFill>
                      <a:prstDash val="solid"/>
                      <a:round/>
                      <a:headEnd type="none" w="med" len="med"/>
                      <a:tailEnd type="none" w="med" len="med"/>
                    </a:lnR>
                    <a:lnT w="11306" cap="flat" cmpd="sng" algn="ctr">
                      <a:solidFill>
                        <a:srgbClr val="000000"/>
                      </a:solidFill>
                      <a:prstDash val="solid"/>
                      <a:round/>
                      <a:headEnd type="none" w="med" len="med"/>
                      <a:tailEnd type="none" w="med" len="med"/>
                    </a:lnT>
                    <a:lnB w="11306" cap="flat" cmpd="sng" algn="ctr">
                      <a:solidFill>
                        <a:srgbClr val="000000"/>
                      </a:solidFill>
                      <a:prstDash val="solid"/>
                      <a:round/>
                      <a:headEnd type="none" w="med" len="med"/>
                      <a:tailEnd type="none" w="med" len="med"/>
                    </a:lnB>
                  </a:tcPr>
                </a:tc>
                <a:tc>
                  <a:txBody>
                    <a:bodyPr/>
                    <a:lstStyle/>
                    <a:p>
                      <a:pPr algn="ctr" fontAlgn="base"/>
                      <a:r>
                        <a:rPr lang="en-US" sz="1200" b="0" i="0">
                          <a:solidFill>
                            <a:srgbClr val="000000"/>
                          </a:solidFill>
                          <a:effectLst/>
                          <a:latin typeface="Calibri" panose="020F0502020204030204" pitchFamily="34" charset="0"/>
                        </a:rPr>
                        <a:t>T4a​</a:t>
                      </a:r>
                      <a:endParaRPr lang="en-US" sz="1200" b="0" i="0">
                        <a:solidFill>
                          <a:srgbClr val="000000"/>
                        </a:solidFill>
                        <a:effectLst/>
                      </a:endParaRPr>
                    </a:p>
                  </a:txBody>
                  <a:tcPr>
                    <a:lnL w="11306" cap="flat" cmpd="sng" algn="ctr">
                      <a:solidFill>
                        <a:srgbClr val="000000"/>
                      </a:solidFill>
                      <a:prstDash val="solid"/>
                      <a:round/>
                      <a:headEnd type="none" w="med" len="med"/>
                      <a:tailEnd type="none" w="med" len="med"/>
                    </a:lnL>
                    <a:lnR w="11306" cap="flat" cmpd="sng" algn="ctr">
                      <a:solidFill>
                        <a:srgbClr val="000000"/>
                      </a:solidFill>
                      <a:prstDash val="solid"/>
                      <a:round/>
                      <a:headEnd type="none" w="med" len="med"/>
                      <a:tailEnd type="none" w="med" len="med"/>
                    </a:lnR>
                    <a:lnT w="11306" cap="flat" cmpd="sng" algn="ctr">
                      <a:solidFill>
                        <a:srgbClr val="000000"/>
                      </a:solidFill>
                      <a:prstDash val="solid"/>
                      <a:round/>
                      <a:headEnd type="none" w="med" len="med"/>
                      <a:tailEnd type="none" w="med" len="med"/>
                    </a:lnT>
                    <a:lnB w="11306" cap="flat" cmpd="sng" algn="ctr">
                      <a:solidFill>
                        <a:srgbClr val="000000"/>
                      </a:solidFill>
                      <a:prstDash val="solid"/>
                      <a:round/>
                      <a:headEnd type="none" w="med" len="med"/>
                      <a:tailEnd type="none" w="med" len="med"/>
                    </a:lnB>
                  </a:tcPr>
                </a:tc>
                <a:tc>
                  <a:txBody>
                    <a:bodyPr/>
                    <a:lstStyle/>
                    <a:p>
                      <a:pPr algn="ctr" fontAlgn="base"/>
                      <a:r>
                        <a:rPr lang="en-US" sz="1200" b="0" i="0" u="none" strike="noStrike">
                          <a:solidFill>
                            <a:srgbClr val="000000"/>
                          </a:solidFill>
                          <a:effectLst/>
                          <a:latin typeface="Calibri" panose="020F0502020204030204" pitchFamily="34" charset="0"/>
                        </a:rPr>
                        <a:t>N0</a:t>
                      </a:r>
                      <a:r>
                        <a:rPr lang="en-US" sz="1200" b="0" i="0">
                          <a:solidFill>
                            <a:srgbClr val="000000"/>
                          </a:solidFill>
                          <a:effectLst/>
                          <a:latin typeface="Calibri" panose="020F0502020204030204" pitchFamily="34" charset="0"/>
                        </a:rPr>
                        <a:t>​</a:t>
                      </a:r>
                      <a:endParaRPr lang="en-US" sz="1200" b="0" i="0">
                        <a:solidFill>
                          <a:srgbClr val="000000"/>
                        </a:solidFill>
                        <a:effectLst/>
                      </a:endParaRPr>
                    </a:p>
                  </a:txBody>
                  <a:tcPr>
                    <a:lnL w="11306" cap="flat" cmpd="sng" algn="ctr">
                      <a:solidFill>
                        <a:srgbClr val="000000"/>
                      </a:solidFill>
                      <a:prstDash val="solid"/>
                      <a:round/>
                      <a:headEnd type="none" w="med" len="med"/>
                      <a:tailEnd type="none" w="med" len="med"/>
                    </a:lnL>
                    <a:lnR w="11306" cap="flat" cmpd="sng" algn="ctr">
                      <a:solidFill>
                        <a:srgbClr val="000000"/>
                      </a:solidFill>
                      <a:prstDash val="solid"/>
                      <a:round/>
                      <a:headEnd type="none" w="med" len="med"/>
                      <a:tailEnd type="none" w="med" len="med"/>
                    </a:lnR>
                    <a:lnT w="11306" cap="flat" cmpd="sng" algn="ctr">
                      <a:solidFill>
                        <a:srgbClr val="000000"/>
                      </a:solidFill>
                      <a:prstDash val="solid"/>
                      <a:round/>
                      <a:headEnd type="none" w="med" len="med"/>
                      <a:tailEnd type="none" w="med" len="med"/>
                    </a:lnT>
                    <a:lnB w="11306" cap="flat" cmpd="sng" algn="ctr">
                      <a:solidFill>
                        <a:srgbClr val="000000"/>
                      </a:solidFill>
                      <a:prstDash val="solid"/>
                      <a:round/>
                      <a:headEnd type="none" w="med" len="med"/>
                      <a:tailEnd type="none" w="med" len="med"/>
                    </a:lnB>
                  </a:tcPr>
                </a:tc>
                <a:tc>
                  <a:txBody>
                    <a:bodyPr/>
                    <a:lstStyle/>
                    <a:p>
                      <a:pPr algn="ctr" fontAlgn="base"/>
                      <a:r>
                        <a:rPr lang="en-US" sz="1200" b="0" i="0" u="none" strike="noStrike">
                          <a:solidFill>
                            <a:srgbClr val="000000"/>
                          </a:solidFill>
                          <a:effectLst/>
                          <a:latin typeface="Calibri" panose="020F0502020204030204" pitchFamily="34" charset="0"/>
                        </a:rPr>
                        <a:t>M0</a:t>
                      </a:r>
                      <a:r>
                        <a:rPr lang="en-US" sz="1200" b="0" i="0">
                          <a:solidFill>
                            <a:srgbClr val="000000"/>
                          </a:solidFill>
                          <a:effectLst/>
                          <a:latin typeface="Calibri" panose="020F0502020204030204" pitchFamily="34" charset="0"/>
                        </a:rPr>
                        <a:t>​</a:t>
                      </a:r>
                      <a:endParaRPr lang="en-US" sz="1200" b="0" i="0">
                        <a:solidFill>
                          <a:srgbClr val="000000"/>
                        </a:solidFill>
                        <a:effectLst/>
                      </a:endParaRPr>
                    </a:p>
                  </a:txBody>
                  <a:tcPr>
                    <a:lnL w="11306" cap="flat" cmpd="sng" algn="ctr">
                      <a:solidFill>
                        <a:srgbClr val="000000"/>
                      </a:solidFill>
                      <a:prstDash val="solid"/>
                      <a:round/>
                      <a:headEnd type="none" w="med" len="med"/>
                      <a:tailEnd type="none" w="med" len="med"/>
                    </a:lnL>
                    <a:lnR w="11306" cap="flat" cmpd="sng" algn="ctr">
                      <a:solidFill>
                        <a:srgbClr val="000000"/>
                      </a:solidFill>
                      <a:prstDash val="solid"/>
                      <a:round/>
                      <a:headEnd type="none" w="med" len="med"/>
                      <a:tailEnd type="none" w="med" len="med"/>
                    </a:lnR>
                    <a:lnT w="11306" cap="flat" cmpd="sng" algn="ctr">
                      <a:solidFill>
                        <a:srgbClr val="000000"/>
                      </a:solidFill>
                      <a:prstDash val="solid"/>
                      <a:round/>
                      <a:headEnd type="none" w="med" len="med"/>
                      <a:tailEnd type="none" w="med" len="med"/>
                    </a:lnT>
                    <a:lnB w="1130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33136467"/>
                  </a:ext>
                </a:extLst>
              </a:tr>
              <a:tr h="280291">
                <a:tc>
                  <a:txBody>
                    <a:bodyPr/>
                    <a:lstStyle/>
                    <a:p>
                      <a:pPr algn="ctr" fontAlgn="base"/>
                      <a:r>
                        <a:rPr lang="en-US" sz="1200" b="0" i="0">
                          <a:solidFill>
                            <a:srgbClr val="000000"/>
                          </a:solidFill>
                          <a:effectLst/>
                          <a:latin typeface="Calibri" panose="020F0502020204030204" pitchFamily="34" charset="0"/>
                        </a:rPr>
                        <a:t>IIC​</a:t>
                      </a:r>
                      <a:endParaRPr lang="en-US" sz="1200" b="0" i="0">
                        <a:solidFill>
                          <a:srgbClr val="000000"/>
                        </a:solidFill>
                        <a:effectLst/>
                      </a:endParaRPr>
                    </a:p>
                  </a:txBody>
                  <a:tcPr>
                    <a:lnL w="11306" cap="flat" cmpd="sng" algn="ctr">
                      <a:solidFill>
                        <a:srgbClr val="000000"/>
                      </a:solidFill>
                      <a:prstDash val="solid"/>
                      <a:round/>
                      <a:headEnd type="none" w="med" len="med"/>
                      <a:tailEnd type="none" w="med" len="med"/>
                    </a:lnL>
                    <a:lnR w="11306" cap="flat" cmpd="sng" algn="ctr">
                      <a:solidFill>
                        <a:srgbClr val="000000"/>
                      </a:solidFill>
                      <a:prstDash val="solid"/>
                      <a:round/>
                      <a:headEnd type="none" w="med" len="med"/>
                      <a:tailEnd type="none" w="med" len="med"/>
                    </a:lnR>
                    <a:lnT w="11306" cap="flat" cmpd="sng" algn="ctr">
                      <a:solidFill>
                        <a:srgbClr val="000000"/>
                      </a:solidFill>
                      <a:prstDash val="solid"/>
                      <a:round/>
                      <a:headEnd type="none" w="med" len="med"/>
                      <a:tailEnd type="none" w="med" len="med"/>
                    </a:lnT>
                    <a:lnB w="11306" cap="flat" cmpd="sng" algn="ctr">
                      <a:solidFill>
                        <a:srgbClr val="000000"/>
                      </a:solidFill>
                      <a:prstDash val="solid"/>
                      <a:round/>
                      <a:headEnd type="none" w="med" len="med"/>
                      <a:tailEnd type="none" w="med" len="med"/>
                    </a:lnB>
                  </a:tcPr>
                </a:tc>
                <a:tc>
                  <a:txBody>
                    <a:bodyPr/>
                    <a:lstStyle/>
                    <a:p>
                      <a:pPr algn="ctr" fontAlgn="base"/>
                      <a:r>
                        <a:rPr lang="en-US" sz="1200" b="0" i="0">
                          <a:solidFill>
                            <a:srgbClr val="000000"/>
                          </a:solidFill>
                          <a:effectLst/>
                          <a:latin typeface="Calibri" panose="020F0502020204030204" pitchFamily="34" charset="0"/>
                        </a:rPr>
                        <a:t>T4b​</a:t>
                      </a:r>
                      <a:endParaRPr lang="en-US" sz="1200" b="0" i="0">
                        <a:solidFill>
                          <a:srgbClr val="000000"/>
                        </a:solidFill>
                        <a:effectLst/>
                      </a:endParaRPr>
                    </a:p>
                  </a:txBody>
                  <a:tcPr>
                    <a:lnL w="11306" cap="flat" cmpd="sng" algn="ctr">
                      <a:solidFill>
                        <a:srgbClr val="000000"/>
                      </a:solidFill>
                      <a:prstDash val="solid"/>
                      <a:round/>
                      <a:headEnd type="none" w="med" len="med"/>
                      <a:tailEnd type="none" w="med" len="med"/>
                    </a:lnL>
                    <a:lnR w="11306" cap="flat" cmpd="sng" algn="ctr">
                      <a:solidFill>
                        <a:srgbClr val="000000"/>
                      </a:solidFill>
                      <a:prstDash val="solid"/>
                      <a:round/>
                      <a:headEnd type="none" w="med" len="med"/>
                      <a:tailEnd type="none" w="med" len="med"/>
                    </a:lnR>
                    <a:lnT w="11306" cap="flat" cmpd="sng" algn="ctr">
                      <a:solidFill>
                        <a:srgbClr val="000000"/>
                      </a:solidFill>
                      <a:prstDash val="solid"/>
                      <a:round/>
                      <a:headEnd type="none" w="med" len="med"/>
                      <a:tailEnd type="none" w="med" len="med"/>
                    </a:lnT>
                    <a:lnB w="11306" cap="flat" cmpd="sng" algn="ctr">
                      <a:solidFill>
                        <a:srgbClr val="000000"/>
                      </a:solidFill>
                      <a:prstDash val="solid"/>
                      <a:round/>
                      <a:headEnd type="none" w="med" len="med"/>
                      <a:tailEnd type="none" w="med" len="med"/>
                    </a:lnB>
                  </a:tcPr>
                </a:tc>
                <a:tc>
                  <a:txBody>
                    <a:bodyPr/>
                    <a:lstStyle/>
                    <a:p>
                      <a:pPr algn="ctr" fontAlgn="base"/>
                      <a:r>
                        <a:rPr lang="en-US" sz="1200" b="0" i="0" u="none" strike="noStrike">
                          <a:solidFill>
                            <a:srgbClr val="000000"/>
                          </a:solidFill>
                          <a:effectLst/>
                          <a:latin typeface="Calibri" panose="020F0502020204030204" pitchFamily="34" charset="0"/>
                        </a:rPr>
                        <a:t>N0</a:t>
                      </a:r>
                      <a:r>
                        <a:rPr lang="en-US" sz="1200" b="0" i="0">
                          <a:solidFill>
                            <a:srgbClr val="000000"/>
                          </a:solidFill>
                          <a:effectLst/>
                          <a:latin typeface="Calibri" panose="020F0502020204030204" pitchFamily="34" charset="0"/>
                        </a:rPr>
                        <a:t>​</a:t>
                      </a:r>
                      <a:endParaRPr lang="en-US" sz="1200" b="0" i="0">
                        <a:solidFill>
                          <a:srgbClr val="000000"/>
                        </a:solidFill>
                        <a:effectLst/>
                      </a:endParaRPr>
                    </a:p>
                  </a:txBody>
                  <a:tcPr>
                    <a:lnL w="11306" cap="flat" cmpd="sng" algn="ctr">
                      <a:solidFill>
                        <a:srgbClr val="000000"/>
                      </a:solidFill>
                      <a:prstDash val="solid"/>
                      <a:round/>
                      <a:headEnd type="none" w="med" len="med"/>
                      <a:tailEnd type="none" w="med" len="med"/>
                    </a:lnL>
                    <a:lnR w="11306" cap="flat" cmpd="sng" algn="ctr">
                      <a:solidFill>
                        <a:srgbClr val="000000"/>
                      </a:solidFill>
                      <a:prstDash val="solid"/>
                      <a:round/>
                      <a:headEnd type="none" w="med" len="med"/>
                      <a:tailEnd type="none" w="med" len="med"/>
                    </a:lnR>
                    <a:lnT w="11306" cap="flat" cmpd="sng" algn="ctr">
                      <a:solidFill>
                        <a:srgbClr val="000000"/>
                      </a:solidFill>
                      <a:prstDash val="solid"/>
                      <a:round/>
                      <a:headEnd type="none" w="med" len="med"/>
                      <a:tailEnd type="none" w="med" len="med"/>
                    </a:lnT>
                    <a:lnB w="11306" cap="flat" cmpd="sng" algn="ctr">
                      <a:solidFill>
                        <a:srgbClr val="000000"/>
                      </a:solidFill>
                      <a:prstDash val="solid"/>
                      <a:round/>
                      <a:headEnd type="none" w="med" len="med"/>
                      <a:tailEnd type="none" w="med" len="med"/>
                    </a:lnB>
                  </a:tcPr>
                </a:tc>
                <a:tc>
                  <a:txBody>
                    <a:bodyPr/>
                    <a:lstStyle/>
                    <a:p>
                      <a:pPr algn="ctr" fontAlgn="base"/>
                      <a:r>
                        <a:rPr lang="en-US" sz="1200" b="0" i="0" u="none" strike="noStrike">
                          <a:solidFill>
                            <a:srgbClr val="000000"/>
                          </a:solidFill>
                          <a:effectLst/>
                          <a:latin typeface="Calibri" panose="020F0502020204030204" pitchFamily="34" charset="0"/>
                        </a:rPr>
                        <a:t>M0</a:t>
                      </a:r>
                      <a:r>
                        <a:rPr lang="en-US" sz="1200" b="0" i="0">
                          <a:solidFill>
                            <a:srgbClr val="000000"/>
                          </a:solidFill>
                          <a:effectLst/>
                          <a:latin typeface="Calibri" panose="020F0502020204030204" pitchFamily="34" charset="0"/>
                        </a:rPr>
                        <a:t>​</a:t>
                      </a:r>
                      <a:endParaRPr lang="en-US" sz="1200" b="0" i="0">
                        <a:solidFill>
                          <a:srgbClr val="000000"/>
                        </a:solidFill>
                        <a:effectLst/>
                      </a:endParaRPr>
                    </a:p>
                  </a:txBody>
                  <a:tcPr>
                    <a:lnL w="11306" cap="flat" cmpd="sng" algn="ctr">
                      <a:solidFill>
                        <a:srgbClr val="000000"/>
                      </a:solidFill>
                      <a:prstDash val="solid"/>
                      <a:round/>
                      <a:headEnd type="none" w="med" len="med"/>
                      <a:tailEnd type="none" w="med" len="med"/>
                    </a:lnL>
                    <a:lnR w="11306" cap="flat" cmpd="sng" algn="ctr">
                      <a:solidFill>
                        <a:srgbClr val="000000"/>
                      </a:solidFill>
                      <a:prstDash val="solid"/>
                      <a:round/>
                      <a:headEnd type="none" w="med" len="med"/>
                      <a:tailEnd type="none" w="med" len="med"/>
                    </a:lnR>
                    <a:lnT w="11306" cap="flat" cmpd="sng" algn="ctr">
                      <a:solidFill>
                        <a:srgbClr val="000000"/>
                      </a:solidFill>
                      <a:prstDash val="solid"/>
                      <a:round/>
                      <a:headEnd type="none" w="med" len="med"/>
                      <a:tailEnd type="none" w="med" len="med"/>
                    </a:lnT>
                    <a:lnB w="1130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2917949"/>
                  </a:ext>
                </a:extLst>
              </a:tr>
              <a:tr h="280291">
                <a:tc>
                  <a:txBody>
                    <a:bodyPr/>
                    <a:lstStyle/>
                    <a:p>
                      <a:pPr algn="ctr" fontAlgn="base"/>
                      <a:r>
                        <a:rPr lang="en-US" sz="1200" b="0" i="0">
                          <a:solidFill>
                            <a:srgbClr val="000000"/>
                          </a:solidFill>
                          <a:effectLst/>
                          <a:latin typeface="Calibri" panose="020F0502020204030204" pitchFamily="34" charset="0"/>
                        </a:rPr>
                        <a:t>IIIA​</a:t>
                      </a:r>
                      <a:endParaRPr lang="en-US" sz="1200" b="0" i="0">
                        <a:solidFill>
                          <a:srgbClr val="000000"/>
                        </a:solidFill>
                        <a:effectLst/>
                      </a:endParaRPr>
                    </a:p>
                  </a:txBody>
                  <a:tcPr>
                    <a:lnL w="11306" cap="flat" cmpd="sng" algn="ctr">
                      <a:solidFill>
                        <a:srgbClr val="000000"/>
                      </a:solidFill>
                      <a:prstDash val="solid"/>
                      <a:round/>
                      <a:headEnd type="none" w="med" len="med"/>
                      <a:tailEnd type="none" w="med" len="med"/>
                    </a:lnL>
                    <a:lnR w="11306" cap="flat" cmpd="sng" algn="ctr">
                      <a:solidFill>
                        <a:srgbClr val="000000"/>
                      </a:solidFill>
                      <a:prstDash val="solid"/>
                      <a:round/>
                      <a:headEnd type="none" w="med" len="med"/>
                      <a:tailEnd type="none" w="med" len="med"/>
                    </a:lnR>
                    <a:lnT w="11306" cap="flat" cmpd="sng" algn="ctr">
                      <a:solidFill>
                        <a:srgbClr val="000000"/>
                      </a:solidFill>
                      <a:prstDash val="solid"/>
                      <a:round/>
                      <a:headEnd type="none" w="med" len="med"/>
                      <a:tailEnd type="none" w="med" len="med"/>
                    </a:lnT>
                    <a:lnB w="11306" cap="flat" cmpd="sng" algn="ctr">
                      <a:solidFill>
                        <a:srgbClr val="000000"/>
                      </a:solidFill>
                      <a:prstDash val="solid"/>
                      <a:round/>
                      <a:headEnd type="none" w="med" len="med"/>
                      <a:tailEnd type="none" w="med" len="med"/>
                    </a:lnB>
                  </a:tcPr>
                </a:tc>
                <a:tc>
                  <a:txBody>
                    <a:bodyPr/>
                    <a:lstStyle/>
                    <a:p>
                      <a:pPr algn="ctr" fontAlgn="base"/>
                      <a:r>
                        <a:rPr lang="en-US" sz="1200" b="0" i="0">
                          <a:solidFill>
                            <a:srgbClr val="000000"/>
                          </a:solidFill>
                          <a:effectLst/>
                          <a:latin typeface="Calibri" panose="020F0502020204030204" pitchFamily="34" charset="0"/>
                        </a:rPr>
                        <a:t>T1-T2​</a:t>
                      </a:r>
                      <a:endParaRPr lang="en-US" sz="1200" b="0" i="0">
                        <a:solidFill>
                          <a:srgbClr val="000000"/>
                        </a:solidFill>
                        <a:effectLst/>
                      </a:endParaRPr>
                    </a:p>
                  </a:txBody>
                  <a:tcPr>
                    <a:lnL w="11306" cap="flat" cmpd="sng" algn="ctr">
                      <a:solidFill>
                        <a:srgbClr val="000000"/>
                      </a:solidFill>
                      <a:prstDash val="solid"/>
                      <a:round/>
                      <a:headEnd type="none" w="med" len="med"/>
                      <a:tailEnd type="none" w="med" len="med"/>
                    </a:lnL>
                    <a:lnR w="11306" cap="flat" cmpd="sng" algn="ctr">
                      <a:solidFill>
                        <a:srgbClr val="000000"/>
                      </a:solidFill>
                      <a:prstDash val="solid"/>
                      <a:round/>
                      <a:headEnd type="none" w="med" len="med"/>
                      <a:tailEnd type="none" w="med" len="med"/>
                    </a:lnR>
                    <a:lnT w="11306" cap="flat" cmpd="sng" algn="ctr">
                      <a:solidFill>
                        <a:srgbClr val="000000"/>
                      </a:solidFill>
                      <a:prstDash val="solid"/>
                      <a:round/>
                      <a:headEnd type="none" w="med" len="med"/>
                      <a:tailEnd type="none" w="med" len="med"/>
                    </a:lnT>
                    <a:lnB w="11306" cap="flat" cmpd="sng" algn="ctr">
                      <a:solidFill>
                        <a:srgbClr val="000000"/>
                      </a:solidFill>
                      <a:prstDash val="solid"/>
                      <a:round/>
                      <a:headEnd type="none" w="med" len="med"/>
                      <a:tailEnd type="none" w="med" len="med"/>
                    </a:lnB>
                  </a:tcPr>
                </a:tc>
                <a:tc>
                  <a:txBody>
                    <a:bodyPr/>
                    <a:lstStyle/>
                    <a:p>
                      <a:pPr algn="ctr" fontAlgn="base"/>
                      <a:r>
                        <a:rPr lang="en-US" sz="1200" b="0" i="0">
                          <a:solidFill>
                            <a:srgbClr val="000000"/>
                          </a:solidFill>
                          <a:effectLst/>
                          <a:latin typeface="Calibri" panose="020F0502020204030204" pitchFamily="34" charset="0"/>
                        </a:rPr>
                        <a:t>N1/N1c​</a:t>
                      </a:r>
                      <a:endParaRPr lang="en-US" sz="1200" b="0" i="0">
                        <a:solidFill>
                          <a:srgbClr val="000000"/>
                        </a:solidFill>
                        <a:effectLst/>
                      </a:endParaRPr>
                    </a:p>
                  </a:txBody>
                  <a:tcPr>
                    <a:lnL w="11306" cap="flat" cmpd="sng" algn="ctr">
                      <a:solidFill>
                        <a:srgbClr val="000000"/>
                      </a:solidFill>
                      <a:prstDash val="solid"/>
                      <a:round/>
                      <a:headEnd type="none" w="med" len="med"/>
                      <a:tailEnd type="none" w="med" len="med"/>
                    </a:lnL>
                    <a:lnR w="11306" cap="flat" cmpd="sng" algn="ctr">
                      <a:solidFill>
                        <a:srgbClr val="000000"/>
                      </a:solidFill>
                      <a:prstDash val="solid"/>
                      <a:round/>
                      <a:headEnd type="none" w="med" len="med"/>
                      <a:tailEnd type="none" w="med" len="med"/>
                    </a:lnR>
                    <a:lnT w="11306" cap="flat" cmpd="sng" algn="ctr">
                      <a:solidFill>
                        <a:srgbClr val="000000"/>
                      </a:solidFill>
                      <a:prstDash val="solid"/>
                      <a:round/>
                      <a:headEnd type="none" w="med" len="med"/>
                      <a:tailEnd type="none" w="med" len="med"/>
                    </a:lnT>
                    <a:lnB w="11306" cap="flat" cmpd="sng" algn="ctr">
                      <a:solidFill>
                        <a:srgbClr val="000000"/>
                      </a:solidFill>
                      <a:prstDash val="solid"/>
                      <a:round/>
                      <a:headEnd type="none" w="med" len="med"/>
                      <a:tailEnd type="none" w="med" len="med"/>
                    </a:lnB>
                  </a:tcPr>
                </a:tc>
                <a:tc>
                  <a:txBody>
                    <a:bodyPr/>
                    <a:lstStyle/>
                    <a:p>
                      <a:pPr algn="ctr" fontAlgn="base"/>
                      <a:r>
                        <a:rPr lang="en-US" sz="1200" b="0" i="0" u="none" strike="noStrike">
                          <a:solidFill>
                            <a:srgbClr val="000000"/>
                          </a:solidFill>
                          <a:effectLst/>
                          <a:latin typeface="Calibri" panose="020F0502020204030204" pitchFamily="34" charset="0"/>
                        </a:rPr>
                        <a:t>M0</a:t>
                      </a:r>
                      <a:r>
                        <a:rPr lang="en-US" sz="1200" b="0" i="0">
                          <a:solidFill>
                            <a:srgbClr val="000000"/>
                          </a:solidFill>
                          <a:effectLst/>
                          <a:latin typeface="Calibri" panose="020F0502020204030204" pitchFamily="34" charset="0"/>
                        </a:rPr>
                        <a:t>​</a:t>
                      </a:r>
                      <a:endParaRPr lang="en-US" sz="1200" b="0" i="0">
                        <a:solidFill>
                          <a:srgbClr val="000000"/>
                        </a:solidFill>
                        <a:effectLst/>
                      </a:endParaRPr>
                    </a:p>
                  </a:txBody>
                  <a:tcPr>
                    <a:lnL w="11306" cap="flat" cmpd="sng" algn="ctr">
                      <a:solidFill>
                        <a:srgbClr val="000000"/>
                      </a:solidFill>
                      <a:prstDash val="solid"/>
                      <a:round/>
                      <a:headEnd type="none" w="med" len="med"/>
                      <a:tailEnd type="none" w="med" len="med"/>
                    </a:lnL>
                    <a:lnR w="11306" cap="flat" cmpd="sng" algn="ctr">
                      <a:solidFill>
                        <a:srgbClr val="000000"/>
                      </a:solidFill>
                      <a:prstDash val="solid"/>
                      <a:round/>
                      <a:headEnd type="none" w="med" len="med"/>
                      <a:tailEnd type="none" w="med" len="med"/>
                    </a:lnR>
                    <a:lnT w="11306" cap="flat" cmpd="sng" algn="ctr">
                      <a:solidFill>
                        <a:srgbClr val="000000"/>
                      </a:solidFill>
                      <a:prstDash val="solid"/>
                      <a:round/>
                      <a:headEnd type="none" w="med" len="med"/>
                      <a:tailEnd type="none" w="med" len="med"/>
                    </a:lnT>
                    <a:lnB w="1130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8081280"/>
                  </a:ext>
                </a:extLst>
              </a:tr>
              <a:tr h="280291">
                <a:tc>
                  <a:txBody>
                    <a:bodyPr/>
                    <a:lstStyle/>
                    <a:p>
                      <a:pPr algn="ctr" fontAlgn="auto"/>
                      <a:r>
                        <a:rPr lang="en-US" sz="1200" b="0" i="0">
                          <a:solidFill>
                            <a:srgbClr val="000000"/>
                          </a:solidFill>
                          <a:effectLst/>
                          <a:latin typeface="Calibri" panose="020F0502020204030204" pitchFamily="34" charset="0"/>
                        </a:rPr>
                        <a:t>​</a:t>
                      </a:r>
                    </a:p>
                  </a:txBody>
                  <a:tcPr>
                    <a:lnL w="11306" cap="flat" cmpd="sng" algn="ctr">
                      <a:solidFill>
                        <a:srgbClr val="000000"/>
                      </a:solidFill>
                      <a:prstDash val="solid"/>
                      <a:round/>
                      <a:headEnd type="none" w="med" len="med"/>
                      <a:tailEnd type="none" w="med" len="med"/>
                    </a:lnL>
                    <a:lnR w="11306" cap="flat" cmpd="sng" algn="ctr">
                      <a:solidFill>
                        <a:srgbClr val="000000"/>
                      </a:solidFill>
                      <a:prstDash val="solid"/>
                      <a:round/>
                      <a:headEnd type="none" w="med" len="med"/>
                      <a:tailEnd type="none" w="med" len="med"/>
                    </a:lnR>
                    <a:lnT w="11306" cap="flat" cmpd="sng" algn="ctr">
                      <a:solidFill>
                        <a:srgbClr val="000000"/>
                      </a:solidFill>
                      <a:prstDash val="solid"/>
                      <a:round/>
                      <a:headEnd type="none" w="med" len="med"/>
                      <a:tailEnd type="none" w="med" len="med"/>
                    </a:lnT>
                    <a:lnB w="11306" cap="flat" cmpd="sng" algn="ctr">
                      <a:solidFill>
                        <a:srgbClr val="000000"/>
                      </a:solidFill>
                      <a:prstDash val="solid"/>
                      <a:round/>
                      <a:headEnd type="none" w="med" len="med"/>
                      <a:tailEnd type="none" w="med" len="med"/>
                    </a:lnB>
                  </a:tcPr>
                </a:tc>
                <a:tc>
                  <a:txBody>
                    <a:bodyPr/>
                    <a:lstStyle/>
                    <a:p>
                      <a:pPr algn="ctr" fontAlgn="base"/>
                      <a:r>
                        <a:rPr lang="en-US" sz="1200" b="0" i="0">
                          <a:solidFill>
                            <a:srgbClr val="000000"/>
                          </a:solidFill>
                          <a:effectLst/>
                          <a:latin typeface="Calibri" panose="020F0502020204030204" pitchFamily="34" charset="0"/>
                        </a:rPr>
                        <a:t>T1​</a:t>
                      </a:r>
                      <a:endParaRPr lang="en-US" sz="1200" b="0" i="0">
                        <a:solidFill>
                          <a:srgbClr val="000000"/>
                        </a:solidFill>
                        <a:effectLst/>
                      </a:endParaRPr>
                    </a:p>
                  </a:txBody>
                  <a:tcPr>
                    <a:lnL w="11306" cap="flat" cmpd="sng" algn="ctr">
                      <a:solidFill>
                        <a:srgbClr val="000000"/>
                      </a:solidFill>
                      <a:prstDash val="solid"/>
                      <a:round/>
                      <a:headEnd type="none" w="med" len="med"/>
                      <a:tailEnd type="none" w="med" len="med"/>
                    </a:lnL>
                    <a:lnR w="11306" cap="flat" cmpd="sng" algn="ctr">
                      <a:solidFill>
                        <a:srgbClr val="000000"/>
                      </a:solidFill>
                      <a:prstDash val="solid"/>
                      <a:round/>
                      <a:headEnd type="none" w="med" len="med"/>
                      <a:tailEnd type="none" w="med" len="med"/>
                    </a:lnR>
                    <a:lnT w="11306" cap="flat" cmpd="sng" algn="ctr">
                      <a:solidFill>
                        <a:srgbClr val="000000"/>
                      </a:solidFill>
                      <a:prstDash val="solid"/>
                      <a:round/>
                      <a:headEnd type="none" w="med" len="med"/>
                      <a:tailEnd type="none" w="med" len="med"/>
                    </a:lnT>
                    <a:lnB w="11306" cap="flat" cmpd="sng" algn="ctr">
                      <a:solidFill>
                        <a:srgbClr val="000000"/>
                      </a:solidFill>
                      <a:prstDash val="solid"/>
                      <a:round/>
                      <a:headEnd type="none" w="med" len="med"/>
                      <a:tailEnd type="none" w="med" len="med"/>
                    </a:lnB>
                  </a:tcPr>
                </a:tc>
                <a:tc>
                  <a:txBody>
                    <a:bodyPr/>
                    <a:lstStyle/>
                    <a:p>
                      <a:pPr algn="ctr" fontAlgn="base"/>
                      <a:r>
                        <a:rPr lang="en-US" sz="1200" b="0" i="0">
                          <a:solidFill>
                            <a:srgbClr val="000000"/>
                          </a:solidFill>
                          <a:effectLst/>
                          <a:latin typeface="Calibri" panose="020F0502020204030204" pitchFamily="34" charset="0"/>
                        </a:rPr>
                        <a:t>N2a​</a:t>
                      </a:r>
                      <a:endParaRPr lang="en-US" sz="1200" b="0" i="0">
                        <a:solidFill>
                          <a:srgbClr val="000000"/>
                        </a:solidFill>
                        <a:effectLst/>
                      </a:endParaRPr>
                    </a:p>
                  </a:txBody>
                  <a:tcPr>
                    <a:lnL w="11306" cap="flat" cmpd="sng" algn="ctr">
                      <a:solidFill>
                        <a:srgbClr val="000000"/>
                      </a:solidFill>
                      <a:prstDash val="solid"/>
                      <a:round/>
                      <a:headEnd type="none" w="med" len="med"/>
                      <a:tailEnd type="none" w="med" len="med"/>
                    </a:lnL>
                    <a:lnR w="11306" cap="flat" cmpd="sng" algn="ctr">
                      <a:solidFill>
                        <a:srgbClr val="000000"/>
                      </a:solidFill>
                      <a:prstDash val="solid"/>
                      <a:round/>
                      <a:headEnd type="none" w="med" len="med"/>
                      <a:tailEnd type="none" w="med" len="med"/>
                    </a:lnR>
                    <a:lnT w="11306" cap="flat" cmpd="sng" algn="ctr">
                      <a:solidFill>
                        <a:srgbClr val="000000"/>
                      </a:solidFill>
                      <a:prstDash val="solid"/>
                      <a:round/>
                      <a:headEnd type="none" w="med" len="med"/>
                      <a:tailEnd type="none" w="med" len="med"/>
                    </a:lnT>
                    <a:lnB w="11306" cap="flat" cmpd="sng" algn="ctr">
                      <a:solidFill>
                        <a:srgbClr val="000000"/>
                      </a:solidFill>
                      <a:prstDash val="solid"/>
                      <a:round/>
                      <a:headEnd type="none" w="med" len="med"/>
                      <a:tailEnd type="none" w="med" len="med"/>
                    </a:lnB>
                  </a:tcPr>
                </a:tc>
                <a:tc>
                  <a:txBody>
                    <a:bodyPr/>
                    <a:lstStyle/>
                    <a:p>
                      <a:pPr algn="ctr" fontAlgn="base"/>
                      <a:r>
                        <a:rPr lang="en-US" sz="1200" b="0" i="0" u="none" strike="noStrike">
                          <a:solidFill>
                            <a:srgbClr val="000000"/>
                          </a:solidFill>
                          <a:effectLst/>
                          <a:latin typeface="Calibri" panose="020F0502020204030204" pitchFamily="34" charset="0"/>
                        </a:rPr>
                        <a:t>M0</a:t>
                      </a:r>
                      <a:r>
                        <a:rPr lang="en-US" sz="1200" b="0" i="0">
                          <a:solidFill>
                            <a:srgbClr val="000000"/>
                          </a:solidFill>
                          <a:effectLst/>
                          <a:latin typeface="Calibri" panose="020F0502020204030204" pitchFamily="34" charset="0"/>
                        </a:rPr>
                        <a:t>​</a:t>
                      </a:r>
                      <a:endParaRPr lang="en-US" sz="1200" b="0" i="0">
                        <a:solidFill>
                          <a:srgbClr val="000000"/>
                        </a:solidFill>
                        <a:effectLst/>
                      </a:endParaRPr>
                    </a:p>
                  </a:txBody>
                  <a:tcPr>
                    <a:lnL w="11306" cap="flat" cmpd="sng" algn="ctr">
                      <a:solidFill>
                        <a:srgbClr val="000000"/>
                      </a:solidFill>
                      <a:prstDash val="solid"/>
                      <a:round/>
                      <a:headEnd type="none" w="med" len="med"/>
                      <a:tailEnd type="none" w="med" len="med"/>
                    </a:lnL>
                    <a:lnR w="11306" cap="flat" cmpd="sng" algn="ctr">
                      <a:solidFill>
                        <a:srgbClr val="000000"/>
                      </a:solidFill>
                      <a:prstDash val="solid"/>
                      <a:round/>
                      <a:headEnd type="none" w="med" len="med"/>
                      <a:tailEnd type="none" w="med" len="med"/>
                    </a:lnR>
                    <a:lnT w="11306" cap="flat" cmpd="sng" algn="ctr">
                      <a:solidFill>
                        <a:srgbClr val="000000"/>
                      </a:solidFill>
                      <a:prstDash val="solid"/>
                      <a:round/>
                      <a:headEnd type="none" w="med" len="med"/>
                      <a:tailEnd type="none" w="med" len="med"/>
                    </a:lnT>
                    <a:lnB w="1130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54512687"/>
                  </a:ext>
                </a:extLst>
              </a:tr>
              <a:tr h="280291">
                <a:tc>
                  <a:txBody>
                    <a:bodyPr/>
                    <a:lstStyle/>
                    <a:p>
                      <a:pPr algn="ctr" fontAlgn="base"/>
                      <a:r>
                        <a:rPr lang="en-US" sz="1200" b="0" i="0">
                          <a:solidFill>
                            <a:srgbClr val="000000"/>
                          </a:solidFill>
                          <a:effectLst/>
                          <a:latin typeface="Calibri" panose="020F0502020204030204" pitchFamily="34" charset="0"/>
                        </a:rPr>
                        <a:t>IIB​</a:t>
                      </a:r>
                      <a:endParaRPr lang="en-US" sz="1200" b="0" i="0">
                        <a:solidFill>
                          <a:srgbClr val="000000"/>
                        </a:solidFill>
                        <a:effectLst/>
                      </a:endParaRPr>
                    </a:p>
                  </a:txBody>
                  <a:tcPr>
                    <a:lnL w="11306" cap="flat" cmpd="sng" algn="ctr">
                      <a:solidFill>
                        <a:srgbClr val="000000"/>
                      </a:solidFill>
                      <a:prstDash val="solid"/>
                      <a:round/>
                      <a:headEnd type="none" w="med" len="med"/>
                      <a:tailEnd type="none" w="med" len="med"/>
                    </a:lnL>
                    <a:lnR w="11306" cap="flat" cmpd="sng" algn="ctr">
                      <a:solidFill>
                        <a:srgbClr val="000000"/>
                      </a:solidFill>
                      <a:prstDash val="solid"/>
                      <a:round/>
                      <a:headEnd type="none" w="med" len="med"/>
                      <a:tailEnd type="none" w="med" len="med"/>
                    </a:lnR>
                    <a:lnT w="11306" cap="flat" cmpd="sng" algn="ctr">
                      <a:solidFill>
                        <a:srgbClr val="000000"/>
                      </a:solidFill>
                      <a:prstDash val="solid"/>
                      <a:round/>
                      <a:headEnd type="none" w="med" len="med"/>
                      <a:tailEnd type="none" w="med" len="med"/>
                    </a:lnT>
                    <a:lnB w="11306" cap="flat" cmpd="sng" algn="ctr">
                      <a:solidFill>
                        <a:srgbClr val="000000"/>
                      </a:solidFill>
                      <a:prstDash val="solid"/>
                      <a:round/>
                      <a:headEnd type="none" w="med" len="med"/>
                      <a:tailEnd type="none" w="med" len="med"/>
                    </a:lnB>
                  </a:tcPr>
                </a:tc>
                <a:tc>
                  <a:txBody>
                    <a:bodyPr/>
                    <a:lstStyle/>
                    <a:p>
                      <a:pPr algn="ctr" fontAlgn="base"/>
                      <a:r>
                        <a:rPr lang="en-US" sz="1200" b="0" i="0">
                          <a:solidFill>
                            <a:srgbClr val="000000"/>
                          </a:solidFill>
                          <a:effectLst/>
                          <a:latin typeface="Calibri" panose="020F0502020204030204" pitchFamily="34" charset="0"/>
                        </a:rPr>
                        <a:t>T3-T4a​</a:t>
                      </a:r>
                      <a:endParaRPr lang="en-US" sz="1200" b="0" i="0">
                        <a:solidFill>
                          <a:srgbClr val="000000"/>
                        </a:solidFill>
                        <a:effectLst/>
                      </a:endParaRPr>
                    </a:p>
                  </a:txBody>
                  <a:tcPr>
                    <a:lnL w="11306" cap="flat" cmpd="sng" algn="ctr">
                      <a:solidFill>
                        <a:srgbClr val="000000"/>
                      </a:solidFill>
                      <a:prstDash val="solid"/>
                      <a:round/>
                      <a:headEnd type="none" w="med" len="med"/>
                      <a:tailEnd type="none" w="med" len="med"/>
                    </a:lnL>
                    <a:lnR w="11306" cap="flat" cmpd="sng" algn="ctr">
                      <a:solidFill>
                        <a:srgbClr val="000000"/>
                      </a:solidFill>
                      <a:prstDash val="solid"/>
                      <a:round/>
                      <a:headEnd type="none" w="med" len="med"/>
                      <a:tailEnd type="none" w="med" len="med"/>
                    </a:lnR>
                    <a:lnT w="11306" cap="flat" cmpd="sng" algn="ctr">
                      <a:solidFill>
                        <a:srgbClr val="000000"/>
                      </a:solidFill>
                      <a:prstDash val="solid"/>
                      <a:round/>
                      <a:headEnd type="none" w="med" len="med"/>
                      <a:tailEnd type="none" w="med" len="med"/>
                    </a:lnT>
                    <a:lnB w="11306" cap="flat" cmpd="sng" algn="ctr">
                      <a:solidFill>
                        <a:srgbClr val="000000"/>
                      </a:solidFill>
                      <a:prstDash val="solid"/>
                      <a:round/>
                      <a:headEnd type="none" w="med" len="med"/>
                      <a:tailEnd type="none" w="med" len="med"/>
                    </a:lnB>
                  </a:tcPr>
                </a:tc>
                <a:tc>
                  <a:txBody>
                    <a:bodyPr/>
                    <a:lstStyle/>
                    <a:p>
                      <a:pPr algn="ctr" fontAlgn="base"/>
                      <a:r>
                        <a:rPr lang="en-US" sz="1200" b="0" i="0">
                          <a:solidFill>
                            <a:srgbClr val="000000"/>
                          </a:solidFill>
                          <a:effectLst/>
                          <a:latin typeface="Calibri" panose="020F0502020204030204" pitchFamily="34" charset="0"/>
                        </a:rPr>
                        <a:t>N1/N1c​</a:t>
                      </a:r>
                      <a:endParaRPr lang="en-US" sz="1200" b="0" i="0">
                        <a:solidFill>
                          <a:srgbClr val="000000"/>
                        </a:solidFill>
                        <a:effectLst/>
                      </a:endParaRPr>
                    </a:p>
                  </a:txBody>
                  <a:tcPr>
                    <a:lnL w="11306" cap="flat" cmpd="sng" algn="ctr">
                      <a:solidFill>
                        <a:srgbClr val="000000"/>
                      </a:solidFill>
                      <a:prstDash val="solid"/>
                      <a:round/>
                      <a:headEnd type="none" w="med" len="med"/>
                      <a:tailEnd type="none" w="med" len="med"/>
                    </a:lnL>
                    <a:lnR w="11306" cap="flat" cmpd="sng" algn="ctr">
                      <a:solidFill>
                        <a:srgbClr val="000000"/>
                      </a:solidFill>
                      <a:prstDash val="solid"/>
                      <a:round/>
                      <a:headEnd type="none" w="med" len="med"/>
                      <a:tailEnd type="none" w="med" len="med"/>
                    </a:lnR>
                    <a:lnT w="11306" cap="flat" cmpd="sng" algn="ctr">
                      <a:solidFill>
                        <a:srgbClr val="000000"/>
                      </a:solidFill>
                      <a:prstDash val="solid"/>
                      <a:round/>
                      <a:headEnd type="none" w="med" len="med"/>
                      <a:tailEnd type="none" w="med" len="med"/>
                    </a:lnT>
                    <a:lnB w="11306" cap="flat" cmpd="sng" algn="ctr">
                      <a:solidFill>
                        <a:srgbClr val="000000"/>
                      </a:solidFill>
                      <a:prstDash val="solid"/>
                      <a:round/>
                      <a:headEnd type="none" w="med" len="med"/>
                      <a:tailEnd type="none" w="med" len="med"/>
                    </a:lnB>
                  </a:tcPr>
                </a:tc>
                <a:tc>
                  <a:txBody>
                    <a:bodyPr/>
                    <a:lstStyle/>
                    <a:p>
                      <a:pPr algn="ctr" fontAlgn="base"/>
                      <a:r>
                        <a:rPr lang="en-US" sz="1200" b="0" i="0" u="none" strike="noStrike">
                          <a:solidFill>
                            <a:srgbClr val="000000"/>
                          </a:solidFill>
                          <a:effectLst/>
                          <a:latin typeface="Calibri" panose="020F0502020204030204" pitchFamily="34" charset="0"/>
                        </a:rPr>
                        <a:t>M0</a:t>
                      </a:r>
                      <a:r>
                        <a:rPr lang="en-US" sz="1200" b="0" i="0">
                          <a:solidFill>
                            <a:srgbClr val="000000"/>
                          </a:solidFill>
                          <a:effectLst/>
                          <a:latin typeface="Calibri" panose="020F0502020204030204" pitchFamily="34" charset="0"/>
                        </a:rPr>
                        <a:t>​</a:t>
                      </a:r>
                      <a:endParaRPr lang="en-US" sz="1200" b="0" i="0">
                        <a:solidFill>
                          <a:srgbClr val="000000"/>
                        </a:solidFill>
                        <a:effectLst/>
                      </a:endParaRPr>
                    </a:p>
                  </a:txBody>
                  <a:tcPr>
                    <a:lnL w="11306" cap="flat" cmpd="sng" algn="ctr">
                      <a:solidFill>
                        <a:srgbClr val="000000"/>
                      </a:solidFill>
                      <a:prstDash val="solid"/>
                      <a:round/>
                      <a:headEnd type="none" w="med" len="med"/>
                      <a:tailEnd type="none" w="med" len="med"/>
                    </a:lnL>
                    <a:lnR w="11306" cap="flat" cmpd="sng" algn="ctr">
                      <a:solidFill>
                        <a:srgbClr val="000000"/>
                      </a:solidFill>
                      <a:prstDash val="solid"/>
                      <a:round/>
                      <a:headEnd type="none" w="med" len="med"/>
                      <a:tailEnd type="none" w="med" len="med"/>
                    </a:lnR>
                    <a:lnT w="11306" cap="flat" cmpd="sng" algn="ctr">
                      <a:solidFill>
                        <a:srgbClr val="000000"/>
                      </a:solidFill>
                      <a:prstDash val="solid"/>
                      <a:round/>
                      <a:headEnd type="none" w="med" len="med"/>
                      <a:tailEnd type="none" w="med" len="med"/>
                    </a:lnT>
                    <a:lnB w="1130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21811842"/>
                  </a:ext>
                </a:extLst>
              </a:tr>
              <a:tr h="280291">
                <a:tc>
                  <a:txBody>
                    <a:bodyPr/>
                    <a:lstStyle/>
                    <a:p>
                      <a:pPr algn="ctr" fontAlgn="auto"/>
                      <a:r>
                        <a:rPr lang="en-US" sz="1200" b="0" i="0">
                          <a:solidFill>
                            <a:srgbClr val="000000"/>
                          </a:solidFill>
                          <a:effectLst/>
                          <a:latin typeface="Calibri" panose="020F0502020204030204" pitchFamily="34" charset="0"/>
                        </a:rPr>
                        <a:t>​</a:t>
                      </a:r>
                    </a:p>
                  </a:txBody>
                  <a:tcPr>
                    <a:lnL w="11306" cap="flat" cmpd="sng" algn="ctr">
                      <a:solidFill>
                        <a:srgbClr val="000000"/>
                      </a:solidFill>
                      <a:prstDash val="solid"/>
                      <a:round/>
                      <a:headEnd type="none" w="med" len="med"/>
                      <a:tailEnd type="none" w="med" len="med"/>
                    </a:lnL>
                    <a:lnR w="11306" cap="flat" cmpd="sng" algn="ctr">
                      <a:solidFill>
                        <a:srgbClr val="000000"/>
                      </a:solidFill>
                      <a:prstDash val="solid"/>
                      <a:round/>
                      <a:headEnd type="none" w="med" len="med"/>
                      <a:tailEnd type="none" w="med" len="med"/>
                    </a:lnR>
                    <a:lnT w="11306" cap="flat" cmpd="sng" algn="ctr">
                      <a:solidFill>
                        <a:srgbClr val="000000"/>
                      </a:solidFill>
                      <a:prstDash val="solid"/>
                      <a:round/>
                      <a:headEnd type="none" w="med" len="med"/>
                      <a:tailEnd type="none" w="med" len="med"/>
                    </a:lnT>
                    <a:lnB w="11306" cap="flat" cmpd="sng" algn="ctr">
                      <a:solidFill>
                        <a:srgbClr val="000000"/>
                      </a:solidFill>
                      <a:prstDash val="solid"/>
                      <a:round/>
                      <a:headEnd type="none" w="med" len="med"/>
                      <a:tailEnd type="none" w="med" len="med"/>
                    </a:lnB>
                  </a:tcPr>
                </a:tc>
                <a:tc>
                  <a:txBody>
                    <a:bodyPr/>
                    <a:lstStyle/>
                    <a:p>
                      <a:pPr algn="ctr" fontAlgn="base"/>
                      <a:r>
                        <a:rPr lang="en-US" sz="1200" b="0" i="0">
                          <a:solidFill>
                            <a:srgbClr val="000000"/>
                          </a:solidFill>
                          <a:effectLst/>
                          <a:latin typeface="Calibri" panose="020F0502020204030204" pitchFamily="34" charset="0"/>
                        </a:rPr>
                        <a:t>T2-T3​</a:t>
                      </a:r>
                      <a:endParaRPr lang="en-US" sz="1200" b="0" i="0">
                        <a:solidFill>
                          <a:srgbClr val="000000"/>
                        </a:solidFill>
                        <a:effectLst/>
                      </a:endParaRPr>
                    </a:p>
                  </a:txBody>
                  <a:tcPr>
                    <a:lnL w="11306" cap="flat" cmpd="sng" algn="ctr">
                      <a:solidFill>
                        <a:srgbClr val="000000"/>
                      </a:solidFill>
                      <a:prstDash val="solid"/>
                      <a:round/>
                      <a:headEnd type="none" w="med" len="med"/>
                      <a:tailEnd type="none" w="med" len="med"/>
                    </a:lnL>
                    <a:lnR w="11306" cap="flat" cmpd="sng" algn="ctr">
                      <a:solidFill>
                        <a:srgbClr val="000000"/>
                      </a:solidFill>
                      <a:prstDash val="solid"/>
                      <a:round/>
                      <a:headEnd type="none" w="med" len="med"/>
                      <a:tailEnd type="none" w="med" len="med"/>
                    </a:lnR>
                    <a:lnT w="11306" cap="flat" cmpd="sng" algn="ctr">
                      <a:solidFill>
                        <a:srgbClr val="000000"/>
                      </a:solidFill>
                      <a:prstDash val="solid"/>
                      <a:round/>
                      <a:headEnd type="none" w="med" len="med"/>
                      <a:tailEnd type="none" w="med" len="med"/>
                    </a:lnT>
                    <a:lnB w="11306" cap="flat" cmpd="sng" algn="ctr">
                      <a:solidFill>
                        <a:srgbClr val="000000"/>
                      </a:solidFill>
                      <a:prstDash val="solid"/>
                      <a:round/>
                      <a:headEnd type="none" w="med" len="med"/>
                      <a:tailEnd type="none" w="med" len="med"/>
                    </a:lnB>
                  </a:tcPr>
                </a:tc>
                <a:tc>
                  <a:txBody>
                    <a:bodyPr/>
                    <a:lstStyle/>
                    <a:p>
                      <a:pPr algn="ctr" fontAlgn="base"/>
                      <a:r>
                        <a:rPr lang="en-US" sz="1200" b="0" i="0">
                          <a:solidFill>
                            <a:srgbClr val="000000"/>
                          </a:solidFill>
                          <a:effectLst/>
                          <a:latin typeface="Calibri" panose="020F0502020204030204" pitchFamily="34" charset="0"/>
                        </a:rPr>
                        <a:t>N2a​</a:t>
                      </a:r>
                      <a:endParaRPr lang="en-US" sz="1200" b="0" i="0">
                        <a:solidFill>
                          <a:srgbClr val="000000"/>
                        </a:solidFill>
                        <a:effectLst/>
                      </a:endParaRPr>
                    </a:p>
                  </a:txBody>
                  <a:tcPr>
                    <a:lnL w="11306" cap="flat" cmpd="sng" algn="ctr">
                      <a:solidFill>
                        <a:srgbClr val="000000"/>
                      </a:solidFill>
                      <a:prstDash val="solid"/>
                      <a:round/>
                      <a:headEnd type="none" w="med" len="med"/>
                      <a:tailEnd type="none" w="med" len="med"/>
                    </a:lnL>
                    <a:lnR w="11306" cap="flat" cmpd="sng" algn="ctr">
                      <a:solidFill>
                        <a:srgbClr val="000000"/>
                      </a:solidFill>
                      <a:prstDash val="solid"/>
                      <a:round/>
                      <a:headEnd type="none" w="med" len="med"/>
                      <a:tailEnd type="none" w="med" len="med"/>
                    </a:lnR>
                    <a:lnT w="11306" cap="flat" cmpd="sng" algn="ctr">
                      <a:solidFill>
                        <a:srgbClr val="000000"/>
                      </a:solidFill>
                      <a:prstDash val="solid"/>
                      <a:round/>
                      <a:headEnd type="none" w="med" len="med"/>
                      <a:tailEnd type="none" w="med" len="med"/>
                    </a:lnT>
                    <a:lnB w="11306" cap="flat" cmpd="sng" algn="ctr">
                      <a:solidFill>
                        <a:srgbClr val="000000"/>
                      </a:solidFill>
                      <a:prstDash val="solid"/>
                      <a:round/>
                      <a:headEnd type="none" w="med" len="med"/>
                      <a:tailEnd type="none" w="med" len="med"/>
                    </a:lnB>
                  </a:tcPr>
                </a:tc>
                <a:tc>
                  <a:txBody>
                    <a:bodyPr/>
                    <a:lstStyle/>
                    <a:p>
                      <a:pPr algn="ctr" fontAlgn="base"/>
                      <a:r>
                        <a:rPr lang="en-US" sz="1200" b="0" i="0" u="none" strike="noStrike">
                          <a:solidFill>
                            <a:srgbClr val="000000"/>
                          </a:solidFill>
                          <a:effectLst/>
                          <a:latin typeface="Calibri" panose="020F0502020204030204" pitchFamily="34" charset="0"/>
                        </a:rPr>
                        <a:t>M0</a:t>
                      </a:r>
                      <a:r>
                        <a:rPr lang="en-US" sz="1200" b="0" i="0">
                          <a:solidFill>
                            <a:srgbClr val="000000"/>
                          </a:solidFill>
                          <a:effectLst/>
                          <a:latin typeface="Calibri" panose="020F0502020204030204" pitchFamily="34" charset="0"/>
                        </a:rPr>
                        <a:t>​</a:t>
                      </a:r>
                      <a:endParaRPr lang="en-US" sz="1200" b="0" i="0">
                        <a:solidFill>
                          <a:srgbClr val="000000"/>
                        </a:solidFill>
                        <a:effectLst/>
                      </a:endParaRPr>
                    </a:p>
                  </a:txBody>
                  <a:tcPr>
                    <a:lnL w="11306" cap="flat" cmpd="sng" algn="ctr">
                      <a:solidFill>
                        <a:srgbClr val="000000"/>
                      </a:solidFill>
                      <a:prstDash val="solid"/>
                      <a:round/>
                      <a:headEnd type="none" w="med" len="med"/>
                      <a:tailEnd type="none" w="med" len="med"/>
                    </a:lnL>
                    <a:lnR w="11306" cap="flat" cmpd="sng" algn="ctr">
                      <a:solidFill>
                        <a:srgbClr val="000000"/>
                      </a:solidFill>
                      <a:prstDash val="solid"/>
                      <a:round/>
                      <a:headEnd type="none" w="med" len="med"/>
                      <a:tailEnd type="none" w="med" len="med"/>
                    </a:lnR>
                    <a:lnT w="11306" cap="flat" cmpd="sng" algn="ctr">
                      <a:solidFill>
                        <a:srgbClr val="000000"/>
                      </a:solidFill>
                      <a:prstDash val="solid"/>
                      <a:round/>
                      <a:headEnd type="none" w="med" len="med"/>
                      <a:tailEnd type="none" w="med" len="med"/>
                    </a:lnT>
                    <a:lnB w="1130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64318477"/>
                  </a:ext>
                </a:extLst>
              </a:tr>
              <a:tr h="280291">
                <a:tc>
                  <a:txBody>
                    <a:bodyPr/>
                    <a:lstStyle/>
                    <a:p>
                      <a:pPr algn="ctr" fontAlgn="auto"/>
                      <a:r>
                        <a:rPr lang="en-US" sz="1200" b="0" i="0">
                          <a:solidFill>
                            <a:srgbClr val="000000"/>
                          </a:solidFill>
                          <a:effectLst/>
                          <a:latin typeface="Calibri" panose="020F0502020204030204" pitchFamily="34" charset="0"/>
                        </a:rPr>
                        <a:t>​</a:t>
                      </a:r>
                    </a:p>
                  </a:txBody>
                  <a:tcPr>
                    <a:lnL w="11306" cap="flat" cmpd="sng" algn="ctr">
                      <a:solidFill>
                        <a:srgbClr val="000000"/>
                      </a:solidFill>
                      <a:prstDash val="solid"/>
                      <a:round/>
                      <a:headEnd type="none" w="med" len="med"/>
                      <a:tailEnd type="none" w="med" len="med"/>
                    </a:lnL>
                    <a:lnR w="11306" cap="flat" cmpd="sng" algn="ctr">
                      <a:solidFill>
                        <a:srgbClr val="000000"/>
                      </a:solidFill>
                      <a:prstDash val="solid"/>
                      <a:round/>
                      <a:headEnd type="none" w="med" len="med"/>
                      <a:tailEnd type="none" w="med" len="med"/>
                    </a:lnR>
                    <a:lnT w="11306" cap="flat" cmpd="sng" algn="ctr">
                      <a:solidFill>
                        <a:srgbClr val="000000"/>
                      </a:solidFill>
                      <a:prstDash val="solid"/>
                      <a:round/>
                      <a:headEnd type="none" w="med" len="med"/>
                      <a:tailEnd type="none" w="med" len="med"/>
                    </a:lnT>
                    <a:lnB w="11306" cap="flat" cmpd="sng" algn="ctr">
                      <a:solidFill>
                        <a:srgbClr val="000000"/>
                      </a:solidFill>
                      <a:prstDash val="solid"/>
                      <a:round/>
                      <a:headEnd type="none" w="med" len="med"/>
                      <a:tailEnd type="none" w="med" len="med"/>
                    </a:lnB>
                  </a:tcPr>
                </a:tc>
                <a:tc>
                  <a:txBody>
                    <a:bodyPr/>
                    <a:lstStyle/>
                    <a:p>
                      <a:pPr algn="ctr" fontAlgn="base"/>
                      <a:r>
                        <a:rPr lang="en-US" sz="1200" b="0" i="0">
                          <a:solidFill>
                            <a:srgbClr val="000000"/>
                          </a:solidFill>
                          <a:effectLst/>
                          <a:latin typeface="Calibri" panose="020F0502020204030204" pitchFamily="34" charset="0"/>
                        </a:rPr>
                        <a:t>T1-T2​</a:t>
                      </a:r>
                      <a:endParaRPr lang="en-US" sz="1200" b="0" i="0">
                        <a:solidFill>
                          <a:srgbClr val="000000"/>
                        </a:solidFill>
                        <a:effectLst/>
                      </a:endParaRPr>
                    </a:p>
                  </a:txBody>
                  <a:tcPr>
                    <a:lnL w="11306" cap="flat" cmpd="sng" algn="ctr">
                      <a:solidFill>
                        <a:srgbClr val="000000"/>
                      </a:solidFill>
                      <a:prstDash val="solid"/>
                      <a:round/>
                      <a:headEnd type="none" w="med" len="med"/>
                      <a:tailEnd type="none" w="med" len="med"/>
                    </a:lnL>
                    <a:lnR w="11306" cap="flat" cmpd="sng" algn="ctr">
                      <a:solidFill>
                        <a:srgbClr val="000000"/>
                      </a:solidFill>
                      <a:prstDash val="solid"/>
                      <a:round/>
                      <a:headEnd type="none" w="med" len="med"/>
                      <a:tailEnd type="none" w="med" len="med"/>
                    </a:lnR>
                    <a:lnT w="11306" cap="flat" cmpd="sng" algn="ctr">
                      <a:solidFill>
                        <a:srgbClr val="000000"/>
                      </a:solidFill>
                      <a:prstDash val="solid"/>
                      <a:round/>
                      <a:headEnd type="none" w="med" len="med"/>
                      <a:tailEnd type="none" w="med" len="med"/>
                    </a:lnT>
                    <a:lnB w="11306" cap="flat" cmpd="sng" algn="ctr">
                      <a:solidFill>
                        <a:srgbClr val="000000"/>
                      </a:solidFill>
                      <a:prstDash val="solid"/>
                      <a:round/>
                      <a:headEnd type="none" w="med" len="med"/>
                      <a:tailEnd type="none" w="med" len="med"/>
                    </a:lnB>
                  </a:tcPr>
                </a:tc>
                <a:tc>
                  <a:txBody>
                    <a:bodyPr/>
                    <a:lstStyle/>
                    <a:p>
                      <a:pPr algn="ctr" fontAlgn="base"/>
                      <a:r>
                        <a:rPr lang="en-US" sz="1200" b="0" i="0">
                          <a:solidFill>
                            <a:srgbClr val="000000"/>
                          </a:solidFill>
                          <a:effectLst/>
                          <a:latin typeface="Calibri" panose="020F0502020204030204" pitchFamily="34" charset="0"/>
                        </a:rPr>
                        <a:t>N2b​</a:t>
                      </a:r>
                      <a:endParaRPr lang="en-US" sz="1200" b="0" i="0">
                        <a:solidFill>
                          <a:srgbClr val="000000"/>
                        </a:solidFill>
                        <a:effectLst/>
                      </a:endParaRPr>
                    </a:p>
                  </a:txBody>
                  <a:tcPr>
                    <a:lnL w="11306" cap="flat" cmpd="sng" algn="ctr">
                      <a:solidFill>
                        <a:srgbClr val="000000"/>
                      </a:solidFill>
                      <a:prstDash val="solid"/>
                      <a:round/>
                      <a:headEnd type="none" w="med" len="med"/>
                      <a:tailEnd type="none" w="med" len="med"/>
                    </a:lnL>
                    <a:lnR w="11306" cap="flat" cmpd="sng" algn="ctr">
                      <a:solidFill>
                        <a:srgbClr val="000000"/>
                      </a:solidFill>
                      <a:prstDash val="solid"/>
                      <a:round/>
                      <a:headEnd type="none" w="med" len="med"/>
                      <a:tailEnd type="none" w="med" len="med"/>
                    </a:lnR>
                    <a:lnT w="11306" cap="flat" cmpd="sng" algn="ctr">
                      <a:solidFill>
                        <a:srgbClr val="000000"/>
                      </a:solidFill>
                      <a:prstDash val="solid"/>
                      <a:round/>
                      <a:headEnd type="none" w="med" len="med"/>
                      <a:tailEnd type="none" w="med" len="med"/>
                    </a:lnT>
                    <a:lnB w="11306" cap="flat" cmpd="sng" algn="ctr">
                      <a:solidFill>
                        <a:srgbClr val="000000"/>
                      </a:solidFill>
                      <a:prstDash val="solid"/>
                      <a:round/>
                      <a:headEnd type="none" w="med" len="med"/>
                      <a:tailEnd type="none" w="med" len="med"/>
                    </a:lnB>
                  </a:tcPr>
                </a:tc>
                <a:tc>
                  <a:txBody>
                    <a:bodyPr/>
                    <a:lstStyle/>
                    <a:p>
                      <a:pPr algn="ctr" fontAlgn="base"/>
                      <a:r>
                        <a:rPr lang="en-US" sz="1200" b="0" i="0" u="none" strike="noStrike">
                          <a:solidFill>
                            <a:srgbClr val="000000"/>
                          </a:solidFill>
                          <a:effectLst/>
                          <a:latin typeface="Calibri" panose="020F0502020204030204" pitchFamily="34" charset="0"/>
                        </a:rPr>
                        <a:t>M0</a:t>
                      </a:r>
                      <a:r>
                        <a:rPr lang="en-US" sz="1200" b="0" i="0">
                          <a:solidFill>
                            <a:srgbClr val="000000"/>
                          </a:solidFill>
                          <a:effectLst/>
                          <a:latin typeface="Calibri" panose="020F0502020204030204" pitchFamily="34" charset="0"/>
                        </a:rPr>
                        <a:t>​</a:t>
                      </a:r>
                      <a:endParaRPr lang="en-US" sz="1200" b="0" i="0">
                        <a:solidFill>
                          <a:srgbClr val="000000"/>
                        </a:solidFill>
                        <a:effectLst/>
                      </a:endParaRPr>
                    </a:p>
                  </a:txBody>
                  <a:tcPr>
                    <a:lnL w="11306" cap="flat" cmpd="sng" algn="ctr">
                      <a:solidFill>
                        <a:srgbClr val="000000"/>
                      </a:solidFill>
                      <a:prstDash val="solid"/>
                      <a:round/>
                      <a:headEnd type="none" w="med" len="med"/>
                      <a:tailEnd type="none" w="med" len="med"/>
                    </a:lnL>
                    <a:lnR w="11306" cap="flat" cmpd="sng" algn="ctr">
                      <a:solidFill>
                        <a:srgbClr val="000000"/>
                      </a:solidFill>
                      <a:prstDash val="solid"/>
                      <a:round/>
                      <a:headEnd type="none" w="med" len="med"/>
                      <a:tailEnd type="none" w="med" len="med"/>
                    </a:lnR>
                    <a:lnT w="11306" cap="flat" cmpd="sng" algn="ctr">
                      <a:solidFill>
                        <a:srgbClr val="000000"/>
                      </a:solidFill>
                      <a:prstDash val="solid"/>
                      <a:round/>
                      <a:headEnd type="none" w="med" len="med"/>
                      <a:tailEnd type="none" w="med" len="med"/>
                    </a:lnT>
                    <a:lnB w="1130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58251993"/>
                  </a:ext>
                </a:extLst>
              </a:tr>
            </a:tbl>
          </a:graphicData>
        </a:graphic>
      </p:graphicFrame>
      <p:graphicFrame>
        <p:nvGraphicFramePr>
          <p:cNvPr id="9" name="Bảng 8">
            <a:extLst>
              <a:ext uri="{FF2B5EF4-FFF2-40B4-BE49-F238E27FC236}">
                <a16:creationId xmlns:a16="http://schemas.microsoft.com/office/drawing/2014/main" id="{20533D4A-1843-C420-32EB-8FA918D75C9A}"/>
              </a:ext>
            </a:extLst>
          </p:cNvPr>
          <p:cNvGraphicFramePr>
            <a:graphicFrameLocks noGrp="1"/>
          </p:cNvGraphicFramePr>
          <p:nvPr>
            <p:extLst>
              <p:ext uri="{D42A27DB-BD31-4B8C-83A1-F6EECF244321}">
                <p14:modId xmlns:p14="http://schemas.microsoft.com/office/powerpoint/2010/main" val="739678597"/>
              </p:ext>
            </p:extLst>
          </p:nvPr>
        </p:nvGraphicFramePr>
        <p:xfrm>
          <a:off x="1524001" y="4533230"/>
          <a:ext cx="3467100" cy="1758906"/>
        </p:xfrm>
        <a:graphic>
          <a:graphicData uri="http://schemas.openxmlformats.org/drawingml/2006/table">
            <a:tbl>
              <a:tblPr/>
              <a:tblGrid>
                <a:gridCol w="866775">
                  <a:extLst>
                    <a:ext uri="{9D8B030D-6E8A-4147-A177-3AD203B41FA5}">
                      <a16:colId xmlns:a16="http://schemas.microsoft.com/office/drawing/2014/main" val="3681183993"/>
                    </a:ext>
                  </a:extLst>
                </a:gridCol>
                <a:gridCol w="866775">
                  <a:extLst>
                    <a:ext uri="{9D8B030D-6E8A-4147-A177-3AD203B41FA5}">
                      <a16:colId xmlns:a16="http://schemas.microsoft.com/office/drawing/2014/main" val="540697967"/>
                    </a:ext>
                  </a:extLst>
                </a:gridCol>
                <a:gridCol w="866775">
                  <a:extLst>
                    <a:ext uri="{9D8B030D-6E8A-4147-A177-3AD203B41FA5}">
                      <a16:colId xmlns:a16="http://schemas.microsoft.com/office/drawing/2014/main" val="818705013"/>
                    </a:ext>
                  </a:extLst>
                </a:gridCol>
                <a:gridCol w="866775">
                  <a:extLst>
                    <a:ext uri="{9D8B030D-6E8A-4147-A177-3AD203B41FA5}">
                      <a16:colId xmlns:a16="http://schemas.microsoft.com/office/drawing/2014/main" val="816256099"/>
                    </a:ext>
                  </a:extLst>
                </a:gridCol>
              </a:tblGrid>
              <a:tr h="293151">
                <a:tc>
                  <a:txBody>
                    <a:bodyPr/>
                    <a:lstStyle/>
                    <a:p>
                      <a:pPr algn="ctr" fontAlgn="base"/>
                      <a:r>
                        <a:rPr lang="en-US" sz="1200" b="0" i="0">
                          <a:solidFill>
                            <a:srgbClr val="000000"/>
                          </a:solidFill>
                          <a:effectLst/>
                          <a:latin typeface="Calibri" panose="020F0502020204030204" pitchFamily="34" charset="0"/>
                        </a:rPr>
                        <a:t>IIIC​</a:t>
                      </a:r>
                      <a:endParaRPr lang="en-US" sz="1200" b="0" i="0">
                        <a:solidFill>
                          <a:srgbClr val="000000"/>
                        </a:solidFill>
                        <a:effectLst/>
                      </a:endParaRPr>
                    </a:p>
                  </a:txBody>
                  <a:tcPr>
                    <a:lnL w="11306" cap="flat" cmpd="sng" algn="ctr">
                      <a:solidFill>
                        <a:srgbClr val="000000"/>
                      </a:solidFill>
                      <a:prstDash val="solid"/>
                      <a:round/>
                      <a:headEnd type="none" w="med" len="med"/>
                      <a:tailEnd type="none" w="med" len="med"/>
                    </a:lnL>
                    <a:lnR w="11306" cap="flat" cmpd="sng" algn="ctr">
                      <a:solidFill>
                        <a:srgbClr val="000000"/>
                      </a:solidFill>
                      <a:prstDash val="solid"/>
                      <a:round/>
                      <a:headEnd type="none" w="med" len="med"/>
                      <a:tailEnd type="none" w="med" len="med"/>
                    </a:lnR>
                    <a:lnT w="11306" cap="flat" cmpd="sng" algn="ctr">
                      <a:solidFill>
                        <a:srgbClr val="000000"/>
                      </a:solidFill>
                      <a:prstDash val="solid"/>
                      <a:round/>
                      <a:headEnd type="none" w="med" len="med"/>
                      <a:tailEnd type="none" w="med" len="med"/>
                    </a:lnT>
                    <a:lnB w="11306" cap="flat" cmpd="sng" algn="ctr">
                      <a:solidFill>
                        <a:srgbClr val="000000"/>
                      </a:solidFill>
                      <a:prstDash val="solid"/>
                      <a:round/>
                      <a:headEnd type="none" w="med" len="med"/>
                      <a:tailEnd type="none" w="med" len="med"/>
                    </a:lnB>
                  </a:tcPr>
                </a:tc>
                <a:tc>
                  <a:txBody>
                    <a:bodyPr/>
                    <a:lstStyle/>
                    <a:p>
                      <a:pPr algn="ctr" fontAlgn="base"/>
                      <a:r>
                        <a:rPr lang="en-US" sz="1200" b="0" i="0">
                          <a:solidFill>
                            <a:srgbClr val="000000"/>
                          </a:solidFill>
                          <a:effectLst/>
                          <a:latin typeface="Calibri" panose="020F0502020204030204" pitchFamily="34" charset="0"/>
                        </a:rPr>
                        <a:t>T4a​</a:t>
                      </a:r>
                      <a:endParaRPr lang="en-US" sz="1200" b="0" i="0">
                        <a:solidFill>
                          <a:srgbClr val="000000"/>
                        </a:solidFill>
                        <a:effectLst/>
                      </a:endParaRPr>
                    </a:p>
                  </a:txBody>
                  <a:tcPr>
                    <a:lnL w="11306" cap="flat" cmpd="sng" algn="ctr">
                      <a:solidFill>
                        <a:srgbClr val="000000"/>
                      </a:solidFill>
                      <a:prstDash val="solid"/>
                      <a:round/>
                      <a:headEnd type="none" w="med" len="med"/>
                      <a:tailEnd type="none" w="med" len="med"/>
                    </a:lnL>
                    <a:lnR w="11306" cap="flat" cmpd="sng" algn="ctr">
                      <a:solidFill>
                        <a:srgbClr val="000000"/>
                      </a:solidFill>
                      <a:prstDash val="solid"/>
                      <a:round/>
                      <a:headEnd type="none" w="med" len="med"/>
                      <a:tailEnd type="none" w="med" len="med"/>
                    </a:lnR>
                    <a:lnT w="11306" cap="flat" cmpd="sng" algn="ctr">
                      <a:solidFill>
                        <a:srgbClr val="000000"/>
                      </a:solidFill>
                      <a:prstDash val="solid"/>
                      <a:round/>
                      <a:headEnd type="none" w="med" len="med"/>
                      <a:tailEnd type="none" w="med" len="med"/>
                    </a:lnT>
                    <a:lnB w="11306" cap="flat" cmpd="sng" algn="ctr">
                      <a:solidFill>
                        <a:srgbClr val="000000"/>
                      </a:solidFill>
                      <a:prstDash val="solid"/>
                      <a:round/>
                      <a:headEnd type="none" w="med" len="med"/>
                      <a:tailEnd type="none" w="med" len="med"/>
                    </a:lnB>
                  </a:tcPr>
                </a:tc>
                <a:tc>
                  <a:txBody>
                    <a:bodyPr/>
                    <a:lstStyle/>
                    <a:p>
                      <a:pPr algn="ctr" fontAlgn="base"/>
                      <a:r>
                        <a:rPr lang="en-US" sz="1200" b="0" i="0">
                          <a:solidFill>
                            <a:srgbClr val="000000"/>
                          </a:solidFill>
                          <a:effectLst/>
                          <a:latin typeface="Calibri" panose="020F0502020204030204" pitchFamily="34" charset="0"/>
                        </a:rPr>
                        <a:t>N2a​</a:t>
                      </a:r>
                      <a:endParaRPr lang="en-US" sz="1200" b="0" i="0">
                        <a:solidFill>
                          <a:srgbClr val="000000"/>
                        </a:solidFill>
                        <a:effectLst/>
                      </a:endParaRPr>
                    </a:p>
                  </a:txBody>
                  <a:tcPr>
                    <a:lnL w="11306" cap="flat" cmpd="sng" algn="ctr">
                      <a:solidFill>
                        <a:srgbClr val="000000"/>
                      </a:solidFill>
                      <a:prstDash val="solid"/>
                      <a:round/>
                      <a:headEnd type="none" w="med" len="med"/>
                      <a:tailEnd type="none" w="med" len="med"/>
                    </a:lnL>
                    <a:lnR w="11306" cap="flat" cmpd="sng" algn="ctr">
                      <a:solidFill>
                        <a:srgbClr val="000000"/>
                      </a:solidFill>
                      <a:prstDash val="solid"/>
                      <a:round/>
                      <a:headEnd type="none" w="med" len="med"/>
                      <a:tailEnd type="none" w="med" len="med"/>
                    </a:lnR>
                    <a:lnT w="11306" cap="flat" cmpd="sng" algn="ctr">
                      <a:solidFill>
                        <a:srgbClr val="000000"/>
                      </a:solidFill>
                      <a:prstDash val="solid"/>
                      <a:round/>
                      <a:headEnd type="none" w="med" len="med"/>
                      <a:tailEnd type="none" w="med" len="med"/>
                    </a:lnT>
                    <a:lnB w="11306" cap="flat" cmpd="sng" algn="ctr">
                      <a:solidFill>
                        <a:srgbClr val="000000"/>
                      </a:solidFill>
                      <a:prstDash val="solid"/>
                      <a:round/>
                      <a:headEnd type="none" w="med" len="med"/>
                      <a:tailEnd type="none" w="med" len="med"/>
                    </a:lnB>
                  </a:tcPr>
                </a:tc>
                <a:tc>
                  <a:txBody>
                    <a:bodyPr/>
                    <a:lstStyle/>
                    <a:p>
                      <a:pPr algn="ctr" fontAlgn="base"/>
                      <a:r>
                        <a:rPr lang="en-US" sz="1200" b="0" i="0" u="none" strike="noStrike">
                          <a:solidFill>
                            <a:srgbClr val="000000"/>
                          </a:solidFill>
                          <a:effectLst/>
                          <a:latin typeface="Calibri" panose="020F0502020204030204" pitchFamily="34" charset="0"/>
                        </a:rPr>
                        <a:t>M0</a:t>
                      </a:r>
                      <a:r>
                        <a:rPr lang="en-US" sz="1200" b="0" i="0">
                          <a:solidFill>
                            <a:srgbClr val="000000"/>
                          </a:solidFill>
                          <a:effectLst/>
                          <a:latin typeface="Calibri" panose="020F0502020204030204" pitchFamily="34" charset="0"/>
                        </a:rPr>
                        <a:t>​</a:t>
                      </a:r>
                      <a:endParaRPr lang="en-US" sz="1200" b="0" i="0">
                        <a:solidFill>
                          <a:srgbClr val="000000"/>
                        </a:solidFill>
                        <a:effectLst/>
                      </a:endParaRPr>
                    </a:p>
                  </a:txBody>
                  <a:tcPr>
                    <a:lnL w="11306" cap="flat" cmpd="sng" algn="ctr">
                      <a:solidFill>
                        <a:srgbClr val="000000"/>
                      </a:solidFill>
                      <a:prstDash val="solid"/>
                      <a:round/>
                      <a:headEnd type="none" w="med" len="med"/>
                      <a:tailEnd type="none" w="med" len="med"/>
                    </a:lnL>
                    <a:lnR w="11306" cap="flat" cmpd="sng" algn="ctr">
                      <a:solidFill>
                        <a:srgbClr val="000000"/>
                      </a:solidFill>
                      <a:prstDash val="solid"/>
                      <a:round/>
                      <a:headEnd type="none" w="med" len="med"/>
                      <a:tailEnd type="none" w="med" len="med"/>
                    </a:lnR>
                    <a:lnT w="11306" cap="flat" cmpd="sng" algn="ctr">
                      <a:solidFill>
                        <a:srgbClr val="000000"/>
                      </a:solidFill>
                      <a:prstDash val="solid"/>
                      <a:round/>
                      <a:headEnd type="none" w="med" len="med"/>
                      <a:tailEnd type="none" w="med" len="med"/>
                    </a:lnT>
                    <a:lnB w="1130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11577247"/>
                  </a:ext>
                </a:extLst>
              </a:tr>
              <a:tr h="293151">
                <a:tc>
                  <a:txBody>
                    <a:bodyPr/>
                    <a:lstStyle/>
                    <a:p>
                      <a:pPr algn="ctr" fontAlgn="auto"/>
                      <a:r>
                        <a:rPr lang="en-US" sz="1200" b="0" i="0">
                          <a:solidFill>
                            <a:srgbClr val="000000"/>
                          </a:solidFill>
                          <a:effectLst/>
                          <a:latin typeface="Calibri" panose="020F0502020204030204" pitchFamily="34" charset="0"/>
                        </a:rPr>
                        <a:t>​</a:t>
                      </a:r>
                    </a:p>
                  </a:txBody>
                  <a:tcPr>
                    <a:lnL w="11306" cap="flat" cmpd="sng" algn="ctr">
                      <a:solidFill>
                        <a:srgbClr val="000000"/>
                      </a:solidFill>
                      <a:prstDash val="solid"/>
                      <a:round/>
                      <a:headEnd type="none" w="med" len="med"/>
                      <a:tailEnd type="none" w="med" len="med"/>
                    </a:lnL>
                    <a:lnR w="11306" cap="flat" cmpd="sng" algn="ctr">
                      <a:solidFill>
                        <a:srgbClr val="000000"/>
                      </a:solidFill>
                      <a:prstDash val="solid"/>
                      <a:round/>
                      <a:headEnd type="none" w="med" len="med"/>
                      <a:tailEnd type="none" w="med" len="med"/>
                    </a:lnR>
                    <a:lnT w="11306" cap="flat" cmpd="sng" algn="ctr">
                      <a:solidFill>
                        <a:srgbClr val="000000"/>
                      </a:solidFill>
                      <a:prstDash val="solid"/>
                      <a:round/>
                      <a:headEnd type="none" w="med" len="med"/>
                      <a:tailEnd type="none" w="med" len="med"/>
                    </a:lnT>
                    <a:lnB w="11306" cap="flat" cmpd="sng" algn="ctr">
                      <a:solidFill>
                        <a:srgbClr val="000000"/>
                      </a:solidFill>
                      <a:prstDash val="solid"/>
                      <a:round/>
                      <a:headEnd type="none" w="med" len="med"/>
                      <a:tailEnd type="none" w="med" len="med"/>
                    </a:lnB>
                  </a:tcPr>
                </a:tc>
                <a:tc>
                  <a:txBody>
                    <a:bodyPr/>
                    <a:lstStyle/>
                    <a:p>
                      <a:pPr algn="ctr" fontAlgn="base"/>
                      <a:r>
                        <a:rPr lang="en-US" sz="1200" b="0" i="0">
                          <a:solidFill>
                            <a:srgbClr val="000000"/>
                          </a:solidFill>
                          <a:effectLst/>
                          <a:latin typeface="Calibri" panose="020F0502020204030204" pitchFamily="34" charset="0"/>
                        </a:rPr>
                        <a:t>T3-T4a​</a:t>
                      </a:r>
                      <a:endParaRPr lang="en-US" sz="1200" b="0" i="0">
                        <a:solidFill>
                          <a:srgbClr val="000000"/>
                        </a:solidFill>
                        <a:effectLst/>
                      </a:endParaRPr>
                    </a:p>
                  </a:txBody>
                  <a:tcPr>
                    <a:lnL w="11306" cap="flat" cmpd="sng" algn="ctr">
                      <a:solidFill>
                        <a:srgbClr val="000000"/>
                      </a:solidFill>
                      <a:prstDash val="solid"/>
                      <a:round/>
                      <a:headEnd type="none" w="med" len="med"/>
                      <a:tailEnd type="none" w="med" len="med"/>
                    </a:lnL>
                    <a:lnR w="11306" cap="flat" cmpd="sng" algn="ctr">
                      <a:solidFill>
                        <a:srgbClr val="000000"/>
                      </a:solidFill>
                      <a:prstDash val="solid"/>
                      <a:round/>
                      <a:headEnd type="none" w="med" len="med"/>
                      <a:tailEnd type="none" w="med" len="med"/>
                    </a:lnR>
                    <a:lnT w="11306" cap="flat" cmpd="sng" algn="ctr">
                      <a:solidFill>
                        <a:srgbClr val="000000"/>
                      </a:solidFill>
                      <a:prstDash val="solid"/>
                      <a:round/>
                      <a:headEnd type="none" w="med" len="med"/>
                      <a:tailEnd type="none" w="med" len="med"/>
                    </a:lnT>
                    <a:lnB w="11306" cap="flat" cmpd="sng" algn="ctr">
                      <a:solidFill>
                        <a:srgbClr val="000000"/>
                      </a:solidFill>
                      <a:prstDash val="solid"/>
                      <a:round/>
                      <a:headEnd type="none" w="med" len="med"/>
                      <a:tailEnd type="none" w="med" len="med"/>
                    </a:lnB>
                  </a:tcPr>
                </a:tc>
                <a:tc>
                  <a:txBody>
                    <a:bodyPr/>
                    <a:lstStyle/>
                    <a:p>
                      <a:pPr algn="ctr" fontAlgn="base"/>
                      <a:r>
                        <a:rPr lang="en-US" sz="1200" b="0" i="0" u="none" strike="noStrike">
                          <a:solidFill>
                            <a:srgbClr val="000000"/>
                          </a:solidFill>
                          <a:effectLst/>
                          <a:latin typeface="Calibri" panose="020F0502020204030204" pitchFamily="34" charset="0"/>
                        </a:rPr>
                        <a:t>N2b</a:t>
                      </a:r>
                      <a:r>
                        <a:rPr lang="en-US" sz="1200" b="0" i="0">
                          <a:solidFill>
                            <a:srgbClr val="000000"/>
                          </a:solidFill>
                          <a:effectLst/>
                          <a:latin typeface="Calibri" panose="020F0502020204030204" pitchFamily="34" charset="0"/>
                        </a:rPr>
                        <a:t>​</a:t>
                      </a:r>
                      <a:endParaRPr lang="en-US" sz="1200" b="0" i="0">
                        <a:solidFill>
                          <a:srgbClr val="000000"/>
                        </a:solidFill>
                        <a:effectLst/>
                      </a:endParaRPr>
                    </a:p>
                  </a:txBody>
                  <a:tcPr>
                    <a:lnL w="11306" cap="flat" cmpd="sng" algn="ctr">
                      <a:solidFill>
                        <a:srgbClr val="000000"/>
                      </a:solidFill>
                      <a:prstDash val="solid"/>
                      <a:round/>
                      <a:headEnd type="none" w="med" len="med"/>
                      <a:tailEnd type="none" w="med" len="med"/>
                    </a:lnL>
                    <a:lnR w="11306" cap="flat" cmpd="sng" algn="ctr">
                      <a:solidFill>
                        <a:srgbClr val="000000"/>
                      </a:solidFill>
                      <a:prstDash val="solid"/>
                      <a:round/>
                      <a:headEnd type="none" w="med" len="med"/>
                      <a:tailEnd type="none" w="med" len="med"/>
                    </a:lnR>
                    <a:lnT w="11306" cap="flat" cmpd="sng" algn="ctr">
                      <a:solidFill>
                        <a:srgbClr val="000000"/>
                      </a:solidFill>
                      <a:prstDash val="solid"/>
                      <a:round/>
                      <a:headEnd type="none" w="med" len="med"/>
                      <a:tailEnd type="none" w="med" len="med"/>
                    </a:lnT>
                    <a:lnB w="11306" cap="flat" cmpd="sng" algn="ctr">
                      <a:solidFill>
                        <a:srgbClr val="000000"/>
                      </a:solidFill>
                      <a:prstDash val="solid"/>
                      <a:round/>
                      <a:headEnd type="none" w="med" len="med"/>
                      <a:tailEnd type="none" w="med" len="med"/>
                    </a:lnB>
                  </a:tcPr>
                </a:tc>
                <a:tc>
                  <a:txBody>
                    <a:bodyPr/>
                    <a:lstStyle/>
                    <a:p>
                      <a:pPr algn="ctr" fontAlgn="base"/>
                      <a:r>
                        <a:rPr lang="en-US" sz="1200" b="0" i="0" u="none" strike="noStrike">
                          <a:solidFill>
                            <a:srgbClr val="000000"/>
                          </a:solidFill>
                          <a:effectLst/>
                          <a:latin typeface="Calibri" panose="020F0502020204030204" pitchFamily="34" charset="0"/>
                        </a:rPr>
                        <a:t>M0</a:t>
                      </a:r>
                      <a:r>
                        <a:rPr lang="en-US" sz="1200" b="0" i="0">
                          <a:solidFill>
                            <a:srgbClr val="000000"/>
                          </a:solidFill>
                          <a:effectLst/>
                          <a:latin typeface="Calibri" panose="020F0502020204030204" pitchFamily="34" charset="0"/>
                        </a:rPr>
                        <a:t>​</a:t>
                      </a:r>
                      <a:endParaRPr lang="en-US" sz="1200" b="0" i="0">
                        <a:solidFill>
                          <a:srgbClr val="000000"/>
                        </a:solidFill>
                        <a:effectLst/>
                      </a:endParaRPr>
                    </a:p>
                  </a:txBody>
                  <a:tcPr>
                    <a:lnL w="11306" cap="flat" cmpd="sng" algn="ctr">
                      <a:solidFill>
                        <a:srgbClr val="000000"/>
                      </a:solidFill>
                      <a:prstDash val="solid"/>
                      <a:round/>
                      <a:headEnd type="none" w="med" len="med"/>
                      <a:tailEnd type="none" w="med" len="med"/>
                    </a:lnL>
                    <a:lnR w="11306" cap="flat" cmpd="sng" algn="ctr">
                      <a:solidFill>
                        <a:srgbClr val="000000"/>
                      </a:solidFill>
                      <a:prstDash val="solid"/>
                      <a:round/>
                      <a:headEnd type="none" w="med" len="med"/>
                      <a:tailEnd type="none" w="med" len="med"/>
                    </a:lnR>
                    <a:lnT w="11306" cap="flat" cmpd="sng" algn="ctr">
                      <a:solidFill>
                        <a:srgbClr val="000000"/>
                      </a:solidFill>
                      <a:prstDash val="solid"/>
                      <a:round/>
                      <a:headEnd type="none" w="med" len="med"/>
                      <a:tailEnd type="none" w="med" len="med"/>
                    </a:lnT>
                    <a:lnB w="1130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91401724"/>
                  </a:ext>
                </a:extLst>
              </a:tr>
              <a:tr h="293151">
                <a:tc>
                  <a:txBody>
                    <a:bodyPr/>
                    <a:lstStyle/>
                    <a:p>
                      <a:pPr algn="ctr" fontAlgn="auto"/>
                      <a:r>
                        <a:rPr lang="en-US" sz="1200" b="0" i="0">
                          <a:solidFill>
                            <a:srgbClr val="000000"/>
                          </a:solidFill>
                          <a:effectLst/>
                          <a:latin typeface="Calibri" panose="020F0502020204030204" pitchFamily="34" charset="0"/>
                        </a:rPr>
                        <a:t>​</a:t>
                      </a:r>
                    </a:p>
                  </a:txBody>
                  <a:tcPr>
                    <a:lnL w="11306" cap="flat" cmpd="sng" algn="ctr">
                      <a:solidFill>
                        <a:srgbClr val="000000"/>
                      </a:solidFill>
                      <a:prstDash val="solid"/>
                      <a:round/>
                      <a:headEnd type="none" w="med" len="med"/>
                      <a:tailEnd type="none" w="med" len="med"/>
                    </a:lnL>
                    <a:lnR w="11306" cap="flat" cmpd="sng" algn="ctr">
                      <a:solidFill>
                        <a:srgbClr val="000000"/>
                      </a:solidFill>
                      <a:prstDash val="solid"/>
                      <a:round/>
                      <a:headEnd type="none" w="med" len="med"/>
                      <a:tailEnd type="none" w="med" len="med"/>
                    </a:lnR>
                    <a:lnT w="11306" cap="flat" cmpd="sng" algn="ctr">
                      <a:solidFill>
                        <a:srgbClr val="000000"/>
                      </a:solidFill>
                      <a:prstDash val="solid"/>
                      <a:round/>
                      <a:headEnd type="none" w="med" len="med"/>
                      <a:tailEnd type="none" w="med" len="med"/>
                    </a:lnT>
                    <a:lnB w="11306" cap="flat" cmpd="sng" algn="ctr">
                      <a:solidFill>
                        <a:srgbClr val="000000"/>
                      </a:solidFill>
                      <a:prstDash val="solid"/>
                      <a:round/>
                      <a:headEnd type="none" w="med" len="med"/>
                      <a:tailEnd type="none" w="med" len="med"/>
                    </a:lnB>
                  </a:tcPr>
                </a:tc>
                <a:tc>
                  <a:txBody>
                    <a:bodyPr/>
                    <a:lstStyle/>
                    <a:p>
                      <a:pPr algn="ctr" fontAlgn="base"/>
                      <a:r>
                        <a:rPr lang="en-US" sz="1200" b="0" i="0">
                          <a:solidFill>
                            <a:srgbClr val="000000"/>
                          </a:solidFill>
                          <a:effectLst/>
                          <a:latin typeface="Calibri" panose="020F0502020204030204" pitchFamily="34" charset="0"/>
                        </a:rPr>
                        <a:t>T4b​</a:t>
                      </a:r>
                      <a:endParaRPr lang="en-US" sz="1200" b="0" i="0">
                        <a:solidFill>
                          <a:srgbClr val="000000"/>
                        </a:solidFill>
                        <a:effectLst/>
                      </a:endParaRPr>
                    </a:p>
                  </a:txBody>
                  <a:tcPr>
                    <a:lnL w="11306" cap="flat" cmpd="sng" algn="ctr">
                      <a:solidFill>
                        <a:srgbClr val="000000"/>
                      </a:solidFill>
                      <a:prstDash val="solid"/>
                      <a:round/>
                      <a:headEnd type="none" w="med" len="med"/>
                      <a:tailEnd type="none" w="med" len="med"/>
                    </a:lnL>
                    <a:lnR w="11306" cap="flat" cmpd="sng" algn="ctr">
                      <a:solidFill>
                        <a:srgbClr val="000000"/>
                      </a:solidFill>
                      <a:prstDash val="solid"/>
                      <a:round/>
                      <a:headEnd type="none" w="med" len="med"/>
                      <a:tailEnd type="none" w="med" len="med"/>
                    </a:lnR>
                    <a:lnT w="11306" cap="flat" cmpd="sng" algn="ctr">
                      <a:solidFill>
                        <a:srgbClr val="000000"/>
                      </a:solidFill>
                      <a:prstDash val="solid"/>
                      <a:round/>
                      <a:headEnd type="none" w="med" len="med"/>
                      <a:tailEnd type="none" w="med" len="med"/>
                    </a:lnT>
                    <a:lnB w="11306" cap="flat" cmpd="sng" algn="ctr">
                      <a:solidFill>
                        <a:srgbClr val="000000"/>
                      </a:solidFill>
                      <a:prstDash val="solid"/>
                      <a:round/>
                      <a:headEnd type="none" w="med" len="med"/>
                      <a:tailEnd type="none" w="med" len="med"/>
                    </a:lnB>
                  </a:tcPr>
                </a:tc>
                <a:tc>
                  <a:txBody>
                    <a:bodyPr/>
                    <a:lstStyle/>
                    <a:p>
                      <a:pPr algn="ctr" fontAlgn="base"/>
                      <a:r>
                        <a:rPr lang="en-US" sz="1200" b="0" i="0" u="none" strike="noStrike">
                          <a:solidFill>
                            <a:srgbClr val="000000"/>
                          </a:solidFill>
                          <a:effectLst/>
                          <a:latin typeface="Calibri" panose="020F0502020204030204" pitchFamily="34" charset="0"/>
                        </a:rPr>
                        <a:t>N1-N2</a:t>
                      </a:r>
                      <a:r>
                        <a:rPr lang="en-US" sz="1200" b="0" i="0">
                          <a:solidFill>
                            <a:srgbClr val="000000"/>
                          </a:solidFill>
                          <a:effectLst/>
                          <a:latin typeface="Calibri" panose="020F0502020204030204" pitchFamily="34" charset="0"/>
                        </a:rPr>
                        <a:t>​</a:t>
                      </a:r>
                      <a:endParaRPr lang="en-US" sz="1200" b="0" i="0">
                        <a:solidFill>
                          <a:srgbClr val="000000"/>
                        </a:solidFill>
                        <a:effectLst/>
                      </a:endParaRPr>
                    </a:p>
                  </a:txBody>
                  <a:tcPr>
                    <a:lnL w="11306" cap="flat" cmpd="sng" algn="ctr">
                      <a:solidFill>
                        <a:srgbClr val="000000"/>
                      </a:solidFill>
                      <a:prstDash val="solid"/>
                      <a:round/>
                      <a:headEnd type="none" w="med" len="med"/>
                      <a:tailEnd type="none" w="med" len="med"/>
                    </a:lnL>
                    <a:lnR w="11306" cap="flat" cmpd="sng" algn="ctr">
                      <a:solidFill>
                        <a:srgbClr val="000000"/>
                      </a:solidFill>
                      <a:prstDash val="solid"/>
                      <a:round/>
                      <a:headEnd type="none" w="med" len="med"/>
                      <a:tailEnd type="none" w="med" len="med"/>
                    </a:lnR>
                    <a:lnT w="11306" cap="flat" cmpd="sng" algn="ctr">
                      <a:solidFill>
                        <a:srgbClr val="000000"/>
                      </a:solidFill>
                      <a:prstDash val="solid"/>
                      <a:round/>
                      <a:headEnd type="none" w="med" len="med"/>
                      <a:tailEnd type="none" w="med" len="med"/>
                    </a:lnT>
                    <a:lnB w="11306" cap="flat" cmpd="sng" algn="ctr">
                      <a:solidFill>
                        <a:srgbClr val="000000"/>
                      </a:solidFill>
                      <a:prstDash val="solid"/>
                      <a:round/>
                      <a:headEnd type="none" w="med" len="med"/>
                      <a:tailEnd type="none" w="med" len="med"/>
                    </a:lnB>
                  </a:tcPr>
                </a:tc>
                <a:tc>
                  <a:txBody>
                    <a:bodyPr/>
                    <a:lstStyle/>
                    <a:p>
                      <a:pPr algn="ctr" fontAlgn="base"/>
                      <a:r>
                        <a:rPr lang="en-US" sz="1200" b="0" i="0" u="none" strike="noStrike">
                          <a:solidFill>
                            <a:srgbClr val="000000"/>
                          </a:solidFill>
                          <a:effectLst/>
                          <a:latin typeface="Calibri" panose="020F0502020204030204" pitchFamily="34" charset="0"/>
                        </a:rPr>
                        <a:t>M0</a:t>
                      </a:r>
                      <a:r>
                        <a:rPr lang="en-US" sz="1200" b="0" i="0">
                          <a:solidFill>
                            <a:srgbClr val="000000"/>
                          </a:solidFill>
                          <a:effectLst/>
                          <a:latin typeface="Calibri" panose="020F0502020204030204" pitchFamily="34" charset="0"/>
                        </a:rPr>
                        <a:t>​</a:t>
                      </a:r>
                      <a:endParaRPr lang="en-US" sz="1200" b="0" i="0">
                        <a:solidFill>
                          <a:srgbClr val="000000"/>
                        </a:solidFill>
                        <a:effectLst/>
                      </a:endParaRPr>
                    </a:p>
                  </a:txBody>
                  <a:tcPr>
                    <a:lnL w="11306" cap="flat" cmpd="sng" algn="ctr">
                      <a:solidFill>
                        <a:srgbClr val="000000"/>
                      </a:solidFill>
                      <a:prstDash val="solid"/>
                      <a:round/>
                      <a:headEnd type="none" w="med" len="med"/>
                      <a:tailEnd type="none" w="med" len="med"/>
                    </a:lnL>
                    <a:lnR w="11306" cap="flat" cmpd="sng" algn="ctr">
                      <a:solidFill>
                        <a:srgbClr val="000000"/>
                      </a:solidFill>
                      <a:prstDash val="solid"/>
                      <a:round/>
                      <a:headEnd type="none" w="med" len="med"/>
                      <a:tailEnd type="none" w="med" len="med"/>
                    </a:lnR>
                    <a:lnT w="11306" cap="flat" cmpd="sng" algn="ctr">
                      <a:solidFill>
                        <a:srgbClr val="000000"/>
                      </a:solidFill>
                      <a:prstDash val="solid"/>
                      <a:round/>
                      <a:headEnd type="none" w="med" len="med"/>
                      <a:tailEnd type="none" w="med" len="med"/>
                    </a:lnT>
                    <a:lnB w="1130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88325850"/>
                  </a:ext>
                </a:extLst>
              </a:tr>
              <a:tr h="293151">
                <a:tc>
                  <a:txBody>
                    <a:bodyPr/>
                    <a:lstStyle/>
                    <a:p>
                      <a:pPr algn="ctr" fontAlgn="base"/>
                      <a:r>
                        <a:rPr lang="en-US" sz="1200" b="0" i="0">
                          <a:solidFill>
                            <a:srgbClr val="000000"/>
                          </a:solidFill>
                          <a:effectLst/>
                          <a:latin typeface="Calibri" panose="020F0502020204030204" pitchFamily="34" charset="0"/>
                        </a:rPr>
                        <a:t>IVA​</a:t>
                      </a:r>
                      <a:endParaRPr lang="en-US" sz="1200" b="0" i="0">
                        <a:solidFill>
                          <a:srgbClr val="000000"/>
                        </a:solidFill>
                        <a:effectLst/>
                      </a:endParaRPr>
                    </a:p>
                  </a:txBody>
                  <a:tcPr>
                    <a:lnL w="11306" cap="flat" cmpd="sng" algn="ctr">
                      <a:solidFill>
                        <a:srgbClr val="000000"/>
                      </a:solidFill>
                      <a:prstDash val="solid"/>
                      <a:round/>
                      <a:headEnd type="none" w="med" len="med"/>
                      <a:tailEnd type="none" w="med" len="med"/>
                    </a:lnL>
                    <a:lnR w="11306" cap="flat" cmpd="sng" algn="ctr">
                      <a:solidFill>
                        <a:srgbClr val="000000"/>
                      </a:solidFill>
                      <a:prstDash val="solid"/>
                      <a:round/>
                      <a:headEnd type="none" w="med" len="med"/>
                      <a:tailEnd type="none" w="med" len="med"/>
                    </a:lnR>
                    <a:lnT w="11306" cap="flat" cmpd="sng" algn="ctr">
                      <a:solidFill>
                        <a:srgbClr val="000000"/>
                      </a:solidFill>
                      <a:prstDash val="solid"/>
                      <a:round/>
                      <a:headEnd type="none" w="med" len="med"/>
                      <a:tailEnd type="none" w="med" len="med"/>
                    </a:lnT>
                    <a:lnB w="11306" cap="flat" cmpd="sng" algn="ctr">
                      <a:solidFill>
                        <a:srgbClr val="000000"/>
                      </a:solidFill>
                      <a:prstDash val="solid"/>
                      <a:round/>
                      <a:headEnd type="none" w="med" len="med"/>
                      <a:tailEnd type="none" w="med" len="med"/>
                    </a:lnB>
                  </a:tcPr>
                </a:tc>
                <a:tc>
                  <a:txBody>
                    <a:bodyPr/>
                    <a:lstStyle/>
                    <a:p>
                      <a:pPr algn="ctr" fontAlgn="base"/>
                      <a:r>
                        <a:rPr lang="en-US" sz="1200" b="0" i="0">
                          <a:solidFill>
                            <a:srgbClr val="000000"/>
                          </a:solidFill>
                          <a:effectLst/>
                          <a:latin typeface="Calibri" panose="020F0502020204030204" pitchFamily="34" charset="0"/>
                        </a:rPr>
                        <a:t>Bất kì T​</a:t>
                      </a:r>
                      <a:endParaRPr lang="en-US" sz="1200" b="0" i="0">
                        <a:solidFill>
                          <a:srgbClr val="000000"/>
                        </a:solidFill>
                        <a:effectLst/>
                      </a:endParaRPr>
                    </a:p>
                  </a:txBody>
                  <a:tcPr>
                    <a:lnL w="11306" cap="flat" cmpd="sng" algn="ctr">
                      <a:solidFill>
                        <a:srgbClr val="000000"/>
                      </a:solidFill>
                      <a:prstDash val="solid"/>
                      <a:round/>
                      <a:headEnd type="none" w="med" len="med"/>
                      <a:tailEnd type="none" w="med" len="med"/>
                    </a:lnL>
                    <a:lnR w="11306" cap="flat" cmpd="sng" algn="ctr">
                      <a:solidFill>
                        <a:srgbClr val="000000"/>
                      </a:solidFill>
                      <a:prstDash val="solid"/>
                      <a:round/>
                      <a:headEnd type="none" w="med" len="med"/>
                      <a:tailEnd type="none" w="med" len="med"/>
                    </a:lnR>
                    <a:lnT w="11306" cap="flat" cmpd="sng" algn="ctr">
                      <a:solidFill>
                        <a:srgbClr val="000000"/>
                      </a:solidFill>
                      <a:prstDash val="solid"/>
                      <a:round/>
                      <a:headEnd type="none" w="med" len="med"/>
                      <a:tailEnd type="none" w="med" len="med"/>
                    </a:lnT>
                    <a:lnB w="11306" cap="flat" cmpd="sng" algn="ctr">
                      <a:solidFill>
                        <a:srgbClr val="000000"/>
                      </a:solidFill>
                      <a:prstDash val="solid"/>
                      <a:round/>
                      <a:headEnd type="none" w="med" len="med"/>
                      <a:tailEnd type="none" w="med" len="med"/>
                    </a:lnB>
                  </a:tcPr>
                </a:tc>
                <a:tc>
                  <a:txBody>
                    <a:bodyPr/>
                    <a:lstStyle/>
                    <a:p>
                      <a:pPr algn="ctr" fontAlgn="base"/>
                      <a:r>
                        <a:rPr lang="en-US" sz="1200" b="0" i="0" u="none" strike="noStrike">
                          <a:solidFill>
                            <a:srgbClr val="000000"/>
                          </a:solidFill>
                          <a:effectLst/>
                          <a:latin typeface="Calibri" panose="020F0502020204030204" pitchFamily="34" charset="0"/>
                        </a:rPr>
                        <a:t>Bất kì N</a:t>
                      </a:r>
                      <a:r>
                        <a:rPr lang="en-US" sz="1200" b="0" i="0">
                          <a:solidFill>
                            <a:srgbClr val="000000"/>
                          </a:solidFill>
                          <a:effectLst/>
                          <a:latin typeface="Calibri" panose="020F0502020204030204" pitchFamily="34" charset="0"/>
                        </a:rPr>
                        <a:t>​</a:t>
                      </a:r>
                      <a:endParaRPr lang="en-US" sz="1200" b="0" i="0">
                        <a:solidFill>
                          <a:srgbClr val="000000"/>
                        </a:solidFill>
                        <a:effectLst/>
                      </a:endParaRPr>
                    </a:p>
                  </a:txBody>
                  <a:tcPr>
                    <a:lnL w="11306" cap="flat" cmpd="sng" algn="ctr">
                      <a:solidFill>
                        <a:srgbClr val="000000"/>
                      </a:solidFill>
                      <a:prstDash val="solid"/>
                      <a:round/>
                      <a:headEnd type="none" w="med" len="med"/>
                      <a:tailEnd type="none" w="med" len="med"/>
                    </a:lnL>
                    <a:lnR w="11306" cap="flat" cmpd="sng" algn="ctr">
                      <a:solidFill>
                        <a:srgbClr val="000000"/>
                      </a:solidFill>
                      <a:prstDash val="solid"/>
                      <a:round/>
                      <a:headEnd type="none" w="med" len="med"/>
                      <a:tailEnd type="none" w="med" len="med"/>
                    </a:lnR>
                    <a:lnT w="11306" cap="flat" cmpd="sng" algn="ctr">
                      <a:solidFill>
                        <a:srgbClr val="000000"/>
                      </a:solidFill>
                      <a:prstDash val="solid"/>
                      <a:round/>
                      <a:headEnd type="none" w="med" len="med"/>
                      <a:tailEnd type="none" w="med" len="med"/>
                    </a:lnT>
                    <a:lnB w="11306" cap="flat" cmpd="sng" algn="ctr">
                      <a:solidFill>
                        <a:srgbClr val="000000"/>
                      </a:solidFill>
                      <a:prstDash val="solid"/>
                      <a:round/>
                      <a:headEnd type="none" w="med" len="med"/>
                      <a:tailEnd type="none" w="med" len="med"/>
                    </a:lnB>
                  </a:tcPr>
                </a:tc>
                <a:tc>
                  <a:txBody>
                    <a:bodyPr/>
                    <a:lstStyle/>
                    <a:p>
                      <a:pPr algn="ctr" fontAlgn="base"/>
                      <a:r>
                        <a:rPr lang="en-US" sz="1200" b="0" i="0">
                          <a:solidFill>
                            <a:srgbClr val="000000"/>
                          </a:solidFill>
                          <a:effectLst/>
                          <a:latin typeface="Calibri" panose="020F0502020204030204" pitchFamily="34" charset="0"/>
                        </a:rPr>
                        <a:t>M1a​</a:t>
                      </a:r>
                      <a:endParaRPr lang="en-US" sz="1200" b="0" i="0">
                        <a:solidFill>
                          <a:srgbClr val="000000"/>
                        </a:solidFill>
                        <a:effectLst/>
                      </a:endParaRPr>
                    </a:p>
                  </a:txBody>
                  <a:tcPr>
                    <a:lnL w="11306" cap="flat" cmpd="sng" algn="ctr">
                      <a:solidFill>
                        <a:srgbClr val="000000"/>
                      </a:solidFill>
                      <a:prstDash val="solid"/>
                      <a:round/>
                      <a:headEnd type="none" w="med" len="med"/>
                      <a:tailEnd type="none" w="med" len="med"/>
                    </a:lnL>
                    <a:lnR w="11306" cap="flat" cmpd="sng" algn="ctr">
                      <a:solidFill>
                        <a:srgbClr val="000000"/>
                      </a:solidFill>
                      <a:prstDash val="solid"/>
                      <a:round/>
                      <a:headEnd type="none" w="med" len="med"/>
                      <a:tailEnd type="none" w="med" len="med"/>
                    </a:lnR>
                    <a:lnT w="11306" cap="flat" cmpd="sng" algn="ctr">
                      <a:solidFill>
                        <a:srgbClr val="000000"/>
                      </a:solidFill>
                      <a:prstDash val="solid"/>
                      <a:round/>
                      <a:headEnd type="none" w="med" len="med"/>
                      <a:tailEnd type="none" w="med" len="med"/>
                    </a:lnT>
                    <a:lnB w="1130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91426692"/>
                  </a:ext>
                </a:extLst>
              </a:tr>
              <a:tr h="293151">
                <a:tc>
                  <a:txBody>
                    <a:bodyPr/>
                    <a:lstStyle/>
                    <a:p>
                      <a:pPr algn="ctr" fontAlgn="base"/>
                      <a:r>
                        <a:rPr lang="en-US" sz="1200" b="0" i="0">
                          <a:solidFill>
                            <a:srgbClr val="000000"/>
                          </a:solidFill>
                          <a:effectLst/>
                          <a:latin typeface="Calibri" panose="020F0502020204030204" pitchFamily="34" charset="0"/>
                        </a:rPr>
                        <a:t>IVB​</a:t>
                      </a:r>
                      <a:endParaRPr lang="en-US" sz="1200" b="0" i="0">
                        <a:solidFill>
                          <a:srgbClr val="000000"/>
                        </a:solidFill>
                        <a:effectLst/>
                      </a:endParaRPr>
                    </a:p>
                  </a:txBody>
                  <a:tcPr>
                    <a:lnL w="11306" cap="flat" cmpd="sng" algn="ctr">
                      <a:solidFill>
                        <a:srgbClr val="000000"/>
                      </a:solidFill>
                      <a:prstDash val="solid"/>
                      <a:round/>
                      <a:headEnd type="none" w="med" len="med"/>
                      <a:tailEnd type="none" w="med" len="med"/>
                    </a:lnL>
                    <a:lnR w="11306" cap="flat" cmpd="sng" algn="ctr">
                      <a:solidFill>
                        <a:srgbClr val="000000"/>
                      </a:solidFill>
                      <a:prstDash val="solid"/>
                      <a:round/>
                      <a:headEnd type="none" w="med" len="med"/>
                      <a:tailEnd type="none" w="med" len="med"/>
                    </a:lnR>
                    <a:lnT w="11306" cap="flat" cmpd="sng" algn="ctr">
                      <a:solidFill>
                        <a:srgbClr val="000000"/>
                      </a:solidFill>
                      <a:prstDash val="solid"/>
                      <a:round/>
                      <a:headEnd type="none" w="med" len="med"/>
                      <a:tailEnd type="none" w="med" len="med"/>
                    </a:lnT>
                    <a:lnB w="11306" cap="flat" cmpd="sng" algn="ctr">
                      <a:solidFill>
                        <a:srgbClr val="000000"/>
                      </a:solidFill>
                      <a:prstDash val="solid"/>
                      <a:round/>
                      <a:headEnd type="none" w="med" len="med"/>
                      <a:tailEnd type="none" w="med" len="med"/>
                    </a:lnB>
                  </a:tcPr>
                </a:tc>
                <a:tc>
                  <a:txBody>
                    <a:bodyPr/>
                    <a:lstStyle/>
                    <a:p>
                      <a:pPr algn="ctr" fontAlgn="base"/>
                      <a:r>
                        <a:rPr lang="en-US" sz="1200" b="0" i="0">
                          <a:solidFill>
                            <a:srgbClr val="000000"/>
                          </a:solidFill>
                          <a:effectLst/>
                          <a:latin typeface="Calibri" panose="020F0502020204030204" pitchFamily="34" charset="0"/>
                        </a:rPr>
                        <a:t>Bất kì T​</a:t>
                      </a:r>
                      <a:endParaRPr lang="en-US" sz="1200" b="0" i="0">
                        <a:solidFill>
                          <a:srgbClr val="000000"/>
                        </a:solidFill>
                        <a:effectLst/>
                      </a:endParaRPr>
                    </a:p>
                  </a:txBody>
                  <a:tcPr>
                    <a:lnL w="11306" cap="flat" cmpd="sng" algn="ctr">
                      <a:solidFill>
                        <a:srgbClr val="000000"/>
                      </a:solidFill>
                      <a:prstDash val="solid"/>
                      <a:round/>
                      <a:headEnd type="none" w="med" len="med"/>
                      <a:tailEnd type="none" w="med" len="med"/>
                    </a:lnL>
                    <a:lnR w="11306" cap="flat" cmpd="sng" algn="ctr">
                      <a:solidFill>
                        <a:srgbClr val="000000"/>
                      </a:solidFill>
                      <a:prstDash val="solid"/>
                      <a:round/>
                      <a:headEnd type="none" w="med" len="med"/>
                      <a:tailEnd type="none" w="med" len="med"/>
                    </a:lnR>
                    <a:lnT w="11306" cap="flat" cmpd="sng" algn="ctr">
                      <a:solidFill>
                        <a:srgbClr val="000000"/>
                      </a:solidFill>
                      <a:prstDash val="solid"/>
                      <a:round/>
                      <a:headEnd type="none" w="med" len="med"/>
                      <a:tailEnd type="none" w="med" len="med"/>
                    </a:lnT>
                    <a:lnB w="11306" cap="flat" cmpd="sng" algn="ctr">
                      <a:solidFill>
                        <a:srgbClr val="000000"/>
                      </a:solidFill>
                      <a:prstDash val="solid"/>
                      <a:round/>
                      <a:headEnd type="none" w="med" len="med"/>
                      <a:tailEnd type="none" w="med" len="med"/>
                    </a:lnB>
                  </a:tcPr>
                </a:tc>
                <a:tc>
                  <a:txBody>
                    <a:bodyPr/>
                    <a:lstStyle/>
                    <a:p>
                      <a:pPr algn="ctr" fontAlgn="base"/>
                      <a:r>
                        <a:rPr lang="en-US" sz="1200" b="0" i="0" u="none" strike="noStrike">
                          <a:solidFill>
                            <a:srgbClr val="000000"/>
                          </a:solidFill>
                          <a:effectLst/>
                          <a:latin typeface="Calibri" panose="020F0502020204030204" pitchFamily="34" charset="0"/>
                        </a:rPr>
                        <a:t>Bất kì N</a:t>
                      </a:r>
                      <a:r>
                        <a:rPr lang="en-US" sz="1200" b="0" i="0">
                          <a:solidFill>
                            <a:srgbClr val="000000"/>
                          </a:solidFill>
                          <a:effectLst/>
                          <a:latin typeface="Calibri" panose="020F0502020204030204" pitchFamily="34" charset="0"/>
                        </a:rPr>
                        <a:t>​</a:t>
                      </a:r>
                      <a:endParaRPr lang="en-US" sz="1200" b="0" i="0">
                        <a:solidFill>
                          <a:srgbClr val="000000"/>
                        </a:solidFill>
                        <a:effectLst/>
                      </a:endParaRPr>
                    </a:p>
                  </a:txBody>
                  <a:tcPr>
                    <a:lnL w="11306" cap="flat" cmpd="sng" algn="ctr">
                      <a:solidFill>
                        <a:srgbClr val="000000"/>
                      </a:solidFill>
                      <a:prstDash val="solid"/>
                      <a:round/>
                      <a:headEnd type="none" w="med" len="med"/>
                      <a:tailEnd type="none" w="med" len="med"/>
                    </a:lnL>
                    <a:lnR w="11306" cap="flat" cmpd="sng" algn="ctr">
                      <a:solidFill>
                        <a:srgbClr val="000000"/>
                      </a:solidFill>
                      <a:prstDash val="solid"/>
                      <a:round/>
                      <a:headEnd type="none" w="med" len="med"/>
                      <a:tailEnd type="none" w="med" len="med"/>
                    </a:lnR>
                    <a:lnT w="11306" cap="flat" cmpd="sng" algn="ctr">
                      <a:solidFill>
                        <a:srgbClr val="000000"/>
                      </a:solidFill>
                      <a:prstDash val="solid"/>
                      <a:round/>
                      <a:headEnd type="none" w="med" len="med"/>
                      <a:tailEnd type="none" w="med" len="med"/>
                    </a:lnT>
                    <a:lnB w="11306" cap="flat" cmpd="sng" algn="ctr">
                      <a:solidFill>
                        <a:srgbClr val="000000"/>
                      </a:solidFill>
                      <a:prstDash val="solid"/>
                      <a:round/>
                      <a:headEnd type="none" w="med" len="med"/>
                      <a:tailEnd type="none" w="med" len="med"/>
                    </a:lnB>
                  </a:tcPr>
                </a:tc>
                <a:tc>
                  <a:txBody>
                    <a:bodyPr/>
                    <a:lstStyle/>
                    <a:p>
                      <a:pPr algn="ctr" fontAlgn="base"/>
                      <a:r>
                        <a:rPr lang="en-US" sz="1200" b="0" i="0">
                          <a:solidFill>
                            <a:srgbClr val="000000"/>
                          </a:solidFill>
                          <a:effectLst/>
                          <a:latin typeface="Calibri" panose="020F0502020204030204" pitchFamily="34" charset="0"/>
                        </a:rPr>
                        <a:t>M1b​</a:t>
                      </a:r>
                      <a:endParaRPr lang="en-US" sz="1200" b="0" i="0">
                        <a:solidFill>
                          <a:srgbClr val="000000"/>
                        </a:solidFill>
                        <a:effectLst/>
                      </a:endParaRPr>
                    </a:p>
                  </a:txBody>
                  <a:tcPr>
                    <a:lnL w="11306" cap="flat" cmpd="sng" algn="ctr">
                      <a:solidFill>
                        <a:srgbClr val="000000"/>
                      </a:solidFill>
                      <a:prstDash val="solid"/>
                      <a:round/>
                      <a:headEnd type="none" w="med" len="med"/>
                      <a:tailEnd type="none" w="med" len="med"/>
                    </a:lnL>
                    <a:lnR w="11306" cap="flat" cmpd="sng" algn="ctr">
                      <a:solidFill>
                        <a:srgbClr val="000000"/>
                      </a:solidFill>
                      <a:prstDash val="solid"/>
                      <a:round/>
                      <a:headEnd type="none" w="med" len="med"/>
                      <a:tailEnd type="none" w="med" len="med"/>
                    </a:lnR>
                    <a:lnT w="11306" cap="flat" cmpd="sng" algn="ctr">
                      <a:solidFill>
                        <a:srgbClr val="000000"/>
                      </a:solidFill>
                      <a:prstDash val="solid"/>
                      <a:round/>
                      <a:headEnd type="none" w="med" len="med"/>
                      <a:tailEnd type="none" w="med" len="med"/>
                    </a:lnT>
                    <a:lnB w="1130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31545237"/>
                  </a:ext>
                </a:extLst>
              </a:tr>
              <a:tr h="293151">
                <a:tc>
                  <a:txBody>
                    <a:bodyPr/>
                    <a:lstStyle/>
                    <a:p>
                      <a:pPr algn="ctr" fontAlgn="base"/>
                      <a:r>
                        <a:rPr lang="en-US" sz="1200" b="0" i="0">
                          <a:solidFill>
                            <a:srgbClr val="000000"/>
                          </a:solidFill>
                          <a:effectLst/>
                          <a:latin typeface="Calibri" panose="020F0502020204030204" pitchFamily="34" charset="0"/>
                        </a:rPr>
                        <a:t>IVC​</a:t>
                      </a:r>
                      <a:endParaRPr lang="en-US" sz="1200" b="0" i="0">
                        <a:solidFill>
                          <a:srgbClr val="000000"/>
                        </a:solidFill>
                        <a:effectLst/>
                      </a:endParaRPr>
                    </a:p>
                  </a:txBody>
                  <a:tcPr>
                    <a:lnL w="11306" cap="flat" cmpd="sng" algn="ctr">
                      <a:solidFill>
                        <a:srgbClr val="000000"/>
                      </a:solidFill>
                      <a:prstDash val="solid"/>
                      <a:round/>
                      <a:headEnd type="none" w="med" len="med"/>
                      <a:tailEnd type="none" w="med" len="med"/>
                    </a:lnL>
                    <a:lnR w="11306" cap="flat" cmpd="sng" algn="ctr">
                      <a:solidFill>
                        <a:srgbClr val="000000"/>
                      </a:solidFill>
                      <a:prstDash val="solid"/>
                      <a:round/>
                      <a:headEnd type="none" w="med" len="med"/>
                      <a:tailEnd type="none" w="med" len="med"/>
                    </a:lnR>
                    <a:lnT w="11306" cap="flat" cmpd="sng" algn="ctr">
                      <a:solidFill>
                        <a:srgbClr val="000000"/>
                      </a:solidFill>
                      <a:prstDash val="solid"/>
                      <a:round/>
                      <a:headEnd type="none" w="med" len="med"/>
                      <a:tailEnd type="none" w="med" len="med"/>
                    </a:lnT>
                    <a:lnB w="11306" cap="flat" cmpd="sng" algn="ctr">
                      <a:solidFill>
                        <a:srgbClr val="000000"/>
                      </a:solidFill>
                      <a:prstDash val="solid"/>
                      <a:round/>
                      <a:headEnd type="none" w="med" len="med"/>
                      <a:tailEnd type="none" w="med" len="med"/>
                    </a:lnB>
                  </a:tcPr>
                </a:tc>
                <a:tc>
                  <a:txBody>
                    <a:bodyPr/>
                    <a:lstStyle/>
                    <a:p>
                      <a:pPr algn="ctr" fontAlgn="base"/>
                      <a:r>
                        <a:rPr lang="en-US" sz="1200" b="0" i="0">
                          <a:solidFill>
                            <a:srgbClr val="000000"/>
                          </a:solidFill>
                          <a:effectLst/>
                          <a:latin typeface="Calibri" panose="020F0502020204030204" pitchFamily="34" charset="0"/>
                        </a:rPr>
                        <a:t>Bất kì T​</a:t>
                      </a:r>
                      <a:endParaRPr lang="en-US" sz="1200" b="0" i="0">
                        <a:solidFill>
                          <a:srgbClr val="000000"/>
                        </a:solidFill>
                        <a:effectLst/>
                      </a:endParaRPr>
                    </a:p>
                  </a:txBody>
                  <a:tcPr>
                    <a:lnL w="11306" cap="flat" cmpd="sng" algn="ctr">
                      <a:solidFill>
                        <a:srgbClr val="000000"/>
                      </a:solidFill>
                      <a:prstDash val="solid"/>
                      <a:round/>
                      <a:headEnd type="none" w="med" len="med"/>
                      <a:tailEnd type="none" w="med" len="med"/>
                    </a:lnL>
                    <a:lnR w="11306" cap="flat" cmpd="sng" algn="ctr">
                      <a:solidFill>
                        <a:srgbClr val="000000"/>
                      </a:solidFill>
                      <a:prstDash val="solid"/>
                      <a:round/>
                      <a:headEnd type="none" w="med" len="med"/>
                      <a:tailEnd type="none" w="med" len="med"/>
                    </a:lnR>
                    <a:lnT w="11306" cap="flat" cmpd="sng" algn="ctr">
                      <a:solidFill>
                        <a:srgbClr val="000000"/>
                      </a:solidFill>
                      <a:prstDash val="solid"/>
                      <a:round/>
                      <a:headEnd type="none" w="med" len="med"/>
                      <a:tailEnd type="none" w="med" len="med"/>
                    </a:lnT>
                    <a:lnB w="11306" cap="flat" cmpd="sng" algn="ctr">
                      <a:solidFill>
                        <a:srgbClr val="000000"/>
                      </a:solidFill>
                      <a:prstDash val="solid"/>
                      <a:round/>
                      <a:headEnd type="none" w="med" len="med"/>
                      <a:tailEnd type="none" w="med" len="med"/>
                    </a:lnB>
                  </a:tcPr>
                </a:tc>
                <a:tc>
                  <a:txBody>
                    <a:bodyPr/>
                    <a:lstStyle/>
                    <a:p>
                      <a:pPr algn="ctr" fontAlgn="base"/>
                      <a:r>
                        <a:rPr lang="en-US" sz="1200" b="0" i="0" u="none" strike="noStrike">
                          <a:solidFill>
                            <a:srgbClr val="000000"/>
                          </a:solidFill>
                          <a:effectLst/>
                          <a:latin typeface="Calibri" panose="020F0502020204030204" pitchFamily="34" charset="0"/>
                        </a:rPr>
                        <a:t>Bất kì N</a:t>
                      </a:r>
                      <a:r>
                        <a:rPr lang="en-US" sz="1200" b="0" i="0">
                          <a:solidFill>
                            <a:srgbClr val="000000"/>
                          </a:solidFill>
                          <a:effectLst/>
                          <a:latin typeface="Calibri" panose="020F0502020204030204" pitchFamily="34" charset="0"/>
                        </a:rPr>
                        <a:t>​</a:t>
                      </a:r>
                      <a:endParaRPr lang="en-US" sz="1200" b="0" i="0">
                        <a:solidFill>
                          <a:srgbClr val="000000"/>
                        </a:solidFill>
                        <a:effectLst/>
                      </a:endParaRPr>
                    </a:p>
                  </a:txBody>
                  <a:tcPr>
                    <a:lnL w="11306" cap="flat" cmpd="sng" algn="ctr">
                      <a:solidFill>
                        <a:srgbClr val="000000"/>
                      </a:solidFill>
                      <a:prstDash val="solid"/>
                      <a:round/>
                      <a:headEnd type="none" w="med" len="med"/>
                      <a:tailEnd type="none" w="med" len="med"/>
                    </a:lnL>
                    <a:lnR w="11306" cap="flat" cmpd="sng" algn="ctr">
                      <a:solidFill>
                        <a:srgbClr val="000000"/>
                      </a:solidFill>
                      <a:prstDash val="solid"/>
                      <a:round/>
                      <a:headEnd type="none" w="med" len="med"/>
                      <a:tailEnd type="none" w="med" len="med"/>
                    </a:lnR>
                    <a:lnT w="11306" cap="flat" cmpd="sng" algn="ctr">
                      <a:solidFill>
                        <a:srgbClr val="000000"/>
                      </a:solidFill>
                      <a:prstDash val="solid"/>
                      <a:round/>
                      <a:headEnd type="none" w="med" len="med"/>
                      <a:tailEnd type="none" w="med" len="med"/>
                    </a:lnT>
                    <a:lnB w="11306" cap="flat" cmpd="sng" algn="ctr">
                      <a:solidFill>
                        <a:srgbClr val="000000"/>
                      </a:solidFill>
                      <a:prstDash val="solid"/>
                      <a:round/>
                      <a:headEnd type="none" w="med" len="med"/>
                      <a:tailEnd type="none" w="med" len="med"/>
                    </a:lnB>
                  </a:tcPr>
                </a:tc>
                <a:tc>
                  <a:txBody>
                    <a:bodyPr/>
                    <a:lstStyle/>
                    <a:p>
                      <a:pPr algn="ctr" fontAlgn="base"/>
                      <a:r>
                        <a:rPr lang="en-US" sz="1200" b="0" i="0">
                          <a:solidFill>
                            <a:srgbClr val="000000"/>
                          </a:solidFill>
                          <a:effectLst/>
                          <a:latin typeface="Calibri" panose="020F0502020204030204" pitchFamily="34" charset="0"/>
                        </a:rPr>
                        <a:t>M1c​</a:t>
                      </a:r>
                      <a:endParaRPr lang="en-US" sz="1200" b="0" i="0">
                        <a:solidFill>
                          <a:srgbClr val="000000"/>
                        </a:solidFill>
                        <a:effectLst/>
                      </a:endParaRPr>
                    </a:p>
                  </a:txBody>
                  <a:tcPr>
                    <a:lnL w="11306" cap="flat" cmpd="sng" algn="ctr">
                      <a:solidFill>
                        <a:srgbClr val="000000"/>
                      </a:solidFill>
                      <a:prstDash val="solid"/>
                      <a:round/>
                      <a:headEnd type="none" w="med" len="med"/>
                      <a:tailEnd type="none" w="med" len="med"/>
                    </a:lnL>
                    <a:lnR w="11306" cap="flat" cmpd="sng" algn="ctr">
                      <a:solidFill>
                        <a:srgbClr val="000000"/>
                      </a:solidFill>
                      <a:prstDash val="solid"/>
                      <a:round/>
                      <a:headEnd type="none" w="med" len="med"/>
                      <a:tailEnd type="none" w="med" len="med"/>
                    </a:lnR>
                    <a:lnT w="11306" cap="flat" cmpd="sng" algn="ctr">
                      <a:solidFill>
                        <a:srgbClr val="000000"/>
                      </a:solidFill>
                      <a:prstDash val="solid"/>
                      <a:round/>
                      <a:headEnd type="none" w="med" len="med"/>
                      <a:tailEnd type="none" w="med" len="med"/>
                    </a:lnT>
                    <a:lnB w="1130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73578770"/>
                  </a:ext>
                </a:extLst>
              </a:tr>
            </a:tbl>
          </a:graphicData>
        </a:graphic>
      </p:graphicFrame>
      <p:sp>
        <p:nvSpPr>
          <p:cNvPr id="10" name="Rectangle 2">
            <a:extLst>
              <a:ext uri="{FF2B5EF4-FFF2-40B4-BE49-F238E27FC236}">
                <a16:creationId xmlns:a16="http://schemas.microsoft.com/office/drawing/2014/main" id="{A0AEEA36-74FD-2F75-4321-9EE11AD5F941}"/>
              </a:ext>
            </a:extLst>
          </p:cNvPr>
          <p:cNvSpPr>
            <a:spLocks noChangeArrowheads="1"/>
          </p:cNvSpPr>
          <p:nvPr/>
        </p:nvSpPr>
        <p:spPr bwMode="auto">
          <a:xfrm>
            <a:off x="7200900" y="34290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Times New Roman" panose="02020603050405020304" pitchFamily="18" charset="0"/>
                <a:cs typeface="Times New Roman" panose="02020603050405020304" pitchFamily="18" charset="0"/>
              </a:rPr>
              <a:t> </a:t>
            </a:r>
            <a:endParaRPr kumimoji="0" lang="en-US" altLang="en-US" sz="1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 name="TextBox 1">
            <a:extLst>
              <a:ext uri="{FF2B5EF4-FFF2-40B4-BE49-F238E27FC236}">
                <a16:creationId xmlns:a16="http://schemas.microsoft.com/office/drawing/2014/main" id="{AD066008-C271-61A1-3DD3-5A12D85AF220}"/>
              </a:ext>
            </a:extLst>
          </p:cNvPr>
          <p:cNvSpPr txBox="1"/>
          <p:nvPr/>
        </p:nvSpPr>
        <p:spPr>
          <a:xfrm>
            <a:off x="563583" y="6421266"/>
            <a:ext cx="5482591" cy="276999"/>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i="1"/>
              <a:t>Nguồn: </a:t>
            </a:r>
            <a:r>
              <a:rPr lang="en-US" sz="1200"/>
              <a:t>Hệ thống phân loại theo Ủy ban Liên hiệp Ung thư Hoa Kỳ 8 (AJCC).</a:t>
            </a:r>
          </a:p>
        </p:txBody>
      </p:sp>
      <p:pic>
        <p:nvPicPr>
          <p:cNvPr id="4100" name="Picture 4" descr="Colorectal Cancer Stages | Colorectal Cancer Alliance">
            <a:extLst>
              <a:ext uri="{FF2B5EF4-FFF2-40B4-BE49-F238E27FC236}">
                <a16:creationId xmlns:a16="http://schemas.microsoft.com/office/drawing/2014/main" id="{3BC67DC0-9B1B-4F2D-B787-30AE0F01C6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75316" y="1635583"/>
            <a:ext cx="6096000" cy="4143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883899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5C8D2C1-DA83-420D-9635-D52CE066B5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a:extLst>
              <a:ext uri="{FF2B5EF4-FFF2-40B4-BE49-F238E27FC236}">
                <a16:creationId xmlns:a16="http://schemas.microsoft.com/office/drawing/2014/main" id="{434F74C9-6A0B-409E-AD1C-45B58BE91B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2" name="Straight Connector 11">
            <a:extLst>
              <a:ext uri="{FF2B5EF4-FFF2-40B4-BE49-F238E27FC236}">
                <a16:creationId xmlns:a16="http://schemas.microsoft.com/office/drawing/2014/main" id="{F5486A9D-1265-4B57-91E6-68E666B978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F452A527-3631-41ED-858D-3777A7D149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êu đề 1">
            <a:extLst>
              <a:ext uri="{FF2B5EF4-FFF2-40B4-BE49-F238E27FC236}">
                <a16:creationId xmlns:a16="http://schemas.microsoft.com/office/drawing/2014/main" id="{758D9074-45D3-6CB5-0251-CB95D3940183}"/>
              </a:ext>
            </a:extLst>
          </p:cNvPr>
          <p:cNvSpPr>
            <a:spLocks noGrp="1"/>
          </p:cNvSpPr>
          <p:nvPr>
            <p:ph type="title"/>
          </p:nvPr>
        </p:nvSpPr>
        <p:spPr>
          <a:xfrm>
            <a:off x="6730000" y="639097"/>
            <a:ext cx="4813072" cy="3686015"/>
          </a:xfrm>
        </p:spPr>
        <p:txBody>
          <a:bodyPr vert="horz" lIns="91440" tIns="45720" rIns="91440" bIns="45720" rtlCol="0" anchor="b">
            <a:normAutofit/>
          </a:bodyPr>
          <a:lstStyle/>
          <a:p>
            <a:r>
              <a:rPr lang="en-US"/>
              <a:t>Điều trị</a:t>
            </a:r>
          </a:p>
        </p:txBody>
      </p:sp>
      <p:pic>
        <p:nvPicPr>
          <p:cNvPr id="3" name="Hình ảnh 2">
            <a:extLst>
              <a:ext uri="{FF2B5EF4-FFF2-40B4-BE49-F238E27FC236}">
                <a16:creationId xmlns:a16="http://schemas.microsoft.com/office/drawing/2014/main" id="{16B5BDD4-545C-1266-9B75-D2A872DBE13A}"/>
              </a:ext>
            </a:extLst>
          </p:cNvPr>
          <p:cNvPicPr>
            <a:picLocks noChangeAspect="1"/>
          </p:cNvPicPr>
          <p:nvPr/>
        </p:nvPicPr>
        <p:blipFill rotWithShape="1">
          <a:blip r:embed="rId2"/>
          <a:srcRect l="781" r="10330"/>
          <a:stretch/>
        </p:blipFill>
        <p:spPr>
          <a:xfrm>
            <a:off x="1" y="10"/>
            <a:ext cx="6096000" cy="6857990"/>
          </a:xfrm>
          <a:prstGeom prst="rect">
            <a:avLst/>
          </a:prstGeom>
        </p:spPr>
      </p:pic>
      <p:cxnSp>
        <p:nvCxnSpPr>
          <p:cNvPr id="16" name="Straight Connector 15">
            <a:extLst>
              <a:ext uri="{FF2B5EF4-FFF2-40B4-BE49-F238E27FC236}">
                <a16:creationId xmlns:a16="http://schemas.microsoft.com/office/drawing/2014/main" id="{D28A9C89-B313-458F-9C85-515930A51A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805053" y="4343400"/>
            <a:ext cx="438912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80248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3F36981B-64DC-CADD-2B19-30691185D1D0}"/>
              </a:ext>
            </a:extLst>
          </p:cNvPr>
          <p:cNvSpPr>
            <a:spLocks noGrp="1"/>
          </p:cNvSpPr>
          <p:nvPr>
            <p:ph type="title"/>
          </p:nvPr>
        </p:nvSpPr>
        <p:spPr>
          <a:xfrm>
            <a:off x="1097280" y="286604"/>
            <a:ext cx="10058400" cy="1157186"/>
          </a:xfrm>
        </p:spPr>
        <p:txBody>
          <a:bodyPr>
            <a:normAutofit/>
          </a:bodyPr>
          <a:lstStyle/>
          <a:p>
            <a:r>
              <a:rPr lang="en-US"/>
              <a:t>Nguyên tắc điều trị</a:t>
            </a:r>
          </a:p>
        </p:txBody>
      </p:sp>
      <p:sp>
        <p:nvSpPr>
          <p:cNvPr id="3" name="Chỗ dành sẵn cho Nội dung 2">
            <a:extLst>
              <a:ext uri="{FF2B5EF4-FFF2-40B4-BE49-F238E27FC236}">
                <a16:creationId xmlns:a16="http://schemas.microsoft.com/office/drawing/2014/main" id="{6342B6AF-6438-A445-6142-7E24BD0370E9}"/>
              </a:ext>
            </a:extLst>
          </p:cNvPr>
          <p:cNvSpPr>
            <a:spLocks noGrp="1"/>
          </p:cNvSpPr>
          <p:nvPr>
            <p:ph idx="1"/>
          </p:nvPr>
        </p:nvSpPr>
        <p:spPr>
          <a:xfrm>
            <a:off x="1097279" y="1845734"/>
            <a:ext cx="4709963" cy="4023360"/>
          </a:xfrm>
        </p:spPr>
        <p:txBody>
          <a:bodyPr>
            <a:normAutofit fontScale="92500" lnSpcReduction="10000"/>
          </a:bodyPr>
          <a:lstStyle/>
          <a:p>
            <a:pPr algn="just">
              <a:buFont typeface="Wingdings" panose="05000000000000000000" pitchFamily="2" charset="2"/>
              <a:buChar char="Ø"/>
            </a:pPr>
            <a:r>
              <a:rPr lang="en-US" sz="2400">
                <a:solidFill>
                  <a:srgbClr val="0070C0"/>
                </a:solidFill>
                <a:latin typeface="Times New Roman" panose="02020603050405020304" pitchFamily="18" charset="0"/>
                <a:cs typeface="Times New Roman" panose="02020603050405020304" pitchFamily="18" charset="0"/>
              </a:rPr>
              <a:t>Điều trị đa mô thức </a:t>
            </a:r>
          </a:p>
          <a:p>
            <a:pPr algn="just">
              <a:buFont typeface="Wingdings" panose="05000000000000000000" pitchFamily="2" charset="2"/>
              <a:buChar char="Ø"/>
            </a:pPr>
            <a:r>
              <a:rPr lang="vi-VN" sz="2400">
                <a:solidFill>
                  <a:srgbClr val="0070C0"/>
                </a:solidFill>
                <a:latin typeface="Times New Roman" panose="02020603050405020304" pitchFamily="18" charset="0"/>
                <a:cs typeface="Times New Roman" panose="02020603050405020304" pitchFamily="18" charset="0"/>
              </a:rPr>
              <a:t>Chủ yếu là phẫu thuật</a:t>
            </a:r>
            <a:r>
              <a:rPr lang="en-US" sz="2400">
                <a:solidFill>
                  <a:srgbClr val="0070C0"/>
                </a:solidFill>
                <a:latin typeface="Times New Roman" panose="02020603050405020304" pitchFamily="18" charset="0"/>
                <a:cs typeface="Times New Roman" panose="02020603050405020304" pitchFamily="18" charset="0"/>
              </a:rPr>
              <a:t>: </a:t>
            </a:r>
            <a:r>
              <a:rPr lang="en-US" sz="2400">
                <a:latin typeface="Times New Roman" panose="02020603050405020304" pitchFamily="18" charset="0"/>
                <a:cs typeface="Times New Roman" panose="02020603050405020304" pitchFamily="18" charset="0"/>
              </a:rPr>
              <a:t>phẫu thuật triệt căn và phẫu thuật làm sạch</a:t>
            </a:r>
          </a:p>
          <a:p>
            <a:pPr algn="just">
              <a:buFont typeface="Wingdings" panose="05000000000000000000" pitchFamily="2" charset="2"/>
              <a:buChar char="Ø"/>
            </a:pPr>
            <a:r>
              <a:rPr lang="vi-VN" sz="2400">
                <a:solidFill>
                  <a:srgbClr val="0070C0"/>
                </a:solidFill>
                <a:latin typeface="Times New Roman" panose="02020603050405020304" pitchFamily="18" charset="0"/>
                <a:cs typeface="Times New Roman" panose="02020603050405020304" pitchFamily="18" charset="0"/>
              </a:rPr>
              <a:t>Các điều trị hỗ trợ: </a:t>
            </a:r>
            <a:r>
              <a:rPr lang="vi-VN" sz="2400">
                <a:latin typeface="Times New Roman" panose="02020603050405020304" pitchFamily="18" charset="0"/>
                <a:cs typeface="Times New Roman" panose="02020603050405020304" pitchFamily="18" charset="0"/>
              </a:rPr>
              <a:t>hóa trị, xạ trị, miễn dịch</a:t>
            </a:r>
            <a:endParaRPr lang="en-US" sz="2400">
              <a:latin typeface="Times New Roman" panose="02020603050405020304" pitchFamily="18" charset="0"/>
              <a:cs typeface="Times New Roman" panose="02020603050405020304" pitchFamily="18" charset="0"/>
            </a:endParaRPr>
          </a:p>
          <a:p>
            <a:pPr marL="91440" marR="0" lvl="0" indent="-91440" algn="just" defTabSz="914400" rtl="0" eaLnBrk="1" fontAlgn="auto" latinLnBrk="0" hangingPunct="1">
              <a:spcBef>
                <a:spcPts val="1200"/>
              </a:spcBef>
              <a:spcAft>
                <a:spcPts val="200"/>
              </a:spcAft>
              <a:buClr>
                <a:srgbClr val="0070C0"/>
              </a:buClr>
              <a:buSzPct val="100000"/>
              <a:buFont typeface="Wingdings" panose="05000000000000000000" pitchFamily="2" charset="2"/>
              <a:buChar char="Ø"/>
              <a:tabLst/>
              <a:defRPr/>
            </a:pPr>
            <a:r>
              <a:rPr kumimoji="0" lang="vi-VN" sz="2400" b="0" i="0" u="none" strike="noStrike" kern="1200" cap="none" spc="0" normalizeH="0" baseline="0" noProof="0">
                <a:ln>
                  <a:noFill/>
                </a:ln>
                <a:solidFill>
                  <a:srgbClr val="0070C0"/>
                </a:solidFill>
                <a:effectLst/>
                <a:uLnTx/>
                <a:uFillTx/>
                <a:latin typeface="Times New Roman" panose="02020603050405020304" pitchFamily="18" charset="0"/>
                <a:cs typeface="Times New Roman" panose="02020603050405020304" pitchFamily="18" charset="0"/>
              </a:rPr>
              <a:t>Nguyên tắc</a:t>
            </a:r>
            <a:r>
              <a:rPr kumimoji="0" lang="en-US" sz="2400" b="0" i="0" u="none" strike="noStrike" kern="1200" cap="none" spc="0" normalizeH="0" baseline="0" noProof="0">
                <a:ln>
                  <a:noFill/>
                </a:ln>
                <a:solidFill>
                  <a:srgbClr val="0070C0"/>
                </a:solidFill>
                <a:effectLst/>
                <a:uLnTx/>
                <a:uFillTx/>
                <a:latin typeface="Times New Roman" panose="02020603050405020304" pitchFamily="18" charset="0"/>
                <a:cs typeface="Times New Roman" panose="02020603050405020304" pitchFamily="18" charset="0"/>
              </a:rPr>
              <a:t> phẫu thuật</a:t>
            </a:r>
            <a:r>
              <a:rPr kumimoji="0" lang="vi-VN" sz="2400" b="0" i="0" u="none" strike="noStrike" kern="1200" cap="none" spc="0" normalizeH="0" baseline="0" noProof="0">
                <a:ln>
                  <a:noFill/>
                </a:ln>
                <a:solidFill>
                  <a:srgbClr val="0070C0"/>
                </a:solidFill>
                <a:effectLst/>
                <a:uLnTx/>
                <a:uFillTx/>
                <a:latin typeface="Times New Roman" panose="02020603050405020304" pitchFamily="18" charset="0"/>
                <a:cs typeface="Times New Roman" panose="02020603050405020304" pitchFamily="18" charset="0"/>
              </a:rPr>
              <a:t>: </a:t>
            </a:r>
            <a:endParaRPr kumimoji="0" lang="en-US" sz="2400" b="0" i="0" u="none" strike="noStrike" kern="1200" cap="none" spc="0" normalizeH="0" baseline="0" noProof="0">
              <a:ln>
                <a:noFill/>
              </a:ln>
              <a:solidFill>
                <a:srgbClr val="0070C0"/>
              </a:solidFill>
              <a:effectLst/>
              <a:uLnTx/>
              <a:uFillTx/>
              <a:latin typeface="Times New Roman" panose="02020603050405020304" pitchFamily="18" charset="0"/>
              <a:cs typeface="Times New Roman" panose="02020603050405020304" pitchFamily="18" charset="0"/>
            </a:endParaRPr>
          </a:p>
          <a:p>
            <a:pPr marL="486918" marR="0" lvl="1" indent="-285750" algn="just" defTabSz="914400" rtl="0" eaLnBrk="1" fontAlgn="auto" latinLnBrk="0" hangingPunct="1">
              <a:spcBef>
                <a:spcPts val="200"/>
              </a:spcBef>
              <a:spcAft>
                <a:spcPts val="400"/>
              </a:spcAft>
              <a:buClr>
                <a:srgbClr val="0070C0"/>
              </a:buClr>
              <a:buSzTx/>
              <a:buFont typeface="Arial" panose="020B0604020202020204" pitchFamily="34" charset="0"/>
              <a:buChar char="•"/>
              <a:tabLst/>
              <a:defRPr/>
            </a:pPr>
            <a:r>
              <a:rPr kumimoji="0" lang="en-US" sz="2400" b="0" i="0" u="none" strike="noStrike" kern="1200" cap="none" spc="0" normalizeH="0" baseline="0" noProof="0">
                <a:ln>
                  <a:noFill/>
                </a:ln>
                <a:effectLst/>
                <a:uLnTx/>
                <a:uFillTx/>
                <a:latin typeface="Times New Roman" panose="02020603050405020304" pitchFamily="18" charset="0"/>
                <a:cs typeface="Times New Roman" panose="02020603050405020304" pitchFamily="18" charset="0"/>
              </a:rPr>
              <a:t>Đ</a:t>
            </a:r>
            <a:r>
              <a:rPr kumimoji="0" lang="vi-VN" sz="2400" b="0" i="0" u="none" strike="noStrike" kern="1200" cap="none" spc="0" normalizeH="0" baseline="0" noProof="0">
                <a:ln>
                  <a:noFill/>
                </a:ln>
                <a:effectLst/>
                <a:uLnTx/>
                <a:uFillTx/>
                <a:latin typeface="Times New Roman" panose="02020603050405020304" pitchFamily="18" charset="0"/>
                <a:cs typeface="Times New Roman" panose="02020603050405020304" pitchFamily="18" charset="0"/>
              </a:rPr>
              <a:t>ảm bảo diện cắt an toàn</a:t>
            </a:r>
          </a:p>
          <a:p>
            <a:pPr marL="486918" marR="0" lvl="1" indent="-285750" algn="just" defTabSz="914400" rtl="0" eaLnBrk="1" fontAlgn="auto" latinLnBrk="0" hangingPunct="1">
              <a:spcBef>
                <a:spcPts val="200"/>
              </a:spcBef>
              <a:spcAft>
                <a:spcPts val="400"/>
              </a:spcAft>
              <a:buClr>
                <a:srgbClr val="0070C0"/>
              </a:buClr>
              <a:buSzTx/>
              <a:buFont typeface="Arial" panose="020B0604020202020204" pitchFamily="34" charset="0"/>
              <a:buChar char="•"/>
              <a:tabLst/>
              <a:defRPr/>
            </a:pPr>
            <a:r>
              <a:rPr kumimoji="0" lang="vi-VN" sz="2400" b="0" i="0" u="none" strike="noStrike" kern="1200" cap="none" spc="0" normalizeH="0" baseline="0" noProof="0">
                <a:ln>
                  <a:noFill/>
                </a:ln>
                <a:effectLst/>
                <a:uLnTx/>
                <a:uFillTx/>
                <a:latin typeface="Times New Roman" panose="02020603050405020304" pitchFamily="18" charset="0"/>
                <a:cs typeface="Times New Roman" panose="02020603050405020304" pitchFamily="18" charset="0"/>
              </a:rPr>
              <a:t>Cắt</a:t>
            </a:r>
            <a:r>
              <a:rPr kumimoji="0" lang="en-US" sz="2400" b="0" i="0" u="none" strike="noStrike" kern="1200" cap="none" spc="0" normalizeH="0" baseline="0" noProof="0">
                <a:ln>
                  <a:noFill/>
                </a:ln>
                <a:effectLst/>
                <a:uLnTx/>
                <a:uFillTx/>
                <a:latin typeface="Times New Roman" panose="02020603050405020304" pitchFamily="18" charset="0"/>
                <a:cs typeface="Times New Roman" panose="02020603050405020304" pitchFamily="18" charset="0"/>
              </a:rPr>
              <a:t> trọn</a:t>
            </a:r>
            <a:r>
              <a:rPr kumimoji="0" lang="vi-VN" sz="2400" b="0" i="0" u="none" strike="noStrike" kern="1200" cap="none" spc="0" normalizeH="0" baseline="0" noProof="0">
                <a:ln>
                  <a:noFill/>
                </a:ln>
                <a:effectLst/>
                <a:uLnTx/>
                <a:uFillTx/>
                <a:latin typeface="Times New Roman" panose="02020603050405020304" pitchFamily="18" charset="0"/>
                <a:cs typeface="Times New Roman" panose="02020603050405020304" pitchFamily="18" charset="0"/>
              </a:rPr>
              <a:t> đoạn đại tràng mang u</a:t>
            </a:r>
            <a:endParaRPr kumimoji="0" lang="en-US" sz="2400" b="0" i="0" u="none" strike="noStrike" kern="1200" cap="none" spc="0" normalizeH="0" baseline="0" noProof="0">
              <a:ln>
                <a:noFill/>
              </a:ln>
              <a:effectLst/>
              <a:uLnTx/>
              <a:uFillTx/>
              <a:latin typeface="Times New Roman" panose="02020603050405020304" pitchFamily="18" charset="0"/>
              <a:cs typeface="Times New Roman" panose="02020603050405020304" pitchFamily="18" charset="0"/>
            </a:endParaRPr>
          </a:p>
          <a:p>
            <a:pPr marL="486918" marR="0" lvl="1" indent="-285750" algn="just" defTabSz="914400" rtl="0" eaLnBrk="1" fontAlgn="auto" latinLnBrk="0" hangingPunct="1">
              <a:spcBef>
                <a:spcPts val="200"/>
              </a:spcBef>
              <a:spcAft>
                <a:spcPts val="400"/>
              </a:spcAft>
              <a:buClr>
                <a:srgbClr val="0070C0"/>
              </a:buClr>
              <a:buSzTx/>
              <a:buFont typeface="Arial" panose="020B0604020202020204" pitchFamily="34" charset="0"/>
              <a:buChar char="•"/>
              <a:tabLst/>
              <a:defRPr/>
            </a:pPr>
            <a:r>
              <a:rPr kumimoji="0" lang="vi-VN" sz="2400" b="0" i="0" u="none" strike="noStrike" kern="1200" cap="none" spc="0" normalizeH="0" baseline="0" noProof="0">
                <a:ln>
                  <a:noFill/>
                </a:ln>
                <a:effectLst/>
                <a:uLnTx/>
                <a:uFillTx/>
                <a:latin typeface="Times New Roman" panose="02020603050405020304" pitchFamily="18" charset="0"/>
                <a:cs typeface="Times New Roman" panose="02020603050405020304" pitchFamily="18" charset="0"/>
              </a:rPr>
              <a:t>Nạo hạch tương ứng</a:t>
            </a:r>
            <a:endParaRPr kumimoji="0" lang="en-US" sz="2400" b="0" i="0" u="none" strike="noStrike" kern="1200" cap="none" spc="0" normalizeH="0" baseline="0" noProof="0">
              <a:ln>
                <a:noFill/>
              </a:ln>
              <a:effectLst/>
              <a:uLnTx/>
              <a:uFillTx/>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Ø"/>
            </a:pPr>
            <a:r>
              <a:rPr lang="vi-VN" sz="2400">
                <a:solidFill>
                  <a:srgbClr val="0070C0"/>
                </a:solidFill>
                <a:latin typeface="Times New Roman" panose="02020603050405020304" pitchFamily="18" charset="0"/>
                <a:cs typeface="Times New Roman" panose="02020603050405020304" pitchFamily="18" charset="0"/>
              </a:rPr>
              <a:t>Điều trị hướng tới điều trị cá thể hóa</a:t>
            </a:r>
            <a:endParaRPr lang="en-US" sz="2400">
              <a:solidFill>
                <a:srgbClr val="0070C0"/>
              </a:solidFill>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Ø"/>
            </a:pPr>
            <a:endParaRPr lang="en-US" sz="2400">
              <a:latin typeface="Times New Roman" panose="02020603050405020304" pitchFamily="18" charset="0"/>
              <a:cs typeface="Times New Roman" panose="02020603050405020304" pitchFamily="18" charset="0"/>
            </a:endParaRPr>
          </a:p>
          <a:p>
            <a:pPr algn="just"/>
            <a:endParaRPr lang="en-US" sz="2400">
              <a:latin typeface="Times New Roman" panose="02020603050405020304" pitchFamily="18" charset="0"/>
              <a:cs typeface="Times New Roman" panose="02020603050405020304" pitchFamily="18" charset="0"/>
            </a:endParaRPr>
          </a:p>
        </p:txBody>
      </p:sp>
      <p:pic>
        <p:nvPicPr>
          <p:cNvPr id="5124" name="Picture 4" descr="Everything about bone cancer from best cancer doctor in Delhi">
            <a:extLst>
              <a:ext uri="{FF2B5EF4-FFF2-40B4-BE49-F238E27FC236}">
                <a16:creationId xmlns:a16="http://schemas.microsoft.com/office/drawing/2014/main" id="{6B71FFE1-A17B-35E0-5F4D-6CC880D85597}"/>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096000" y="963621"/>
            <a:ext cx="5589643" cy="2465379"/>
          </a:xfrm>
          <a:prstGeom prst="rect">
            <a:avLst/>
          </a:prstGeom>
          <a:noFill/>
          <a:extLst>
            <a:ext uri="{909E8E84-426E-40DD-AFC4-6F175D3DCCD1}">
              <a14:hiddenFill xmlns:a14="http://schemas.microsoft.com/office/drawing/2010/main">
                <a:solidFill>
                  <a:srgbClr val="FFFFFF"/>
                </a:solidFill>
              </a14:hiddenFill>
            </a:ext>
          </a:extLst>
        </p:spPr>
      </p:pic>
      <p:pic>
        <p:nvPicPr>
          <p:cNvPr id="4" name="Hình ảnh 3">
            <a:extLst>
              <a:ext uri="{FF2B5EF4-FFF2-40B4-BE49-F238E27FC236}">
                <a16:creationId xmlns:a16="http://schemas.microsoft.com/office/drawing/2014/main" id="{7D40A67C-3300-2B8C-4C28-6DA202F00D76}"/>
              </a:ext>
            </a:extLst>
          </p:cNvPr>
          <p:cNvPicPr>
            <a:picLocks noChangeAspect="1"/>
          </p:cNvPicPr>
          <p:nvPr/>
        </p:nvPicPr>
        <p:blipFill>
          <a:blip r:embed="rId4"/>
          <a:stretch>
            <a:fillRect/>
          </a:stretch>
        </p:blipFill>
        <p:spPr>
          <a:xfrm>
            <a:off x="7058919" y="3446371"/>
            <a:ext cx="3913881" cy="2448008"/>
          </a:xfrm>
          <a:prstGeom prst="rect">
            <a:avLst/>
          </a:prstGeom>
        </p:spPr>
      </p:pic>
    </p:spTree>
    <p:extLst>
      <p:ext uri="{BB962C8B-B14F-4D97-AF65-F5344CB8AC3E}">
        <p14:creationId xmlns:p14="http://schemas.microsoft.com/office/powerpoint/2010/main" val="17212575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6CC042D7-E353-5365-E631-B3C9C85311AE}"/>
              </a:ext>
            </a:extLst>
          </p:cNvPr>
          <p:cNvSpPr>
            <a:spLocks noGrp="1"/>
          </p:cNvSpPr>
          <p:nvPr>
            <p:ph type="title"/>
          </p:nvPr>
        </p:nvSpPr>
        <p:spPr>
          <a:xfrm>
            <a:off x="1038497" y="462931"/>
            <a:ext cx="9453040" cy="882543"/>
          </a:xfrm>
        </p:spPr>
        <p:txBody>
          <a:bodyPr>
            <a:normAutofit fontScale="90000"/>
          </a:bodyPr>
          <a:lstStyle/>
          <a:p>
            <a:r>
              <a:rPr lang="en-US"/>
              <a:t>Tỉ lệ ung thư xảy ra trên các đoạn ruột của khung đại trực tràng</a:t>
            </a:r>
          </a:p>
        </p:txBody>
      </p:sp>
      <p:pic>
        <p:nvPicPr>
          <p:cNvPr id="5122" name="Picture 2" descr="Colorectal Cancer | My Doctor Online">
            <a:extLst>
              <a:ext uri="{FF2B5EF4-FFF2-40B4-BE49-F238E27FC236}">
                <a16:creationId xmlns:a16="http://schemas.microsoft.com/office/drawing/2014/main" id="{DF8B782B-BD08-1EE9-7EE3-8B4213ED37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7559" y="1535027"/>
            <a:ext cx="7061873" cy="4605569"/>
          </a:xfrm>
          <a:prstGeom prst="rect">
            <a:avLst/>
          </a:prstGeom>
          <a:noFill/>
          <a:extLst>
            <a:ext uri="{909E8E84-426E-40DD-AFC4-6F175D3DCCD1}">
              <a14:hiddenFill xmlns:a14="http://schemas.microsoft.com/office/drawing/2010/main">
                <a:solidFill>
                  <a:srgbClr val="FFFFFF"/>
                </a:solidFill>
              </a14:hiddenFill>
            </a:ext>
          </a:extLst>
        </p:spPr>
      </p:pic>
      <p:sp>
        <p:nvSpPr>
          <p:cNvPr id="4" name="Hình chữ nhật 3">
            <a:extLst>
              <a:ext uri="{FF2B5EF4-FFF2-40B4-BE49-F238E27FC236}">
                <a16:creationId xmlns:a16="http://schemas.microsoft.com/office/drawing/2014/main" id="{3261B74A-26F0-FD18-FBAB-CD20028BF5C0}"/>
              </a:ext>
            </a:extLst>
          </p:cNvPr>
          <p:cNvSpPr/>
          <p:nvPr/>
        </p:nvSpPr>
        <p:spPr>
          <a:xfrm>
            <a:off x="3031958" y="4588041"/>
            <a:ext cx="563586" cy="43313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t>8%</a:t>
            </a:r>
          </a:p>
        </p:txBody>
      </p:sp>
      <p:sp>
        <p:nvSpPr>
          <p:cNvPr id="5" name="Hình chữ nhật 4">
            <a:extLst>
              <a:ext uri="{FF2B5EF4-FFF2-40B4-BE49-F238E27FC236}">
                <a16:creationId xmlns:a16="http://schemas.microsoft.com/office/drawing/2014/main" id="{688E592B-692A-E307-5A34-D0736C00F24C}"/>
              </a:ext>
            </a:extLst>
          </p:cNvPr>
          <p:cNvSpPr/>
          <p:nvPr/>
        </p:nvSpPr>
        <p:spPr>
          <a:xfrm>
            <a:off x="2752894" y="3815513"/>
            <a:ext cx="563586" cy="43313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t>3%</a:t>
            </a:r>
          </a:p>
        </p:txBody>
      </p:sp>
      <p:sp>
        <p:nvSpPr>
          <p:cNvPr id="6" name="Hình chữ nhật 5">
            <a:extLst>
              <a:ext uri="{FF2B5EF4-FFF2-40B4-BE49-F238E27FC236}">
                <a16:creationId xmlns:a16="http://schemas.microsoft.com/office/drawing/2014/main" id="{2C993C27-3C6A-A9A4-60CB-0E1297892DC9}"/>
              </a:ext>
            </a:extLst>
          </p:cNvPr>
          <p:cNvSpPr/>
          <p:nvPr/>
        </p:nvSpPr>
        <p:spPr>
          <a:xfrm>
            <a:off x="4748463" y="2679032"/>
            <a:ext cx="717477" cy="48928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t>6%</a:t>
            </a:r>
          </a:p>
        </p:txBody>
      </p:sp>
      <p:sp>
        <p:nvSpPr>
          <p:cNvPr id="7" name="Hình chữ nhật 6">
            <a:extLst>
              <a:ext uri="{FF2B5EF4-FFF2-40B4-BE49-F238E27FC236}">
                <a16:creationId xmlns:a16="http://schemas.microsoft.com/office/drawing/2014/main" id="{0A575725-157B-5068-AD25-FC8444C753FD}"/>
              </a:ext>
            </a:extLst>
          </p:cNvPr>
          <p:cNvSpPr/>
          <p:nvPr/>
        </p:nvSpPr>
        <p:spPr>
          <a:xfrm>
            <a:off x="9006312" y="3887701"/>
            <a:ext cx="620746" cy="43313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t>10%</a:t>
            </a:r>
          </a:p>
        </p:txBody>
      </p:sp>
      <p:sp>
        <p:nvSpPr>
          <p:cNvPr id="8" name="Hình chữ nhật 7">
            <a:extLst>
              <a:ext uri="{FF2B5EF4-FFF2-40B4-BE49-F238E27FC236}">
                <a16:creationId xmlns:a16="http://schemas.microsoft.com/office/drawing/2014/main" id="{83E9A8C0-DC94-12B0-3761-BE83EDA83751}"/>
              </a:ext>
            </a:extLst>
          </p:cNvPr>
          <p:cNvSpPr/>
          <p:nvPr/>
        </p:nvSpPr>
        <p:spPr>
          <a:xfrm>
            <a:off x="8727248" y="5106404"/>
            <a:ext cx="620745" cy="433137"/>
          </a:xfrm>
          <a:prstGeom prst="rect">
            <a:avLst/>
          </a:prstGeom>
          <a:solidFill>
            <a:srgbClr val="FFC000"/>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a:t>20%</a:t>
            </a:r>
          </a:p>
        </p:txBody>
      </p:sp>
      <p:sp>
        <p:nvSpPr>
          <p:cNvPr id="9" name="Hình chữ nhật 8">
            <a:extLst>
              <a:ext uri="{FF2B5EF4-FFF2-40B4-BE49-F238E27FC236}">
                <a16:creationId xmlns:a16="http://schemas.microsoft.com/office/drawing/2014/main" id="{F0FA6B33-DF5E-C15D-3FDD-C5F88869701C}"/>
              </a:ext>
            </a:extLst>
          </p:cNvPr>
          <p:cNvSpPr/>
          <p:nvPr/>
        </p:nvSpPr>
        <p:spPr>
          <a:xfrm>
            <a:off x="2850017" y="5106405"/>
            <a:ext cx="747306" cy="473296"/>
          </a:xfrm>
          <a:prstGeom prst="rect">
            <a:avLst/>
          </a:prstGeom>
          <a:solidFill>
            <a:srgbClr val="FF0000"/>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a:solidFill>
                  <a:schemeClr val="tx1"/>
                </a:solidFill>
              </a:rPr>
              <a:t>38%</a:t>
            </a:r>
          </a:p>
        </p:txBody>
      </p:sp>
      <p:sp>
        <p:nvSpPr>
          <p:cNvPr id="10" name="Hình chữ nhật 9">
            <a:extLst>
              <a:ext uri="{FF2B5EF4-FFF2-40B4-BE49-F238E27FC236}">
                <a16:creationId xmlns:a16="http://schemas.microsoft.com/office/drawing/2014/main" id="{25FEACBA-9934-0F10-2109-46006CFBB963}"/>
              </a:ext>
            </a:extLst>
          </p:cNvPr>
          <p:cNvSpPr/>
          <p:nvPr/>
        </p:nvSpPr>
        <p:spPr>
          <a:xfrm>
            <a:off x="3048000" y="5709511"/>
            <a:ext cx="563586" cy="433137"/>
          </a:xfrm>
          <a:prstGeom prst="rect">
            <a:avLst/>
          </a:prstGeom>
          <a:solidFill>
            <a:srgbClr val="92D050"/>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a:t>3%</a:t>
            </a:r>
          </a:p>
        </p:txBody>
      </p:sp>
    </p:spTree>
    <p:extLst>
      <p:ext uri="{BB962C8B-B14F-4D97-AF65-F5344CB8AC3E}">
        <p14:creationId xmlns:p14="http://schemas.microsoft.com/office/powerpoint/2010/main" val="218036968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8ADEA3B9-C6AD-8713-B520-038C5E91F097}"/>
              </a:ext>
            </a:extLst>
          </p:cNvPr>
          <p:cNvSpPr>
            <a:spLocks noGrp="1"/>
          </p:cNvSpPr>
          <p:nvPr>
            <p:ph type="title"/>
          </p:nvPr>
        </p:nvSpPr>
        <p:spPr/>
        <p:txBody>
          <a:bodyPr/>
          <a:lstStyle/>
          <a:p>
            <a:r>
              <a:rPr lang="en-US"/>
              <a:t>Khuyến cáo điều trị theo giai đoạn</a:t>
            </a:r>
          </a:p>
        </p:txBody>
      </p:sp>
      <p:sp>
        <p:nvSpPr>
          <p:cNvPr id="3" name="Chỗ dành sẵn cho Nội dung 2">
            <a:extLst>
              <a:ext uri="{FF2B5EF4-FFF2-40B4-BE49-F238E27FC236}">
                <a16:creationId xmlns:a16="http://schemas.microsoft.com/office/drawing/2014/main" id="{24314E19-E2A2-4BA0-4E5A-1D7128DCEF8D}"/>
              </a:ext>
            </a:extLst>
          </p:cNvPr>
          <p:cNvSpPr>
            <a:spLocks noGrp="1"/>
          </p:cNvSpPr>
          <p:nvPr>
            <p:ph idx="1"/>
          </p:nvPr>
        </p:nvSpPr>
        <p:spPr>
          <a:xfrm>
            <a:off x="1066800" y="1706421"/>
            <a:ext cx="10058400" cy="4349932"/>
          </a:xfrm>
        </p:spPr>
        <p:txBody>
          <a:bodyPr>
            <a:noAutofit/>
          </a:bodyPr>
          <a:lstStyle/>
          <a:p>
            <a:pPr>
              <a:buFont typeface="Wingdings" panose="05000000000000000000" pitchFamily="2" charset="2"/>
              <a:buChar char="Ø"/>
            </a:pPr>
            <a:r>
              <a:rPr lang="vi-VN" sz="2200" b="1">
                <a:solidFill>
                  <a:srgbClr val="0070C0"/>
                </a:solidFill>
                <a:latin typeface="Times New Roman" panose="02020603050405020304" pitchFamily="18" charset="0"/>
                <a:cs typeface="Times New Roman" panose="02020603050405020304" pitchFamily="18" charset="0"/>
              </a:rPr>
              <a:t>Giai đoạn 0 </a:t>
            </a:r>
            <a:endParaRPr lang="en-US" sz="2200" b="1">
              <a:solidFill>
                <a:srgbClr val="0070C0"/>
              </a:solidFill>
              <a:latin typeface="Times New Roman" panose="02020603050405020304" pitchFamily="18" charset="0"/>
              <a:cs typeface="Times New Roman" panose="02020603050405020304" pitchFamily="18" charset="0"/>
            </a:endParaRPr>
          </a:p>
          <a:p>
            <a:pPr marL="0" indent="0">
              <a:buNone/>
            </a:pPr>
            <a:r>
              <a:rPr lang="en-US" sz="2200">
                <a:solidFill>
                  <a:srgbClr val="0070C0"/>
                </a:solidFill>
                <a:latin typeface="Times New Roman" panose="02020603050405020304" pitchFamily="18" charset="0"/>
                <a:cs typeface="Times New Roman" panose="02020603050405020304" pitchFamily="18" charset="0"/>
              </a:rPr>
              <a:t>- </a:t>
            </a:r>
            <a:r>
              <a:rPr lang="vi-VN" sz="2200">
                <a:latin typeface="Times New Roman" panose="02020603050405020304" pitchFamily="18" charset="0"/>
                <a:cs typeface="Times New Roman" panose="02020603050405020304" pitchFamily="18" charset="0"/>
              </a:rPr>
              <a:t>Cắt rộng tại chỗ hoặc cắt polyp với bờ cắt an toàn</a:t>
            </a:r>
          </a:p>
          <a:p>
            <a:pPr marL="0" indent="0">
              <a:buNone/>
            </a:pPr>
            <a:r>
              <a:rPr lang="en-US" sz="2200">
                <a:latin typeface="Times New Roman" panose="02020603050405020304" pitchFamily="18" charset="0"/>
                <a:cs typeface="Times New Roman" panose="02020603050405020304" pitchFamily="18" charset="0"/>
              </a:rPr>
              <a:t>- </a:t>
            </a:r>
            <a:r>
              <a:rPr lang="vi-VN" sz="2200">
                <a:latin typeface="Times New Roman" panose="02020603050405020304" pitchFamily="18" charset="0"/>
                <a:cs typeface="Times New Roman" panose="02020603050405020304" pitchFamily="18" charset="0"/>
              </a:rPr>
              <a:t>Cắt đoạn đại tràng đối với những tổn thương lớn không thể cắt rộng tại chỗ được</a:t>
            </a:r>
            <a:endParaRPr lang="en-US" sz="220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vi-VN" sz="2200" b="1">
                <a:solidFill>
                  <a:srgbClr val="0070C0"/>
                </a:solidFill>
                <a:latin typeface="Times New Roman" panose="02020603050405020304" pitchFamily="18" charset="0"/>
                <a:cs typeface="Times New Roman" panose="02020603050405020304" pitchFamily="18" charset="0"/>
              </a:rPr>
              <a:t>Giai đoạn I – III</a:t>
            </a:r>
          </a:p>
          <a:p>
            <a:r>
              <a:rPr lang="en-US" sz="2200">
                <a:latin typeface="Times New Roman" panose="02020603050405020304" pitchFamily="18" charset="0"/>
                <a:cs typeface="Times New Roman" panose="02020603050405020304" pitchFamily="18" charset="0"/>
              </a:rPr>
              <a:t>- Phẫu thuật c</a:t>
            </a:r>
            <a:r>
              <a:rPr lang="en-US" sz="2200"/>
              <a:t>ắt đoạn đại tràng</a:t>
            </a:r>
            <a:r>
              <a:rPr lang="vi-VN" sz="2200">
                <a:latin typeface="Times New Roman" panose="02020603050405020304" pitchFamily="18" charset="0"/>
                <a:cs typeface="Times New Roman" panose="02020603050405020304" pitchFamily="18" charset="0"/>
              </a:rPr>
              <a:t>, sau đó xét chỉ định hóa trị hỗ trợ:</a:t>
            </a:r>
          </a:p>
          <a:p>
            <a:pPr lvl="1"/>
            <a:r>
              <a:rPr lang="vi-VN" sz="2200">
                <a:latin typeface="Times New Roman" panose="02020603050405020304" pitchFamily="18" charset="0"/>
                <a:cs typeface="Times New Roman" panose="02020603050405020304" pitchFamily="18" charset="0"/>
              </a:rPr>
              <a:t>Giai đoạn I và giai đoạn II nguy cơ thấp</a:t>
            </a:r>
            <a:r>
              <a:rPr lang="en-US" sz="2200">
                <a:latin typeface="Times New Roman" panose="02020603050405020304" pitchFamily="18" charset="0"/>
                <a:cs typeface="Times New Roman" panose="02020603050405020304" pitchFamily="18" charset="0"/>
              </a:rPr>
              <a:t>:</a:t>
            </a:r>
            <a:r>
              <a:rPr lang="vi-VN" sz="2200">
                <a:latin typeface="Times New Roman" panose="02020603050405020304" pitchFamily="18" charset="0"/>
                <a:cs typeface="Times New Roman" panose="02020603050405020304" pitchFamily="18" charset="0"/>
              </a:rPr>
              <a:t> không điều trị hỗ trợ.</a:t>
            </a:r>
          </a:p>
          <a:p>
            <a:pPr lvl="1"/>
            <a:r>
              <a:rPr lang="vi-VN" sz="2200">
                <a:latin typeface="Times New Roman" panose="02020603050405020304" pitchFamily="18" charset="0"/>
                <a:cs typeface="Times New Roman" panose="02020603050405020304" pitchFamily="18" charset="0"/>
              </a:rPr>
              <a:t>Giai đoạn II nguy cơ cao</a:t>
            </a:r>
            <a:r>
              <a:rPr lang="en-US" sz="2200">
                <a:latin typeface="Times New Roman" panose="02020603050405020304" pitchFamily="18" charset="0"/>
                <a:cs typeface="Times New Roman" panose="02020603050405020304" pitchFamily="18" charset="0"/>
              </a:rPr>
              <a:t>:</a:t>
            </a:r>
            <a:r>
              <a:rPr lang="vi-VN" sz="2200">
                <a:latin typeface="Times New Roman" panose="02020603050405020304" pitchFamily="18" charset="0"/>
                <a:cs typeface="Times New Roman" panose="02020603050405020304" pitchFamily="18" charset="0"/>
              </a:rPr>
              <a:t> </a:t>
            </a:r>
            <a:r>
              <a:rPr lang="en-US" sz="2200">
                <a:latin typeface="Times New Roman" panose="02020603050405020304" pitchFamily="18" charset="0"/>
                <a:cs typeface="Times New Roman" panose="02020603050405020304" pitchFamily="18" charset="0"/>
              </a:rPr>
              <a:t>xem xét </a:t>
            </a:r>
            <a:r>
              <a:rPr lang="vi-VN" sz="2200">
                <a:latin typeface="Times New Roman" panose="02020603050405020304" pitchFamily="18" charset="0"/>
                <a:cs typeface="Times New Roman" panose="02020603050405020304" pitchFamily="18" charset="0"/>
              </a:rPr>
              <a:t>hóa trị hỗ trợ </a:t>
            </a:r>
            <a:endParaRPr lang="en-US" sz="2200">
              <a:latin typeface="Times New Roman" panose="02020603050405020304" pitchFamily="18" charset="0"/>
              <a:cs typeface="Times New Roman" panose="02020603050405020304" pitchFamily="18" charset="0"/>
            </a:endParaRPr>
          </a:p>
          <a:p>
            <a:pPr lvl="1"/>
            <a:r>
              <a:rPr lang="vi-VN" sz="2200">
                <a:latin typeface="Times New Roman" panose="02020603050405020304" pitchFamily="18" charset="0"/>
                <a:cs typeface="Times New Roman" panose="02020603050405020304" pitchFamily="18" charset="0"/>
              </a:rPr>
              <a:t>Giai đoạn III: hóa trị hỗ trợ</a:t>
            </a:r>
            <a:r>
              <a:rPr lang="en-US" sz="2200">
                <a:latin typeface="Times New Roman" panose="02020603050405020304" pitchFamily="18" charset="0"/>
                <a:cs typeface="Times New Roman" panose="02020603050405020304" pitchFamily="18" charset="0"/>
              </a:rPr>
              <a:t> thường quy </a:t>
            </a:r>
            <a:endParaRPr lang="vi-VN" sz="220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vi-VN" sz="2200" b="1">
                <a:solidFill>
                  <a:srgbClr val="0070C0"/>
                </a:solidFill>
                <a:latin typeface="Times New Roman" panose="02020603050405020304" pitchFamily="18" charset="0"/>
                <a:cs typeface="Times New Roman" panose="02020603050405020304" pitchFamily="18" charset="0"/>
              </a:rPr>
              <a:t>Giai đoạn IV</a:t>
            </a:r>
            <a:r>
              <a:rPr lang="en-US" sz="2200" b="1">
                <a:solidFill>
                  <a:srgbClr val="0070C0"/>
                </a:solidFill>
                <a:latin typeface="Times New Roman" panose="02020603050405020304" pitchFamily="18" charset="0"/>
                <a:cs typeface="Times New Roman" panose="02020603050405020304" pitchFamily="18" charset="0"/>
              </a:rPr>
              <a:t> </a:t>
            </a:r>
          </a:p>
          <a:p>
            <a:r>
              <a:rPr lang="en-US" sz="2200">
                <a:latin typeface="Times New Roman" panose="02020603050405020304" pitchFamily="18" charset="0"/>
                <a:cs typeface="Times New Roman" panose="02020603050405020304" pitchFamily="18" charset="0"/>
              </a:rPr>
              <a:t>- </a:t>
            </a:r>
            <a:r>
              <a:rPr lang="vi-VN" sz="2200">
                <a:latin typeface="Times New Roman" panose="02020603050405020304" pitchFamily="18" charset="0"/>
                <a:cs typeface="Times New Roman" panose="02020603050405020304" pitchFamily="18" charset="0"/>
              </a:rPr>
              <a:t>Xét phẫu thuật </a:t>
            </a:r>
            <a:r>
              <a:rPr lang="en-US" sz="2200">
                <a:latin typeface="Times New Roman" panose="02020603050405020304" pitchFamily="18" charset="0"/>
                <a:cs typeface="Times New Roman" panose="02020603050405020304" pitchFamily="18" charset="0"/>
              </a:rPr>
              <a:t>(cắt đoạn đài tràng hoặc nối tắt) </a:t>
            </a:r>
            <a:r>
              <a:rPr lang="vi-VN" sz="2200">
                <a:latin typeface="Times New Roman" panose="02020603050405020304" pitchFamily="18" charset="0"/>
                <a:cs typeface="Times New Roman" panose="02020603050405020304" pitchFamily="18" charset="0"/>
              </a:rPr>
              <a:t>và hóa trị tân hỗ trợ/hóa trị hỗ trợ</a:t>
            </a:r>
          </a:p>
          <a:p>
            <a:endParaRPr lang="en-US" sz="22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5497186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Hộp Văn bản 16">
            <a:extLst>
              <a:ext uri="{FF2B5EF4-FFF2-40B4-BE49-F238E27FC236}">
                <a16:creationId xmlns:a16="http://schemas.microsoft.com/office/drawing/2014/main" id="{2AED68D4-A763-0E40-6159-535ED2E98DBA}"/>
              </a:ext>
            </a:extLst>
          </p:cNvPr>
          <p:cNvSpPr txBox="1"/>
          <p:nvPr/>
        </p:nvSpPr>
        <p:spPr>
          <a:xfrm>
            <a:off x="591112" y="3841739"/>
            <a:ext cx="1984795" cy="430887"/>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gn="ctr"/>
            <a:r>
              <a:rPr lang="en-US" sz="1100" b="1"/>
              <a:t>EMR (2cm)</a:t>
            </a:r>
          </a:p>
          <a:p>
            <a:pPr algn="ctr"/>
            <a:r>
              <a:rPr lang="en-US" sz="1100" b="1"/>
              <a:t>Cắt niêm mạc</a:t>
            </a:r>
          </a:p>
        </p:txBody>
      </p:sp>
      <p:sp>
        <p:nvSpPr>
          <p:cNvPr id="19" name="Hộp Văn bản 18">
            <a:extLst>
              <a:ext uri="{FF2B5EF4-FFF2-40B4-BE49-F238E27FC236}">
                <a16:creationId xmlns:a16="http://schemas.microsoft.com/office/drawing/2014/main" id="{6A8F97CA-192A-9831-4017-BBF5494C39E0}"/>
              </a:ext>
            </a:extLst>
          </p:cNvPr>
          <p:cNvSpPr txBox="1"/>
          <p:nvPr/>
        </p:nvSpPr>
        <p:spPr>
          <a:xfrm>
            <a:off x="469262" y="4410144"/>
            <a:ext cx="2227385" cy="430887"/>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gn="ctr"/>
            <a:r>
              <a:rPr lang="en-US" sz="1100" b="1"/>
              <a:t>ESD (Bất kỳ kích thước)</a:t>
            </a:r>
          </a:p>
          <a:p>
            <a:pPr algn="ctr"/>
            <a:r>
              <a:rPr lang="en-US" sz="1100" b="1"/>
              <a:t>Bóc tách dưới niêm mạc</a:t>
            </a:r>
          </a:p>
        </p:txBody>
      </p:sp>
      <p:pic>
        <p:nvPicPr>
          <p:cNvPr id="21" name="Picture 8" descr="What is EMR Polypectomy? - Gastroenterologist in Cape Town, Dr Deetlefs">
            <a:extLst>
              <a:ext uri="{FF2B5EF4-FFF2-40B4-BE49-F238E27FC236}">
                <a16:creationId xmlns:a16="http://schemas.microsoft.com/office/drawing/2014/main" id="{F26B44B1-B928-2624-A597-CFE2102836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4999" y="1309773"/>
            <a:ext cx="2419989" cy="1988929"/>
          </a:xfrm>
          <a:prstGeom prst="rect">
            <a:avLst/>
          </a:prstGeom>
          <a:noFill/>
          <a:extLst>
            <a:ext uri="{909E8E84-426E-40DD-AFC4-6F175D3DCCD1}">
              <a14:hiddenFill xmlns:a14="http://schemas.microsoft.com/office/drawing/2010/main">
                <a:solidFill>
                  <a:srgbClr val="FFFFFF"/>
                </a:solidFill>
              </a14:hiddenFill>
            </a:ext>
          </a:extLst>
        </p:spPr>
      </p:pic>
      <p:sp>
        <p:nvSpPr>
          <p:cNvPr id="3" name="Hộp Văn bản 2">
            <a:extLst>
              <a:ext uri="{FF2B5EF4-FFF2-40B4-BE49-F238E27FC236}">
                <a16:creationId xmlns:a16="http://schemas.microsoft.com/office/drawing/2014/main" id="{4D8281B9-32DF-9D57-2E6E-4EBAB397B0E8}"/>
              </a:ext>
            </a:extLst>
          </p:cNvPr>
          <p:cNvSpPr txBox="1"/>
          <p:nvPr/>
        </p:nvSpPr>
        <p:spPr>
          <a:xfrm>
            <a:off x="627687" y="3428491"/>
            <a:ext cx="1948220" cy="261610"/>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gn="ctr"/>
            <a:r>
              <a:rPr lang="en-US" sz="1100" b="1"/>
              <a:t>Cắt polyp tại chỗ (2cm)</a:t>
            </a:r>
          </a:p>
        </p:txBody>
      </p:sp>
      <p:sp>
        <p:nvSpPr>
          <p:cNvPr id="14" name="Ngoặc móc Trái 13">
            <a:extLst>
              <a:ext uri="{FF2B5EF4-FFF2-40B4-BE49-F238E27FC236}">
                <a16:creationId xmlns:a16="http://schemas.microsoft.com/office/drawing/2014/main" id="{D8E12D36-9BBA-99C4-B391-A8F458C142CF}"/>
              </a:ext>
            </a:extLst>
          </p:cNvPr>
          <p:cNvSpPr/>
          <p:nvPr/>
        </p:nvSpPr>
        <p:spPr>
          <a:xfrm>
            <a:off x="8201788" y="4113970"/>
            <a:ext cx="45719" cy="75390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16" name="Hình ảnh 15">
            <a:extLst>
              <a:ext uri="{FF2B5EF4-FFF2-40B4-BE49-F238E27FC236}">
                <a16:creationId xmlns:a16="http://schemas.microsoft.com/office/drawing/2014/main" id="{6E4660C2-0DBE-77F3-75D1-28F1503C0F13}"/>
              </a:ext>
            </a:extLst>
          </p:cNvPr>
          <p:cNvPicPr>
            <a:picLocks noChangeAspect="1"/>
          </p:cNvPicPr>
          <p:nvPr/>
        </p:nvPicPr>
        <p:blipFill rotWithShape="1">
          <a:blip r:embed="rId4"/>
          <a:srcRect l="23576" t="22677" r="22999" b="12475"/>
          <a:stretch/>
        </p:blipFill>
        <p:spPr>
          <a:xfrm>
            <a:off x="3021875" y="1284022"/>
            <a:ext cx="5983496" cy="4083353"/>
          </a:xfrm>
          <a:prstGeom prst="rect">
            <a:avLst/>
          </a:prstGeom>
        </p:spPr>
      </p:pic>
      <p:sp>
        <p:nvSpPr>
          <p:cNvPr id="9" name="Hộp Văn bản 8">
            <a:extLst>
              <a:ext uri="{FF2B5EF4-FFF2-40B4-BE49-F238E27FC236}">
                <a16:creationId xmlns:a16="http://schemas.microsoft.com/office/drawing/2014/main" id="{D82D7C87-35CC-8FC6-AF44-7E69D047DFF9}"/>
              </a:ext>
            </a:extLst>
          </p:cNvPr>
          <p:cNvSpPr txBox="1"/>
          <p:nvPr/>
        </p:nvSpPr>
        <p:spPr>
          <a:xfrm>
            <a:off x="5466516" y="4266480"/>
            <a:ext cx="1573253" cy="246221"/>
          </a:xfrm>
          <a:prstGeom prst="rect">
            <a:avLst/>
          </a:prstGeom>
          <a:noFill/>
        </p:spPr>
        <p:txBody>
          <a:bodyPr wrap="square">
            <a:spAutoFit/>
          </a:bodyPr>
          <a:lstStyle/>
          <a:p>
            <a:r>
              <a:rPr lang="en-US" sz="1000">
                <a:solidFill>
                  <a:srgbClr val="FF0000"/>
                </a:solidFill>
                <a:latin typeface="Times New Roman" panose="02020603050405020304" pitchFamily="18" charset="0"/>
                <a:cs typeface="Times New Roman" panose="02020603050405020304" pitchFamily="18" charset="0"/>
              </a:rPr>
              <a:t>Yếu tố nguy cơ cao*</a:t>
            </a:r>
          </a:p>
        </p:txBody>
      </p:sp>
      <p:sp>
        <p:nvSpPr>
          <p:cNvPr id="6" name="Hộp Văn bản 5">
            <a:extLst>
              <a:ext uri="{FF2B5EF4-FFF2-40B4-BE49-F238E27FC236}">
                <a16:creationId xmlns:a16="http://schemas.microsoft.com/office/drawing/2014/main" id="{553E69EE-CB3A-C047-1751-BCF32BF0C059}"/>
              </a:ext>
            </a:extLst>
          </p:cNvPr>
          <p:cNvSpPr txBox="1"/>
          <p:nvPr/>
        </p:nvSpPr>
        <p:spPr>
          <a:xfrm>
            <a:off x="3034342" y="4640258"/>
            <a:ext cx="1877801" cy="246221"/>
          </a:xfrm>
          <a:prstGeom prst="rect">
            <a:avLst/>
          </a:prstGeom>
          <a:noFill/>
        </p:spPr>
        <p:txBody>
          <a:bodyPr wrap="square">
            <a:spAutoFit/>
          </a:bodyPr>
          <a:lstStyle/>
          <a:p>
            <a:r>
              <a:rPr lang="en-US" sz="1000">
                <a:solidFill>
                  <a:srgbClr val="FF0000"/>
                </a:solidFill>
                <a:latin typeface="Times New Roman" panose="02020603050405020304" pitchFamily="18" charset="0"/>
                <a:cs typeface="Times New Roman" panose="02020603050405020304" pitchFamily="18" charset="0"/>
              </a:rPr>
              <a:t>Yếu tố nguy cơ thấp</a:t>
            </a:r>
          </a:p>
        </p:txBody>
      </p:sp>
      <p:cxnSp>
        <p:nvCxnSpPr>
          <p:cNvPr id="23" name="Đường kết nối Mũi tên Thẳng 22">
            <a:extLst>
              <a:ext uri="{FF2B5EF4-FFF2-40B4-BE49-F238E27FC236}">
                <a16:creationId xmlns:a16="http://schemas.microsoft.com/office/drawing/2014/main" id="{A690A90B-9166-E251-5230-39F2D59A5127}"/>
              </a:ext>
            </a:extLst>
          </p:cNvPr>
          <p:cNvCxnSpPr>
            <a:cxnSpLocks/>
          </p:cNvCxnSpPr>
          <p:nvPr/>
        </p:nvCxnSpPr>
        <p:spPr>
          <a:xfrm>
            <a:off x="6629386" y="4512702"/>
            <a:ext cx="0" cy="3737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Đường nối Thẳng 25">
            <a:extLst>
              <a:ext uri="{FF2B5EF4-FFF2-40B4-BE49-F238E27FC236}">
                <a16:creationId xmlns:a16="http://schemas.microsoft.com/office/drawing/2014/main" id="{867C45C6-18A7-3965-3CAF-37B9BB45E1AF}"/>
              </a:ext>
            </a:extLst>
          </p:cNvPr>
          <p:cNvCxnSpPr>
            <a:cxnSpLocks/>
          </p:cNvCxnSpPr>
          <p:nvPr/>
        </p:nvCxnSpPr>
        <p:spPr>
          <a:xfrm>
            <a:off x="5389021" y="4512702"/>
            <a:ext cx="1240365" cy="0"/>
          </a:xfrm>
          <a:prstGeom prst="line">
            <a:avLst/>
          </a:prstGeom>
        </p:spPr>
        <p:style>
          <a:lnRef idx="1">
            <a:schemeClr val="accent1"/>
          </a:lnRef>
          <a:fillRef idx="0">
            <a:schemeClr val="accent1"/>
          </a:fillRef>
          <a:effectRef idx="0">
            <a:schemeClr val="accent1"/>
          </a:effectRef>
          <a:fontRef idx="minor">
            <a:schemeClr val="tx1"/>
          </a:fontRef>
        </p:style>
      </p:cxnSp>
      <p:sp>
        <p:nvSpPr>
          <p:cNvPr id="31" name="Tiêu đề 1">
            <a:extLst>
              <a:ext uri="{FF2B5EF4-FFF2-40B4-BE49-F238E27FC236}">
                <a16:creationId xmlns:a16="http://schemas.microsoft.com/office/drawing/2014/main" id="{22EA6437-9A68-9DB8-D80D-B650597A9D1E}"/>
              </a:ext>
            </a:extLst>
          </p:cNvPr>
          <p:cNvSpPr>
            <a:spLocks noGrp="1"/>
          </p:cNvSpPr>
          <p:nvPr>
            <p:ph type="title"/>
          </p:nvPr>
        </p:nvSpPr>
        <p:spPr>
          <a:xfrm>
            <a:off x="534999" y="252849"/>
            <a:ext cx="10058400" cy="764344"/>
          </a:xfrm>
        </p:spPr>
        <p:txBody>
          <a:bodyPr>
            <a:normAutofit/>
          </a:bodyPr>
          <a:lstStyle/>
          <a:p>
            <a:pPr marL="857250" indent="-857250">
              <a:buFont typeface="+mj-lt"/>
              <a:buAutoNum type="romanUcPeriod"/>
            </a:pPr>
            <a:r>
              <a:rPr lang="en-US"/>
              <a:t>Giai đoạn sớm (cTis và cT1, </a:t>
            </a:r>
            <a:r>
              <a:rPr lang="en-US">
                <a:cs typeface="Times New Roman" panose="02020603050405020304" pitchFamily="18" charset="0"/>
              </a:rPr>
              <a:t>N0, M0</a:t>
            </a:r>
            <a:r>
              <a:rPr lang="en-US"/>
              <a:t>)</a:t>
            </a:r>
          </a:p>
        </p:txBody>
      </p:sp>
      <p:sp>
        <p:nvSpPr>
          <p:cNvPr id="33" name="Hộp Văn bản 32">
            <a:extLst>
              <a:ext uri="{FF2B5EF4-FFF2-40B4-BE49-F238E27FC236}">
                <a16:creationId xmlns:a16="http://schemas.microsoft.com/office/drawing/2014/main" id="{83D54157-185C-1782-F045-6672B5405BBA}"/>
              </a:ext>
            </a:extLst>
          </p:cNvPr>
          <p:cNvSpPr txBox="1"/>
          <p:nvPr/>
        </p:nvSpPr>
        <p:spPr>
          <a:xfrm>
            <a:off x="2312479" y="6389244"/>
            <a:ext cx="7726336" cy="369332"/>
          </a:xfrm>
          <a:prstGeom prst="rect">
            <a:avLst/>
          </a:prstGeom>
          <a:noFill/>
        </p:spPr>
        <p:txBody>
          <a:bodyPr wrap="square">
            <a:spAutoFit/>
          </a:bodyPr>
          <a:lstStyle/>
          <a:p>
            <a:pPr algn="ctr"/>
            <a:r>
              <a:rPr lang="en-US" b="1">
                <a:latin typeface="Times New Roman" panose="02020603050405020304" pitchFamily="18" charset="0"/>
                <a:cs typeface="Times New Roman" panose="02020603050405020304" pitchFamily="18" charset="0"/>
              </a:rPr>
              <a:t>Hướng dẫn của Hiệp hội ung thư đại trực tràng Nhật Bản (JSCCR 2019)</a:t>
            </a:r>
          </a:p>
        </p:txBody>
      </p:sp>
      <p:sp>
        <p:nvSpPr>
          <p:cNvPr id="35" name="Hộp Văn bản 34">
            <a:extLst>
              <a:ext uri="{FF2B5EF4-FFF2-40B4-BE49-F238E27FC236}">
                <a16:creationId xmlns:a16="http://schemas.microsoft.com/office/drawing/2014/main" id="{4A55280B-95FA-65B5-8A70-E1D5B0377824}"/>
              </a:ext>
            </a:extLst>
          </p:cNvPr>
          <p:cNvSpPr txBox="1"/>
          <p:nvPr/>
        </p:nvSpPr>
        <p:spPr>
          <a:xfrm>
            <a:off x="4737701" y="2395024"/>
            <a:ext cx="1727267" cy="276999"/>
          </a:xfrm>
          <a:prstGeom prst="rect">
            <a:avLst/>
          </a:prstGeom>
          <a:noFill/>
        </p:spPr>
        <p:txBody>
          <a:bodyPr wrap="square">
            <a:spAutoFit/>
          </a:bodyPr>
          <a:lstStyle/>
          <a:p>
            <a:pPr marL="0" indent="0">
              <a:buNone/>
            </a:pPr>
            <a:r>
              <a:rPr lang="en-US" sz="1200">
                <a:solidFill>
                  <a:schemeClr val="tx1">
                    <a:lumMod val="75000"/>
                    <a:lumOff val="25000"/>
                  </a:schemeClr>
                </a:solidFill>
                <a:latin typeface="Times New Roman" panose="02020603050405020304" pitchFamily="18" charset="0"/>
                <a:cs typeface="Times New Roman" panose="02020603050405020304" pitchFamily="18" charset="0"/>
              </a:rPr>
              <a:t>cT1 (SM) xâm lấn nhẹ</a:t>
            </a:r>
          </a:p>
        </p:txBody>
      </p:sp>
      <p:sp>
        <p:nvSpPr>
          <p:cNvPr id="4" name="Hộp Văn bản 3">
            <a:extLst>
              <a:ext uri="{FF2B5EF4-FFF2-40B4-BE49-F238E27FC236}">
                <a16:creationId xmlns:a16="http://schemas.microsoft.com/office/drawing/2014/main" id="{994DB220-1AEF-D6EC-D823-3935FE813EBE}"/>
              </a:ext>
            </a:extLst>
          </p:cNvPr>
          <p:cNvSpPr txBox="1"/>
          <p:nvPr/>
        </p:nvSpPr>
        <p:spPr>
          <a:xfrm>
            <a:off x="8884380" y="2433329"/>
            <a:ext cx="2739044" cy="1768561"/>
          </a:xfrm>
          <a:prstGeom prst="rect">
            <a:avLst/>
          </a:prstGeom>
          <a:noFill/>
        </p:spPr>
        <p:txBody>
          <a:bodyPr wrap="square">
            <a:spAutoFit/>
          </a:bodyPr>
          <a:lstStyle/>
          <a:p>
            <a:pPr marL="114300" lvl="0" algn="just" rtl="0">
              <a:lnSpc>
                <a:spcPct val="115000"/>
              </a:lnSpc>
              <a:spcBef>
                <a:spcPts val="0"/>
              </a:spcBef>
              <a:spcAft>
                <a:spcPts val="0"/>
              </a:spcAft>
              <a:buSzPts val="1800"/>
            </a:pPr>
            <a:r>
              <a:rPr lang="en-US" sz="1600">
                <a:latin typeface="Times New Roman" panose="02020603050405020304" pitchFamily="18" charset="0"/>
                <a:cs typeface="Times New Roman" panose="02020603050405020304" pitchFamily="18" charset="0"/>
              </a:rPr>
              <a:t>*</a:t>
            </a:r>
            <a:r>
              <a:rPr lang="vi-VN" sz="1600" b="1">
                <a:latin typeface="Times New Roman" panose="02020603050405020304" pitchFamily="18" charset="0"/>
                <a:cs typeface="Times New Roman" panose="02020603050405020304" pitchFamily="18" charset="0"/>
              </a:rPr>
              <a:t>cT1 xâm lấn sâu </a:t>
            </a:r>
            <a:r>
              <a:rPr lang="vi-VN" sz="1600">
                <a:latin typeface="Times New Roman" panose="02020603050405020304" pitchFamily="18" charset="0"/>
                <a:cs typeface="Times New Roman" panose="02020603050405020304" pitchFamily="18" charset="0"/>
              </a:rPr>
              <a:t>được chẩn đoán qua nội soi, với các đặc điểm hình ảnh như “to, sùi, loét, </a:t>
            </a:r>
            <a:r>
              <a:rPr lang="en-US" sz="1600">
                <a:latin typeface="Times New Roman" panose="02020603050405020304" pitchFamily="18" charset="0"/>
                <a:cs typeface="Times New Roman" panose="02020603050405020304" pitchFamily="18" charset="0"/>
              </a:rPr>
              <a:t>bờ xù xì, biến</a:t>
            </a:r>
            <a:r>
              <a:rPr lang="vi-VN" sz="1600">
                <a:latin typeface="Times New Roman" panose="02020603050405020304" pitchFamily="18" charset="0"/>
                <a:cs typeface="Times New Roman" panose="02020603050405020304" pitchFamily="18" charset="0"/>
              </a:rPr>
              <a:t> dạng, cứng chắc”, qua nhuộm huỳnh quang, siêu âm,…</a:t>
            </a:r>
          </a:p>
        </p:txBody>
      </p:sp>
      <p:sp>
        <p:nvSpPr>
          <p:cNvPr id="7" name="Hộp Văn bản 6">
            <a:extLst>
              <a:ext uri="{FF2B5EF4-FFF2-40B4-BE49-F238E27FC236}">
                <a16:creationId xmlns:a16="http://schemas.microsoft.com/office/drawing/2014/main" id="{8701098C-4C6C-AC5D-C8A9-9C12995137D4}"/>
              </a:ext>
            </a:extLst>
          </p:cNvPr>
          <p:cNvSpPr txBox="1"/>
          <p:nvPr/>
        </p:nvSpPr>
        <p:spPr>
          <a:xfrm>
            <a:off x="1313994" y="5504893"/>
            <a:ext cx="3756770" cy="830997"/>
          </a:xfrm>
          <a:prstGeom prst="rect">
            <a:avLst/>
          </a:prstGeom>
          <a:noFill/>
        </p:spPr>
        <p:txBody>
          <a:bodyPr wrap="square">
            <a:spAutoFit/>
          </a:bodyPr>
          <a:lstStyle/>
          <a:p>
            <a:pPr algn="just"/>
            <a:r>
              <a:rPr lang="en-US" sz="1600" b="1">
                <a:latin typeface="Times New Roman" panose="02020603050405020304" pitchFamily="18" charset="0"/>
                <a:cs typeface="Times New Roman" panose="02020603050405020304" pitchFamily="18" charset="0"/>
              </a:rPr>
              <a:t>*Yếu tố nguy cơ cao:</a:t>
            </a:r>
            <a:r>
              <a:rPr lang="en-US" sz="1600">
                <a:latin typeface="Times New Roman" panose="02020603050405020304" pitchFamily="18" charset="0"/>
                <a:cs typeface="Times New Roman" panose="02020603050405020304" pitchFamily="18" charset="0"/>
              </a:rPr>
              <a:t> biệt hóa kém hoặc ko biệt hóa</a:t>
            </a:r>
            <a:r>
              <a:rPr lang="vi-VN" sz="1600">
                <a:latin typeface="Times New Roman" panose="02020603050405020304" pitchFamily="18" charset="0"/>
                <a:cs typeface="Times New Roman" panose="02020603050405020304" pitchFamily="18" charset="0"/>
              </a:rPr>
              <a:t> (</a:t>
            </a:r>
            <a:r>
              <a:rPr lang="en-US" sz="1600">
                <a:latin typeface="Times New Roman" panose="02020603050405020304" pitchFamily="18" charset="0"/>
                <a:cs typeface="Times New Roman" panose="02020603050405020304" pitchFamily="18" charset="0"/>
              </a:rPr>
              <a:t>grad </a:t>
            </a:r>
            <a:r>
              <a:rPr lang="vi-VN" sz="1600">
                <a:latin typeface="Times New Roman" panose="02020603050405020304" pitchFamily="18" charset="0"/>
                <a:cs typeface="Times New Roman" panose="02020603050405020304" pitchFamily="18" charset="0"/>
              </a:rPr>
              <a:t>3, </a:t>
            </a:r>
            <a:r>
              <a:rPr lang="en-US" sz="1600">
                <a:latin typeface="Times New Roman" panose="02020603050405020304" pitchFamily="18" charset="0"/>
                <a:cs typeface="Times New Roman" panose="02020603050405020304" pitchFamily="18" charset="0"/>
              </a:rPr>
              <a:t>grad </a:t>
            </a:r>
            <a:r>
              <a:rPr lang="vi-VN" sz="1600">
                <a:latin typeface="Times New Roman" panose="02020603050405020304" pitchFamily="18" charset="0"/>
                <a:cs typeface="Times New Roman" panose="02020603050405020304" pitchFamily="18" charset="0"/>
              </a:rPr>
              <a:t>4), xâm lấn mạch máu-bạch huyết, </a:t>
            </a:r>
            <a:r>
              <a:rPr lang="en-US" sz="1600">
                <a:latin typeface="Times New Roman" panose="02020603050405020304" pitchFamily="18" charset="0"/>
                <a:cs typeface="Times New Roman" panose="02020603050405020304" pitchFamily="18" charset="0"/>
              </a:rPr>
              <a:t>bờ diện cắt dương tính </a:t>
            </a:r>
          </a:p>
        </p:txBody>
      </p:sp>
    </p:spTree>
    <p:extLst>
      <p:ext uri="{BB962C8B-B14F-4D97-AF65-F5344CB8AC3E}">
        <p14:creationId xmlns:p14="http://schemas.microsoft.com/office/powerpoint/2010/main" val="292989538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6" descr="Endoscopic Mucosal Resection (EMR) | Abdominal Key">
            <a:extLst>
              <a:ext uri="{FF2B5EF4-FFF2-40B4-BE49-F238E27FC236}">
                <a16:creationId xmlns:a16="http://schemas.microsoft.com/office/drawing/2014/main" id="{19C40D41-EDF8-EBFD-5293-90A83C2469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2380" y="949425"/>
            <a:ext cx="3777143" cy="2010593"/>
          </a:xfrm>
          <a:prstGeom prst="rect">
            <a:avLst/>
          </a:prstGeom>
          <a:noFill/>
          <a:extLst>
            <a:ext uri="{909E8E84-426E-40DD-AFC4-6F175D3DCCD1}">
              <a14:hiddenFill xmlns:a14="http://schemas.microsoft.com/office/drawing/2010/main">
                <a:solidFill>
                  <a:srgbClr val="FFFFFF"/>
                </a:solidFill>
              </a14:hiddenFill>
            </a:ext>
          </a:extLst>
        </p:spPr>
      </p:pic>
      <p:sp>
        <p:nvSpPr>
          <p:cNvPr id="6" name="Chỗ dành sẵn cho Nội dung 2">
            <a:extLst>
              <a:ext uri="{FF2B5EF4-FFF2-40B4-BE49-F238E27FC236}">
                <a16:creationId xmlns:a16="http://schemas.microsoft.com/office/drawing/2014/main" id="{EC90F670-4C4F-7E11-985C-E748079045D3}"/>
              </a:ext>
            </a:extLst>
          </p:cNvPr>
          <p:cNvSpPr>
            <a:spLocks noGrp="1"/>
          </p:cNvSpPr>
          <p:nvPr>
            <p:ph idx="1"/>
          </p:nvPr>
        </p:nvSpPr>
        <p:spPr>
          <a:xfrm>
            <a:off x="183941" y="452192"/>
            <a:ext cx="5014020" cy="434864"/>
          </a:xfrm>
        </p:spPr>
        <p:txBody>
          <a:bodyPr>
            <a:noAutofit/>
          </a:bodyPr>
          <a:lstStyle/>
          <a:p>
            <a:pPr algn="ctr"/>
            <a:r>
              <a:rPr lang="en-US" sz="1400" b="1">
                <a:solidFill>
                  <a:srgbClr val="002060"/>
                </a:solidFill>
                <a:latin typeface="+mj-lt"/>
              </a:rPr>
              <a:t>Cắt niêm mạc qua nội soi (Endo Mucosa Resection -EMR</a:t>
            </a:r>
            <a:r>
              <a:rPr lang="en-US" sz="1400">
                <a:latin typeface="+mj-lt"/>
              </a:rPr>
              <a:t>)</a:t>
            </a:r>
          </a:p>
        </p:txBody>
      </p:sp>
      <p:sp>
        <p:nvSpPr>
          <p:cNvPr id="2" name="Chỗ dành sẵn cho Nội dung 2">
            <a:extLst>
              <a:ext uri="{FF2B5EF4-FFF2-40B4-BE49-F238E27FC236}">
                <a16:creationId xmlns:a16="http://schemas.microsoft.com/office/drawing/2014/main" id="{7A8699AB-FCF6-0F93-5364-0B6E10D40259}"/>
              </a:ext>
            </a:extLst>
          </p:cNvPr>
          <p:cNvSpPr txBox="1">
            <a:spLocks/>
          </p:cNvSpPr>
          <p:nvPr/>
        </p:nvSpPr>
        <p:spPr>
          <a:xfrm>
            <a:off x="5371059" y="252430"/>
            <a:ext cx="6314214" cy="43486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486918" indent="-285750" algn="l" defTabSz="914400" rtl="0" eaLnBrk="1" latinLnBrk="0" hangingPunct="1">
              <a:lnSpc>
                <a:spcPct val="90000"/>
              </a:lnSpc>
              <a:spcBef>
                <a:spcPts val="200"/>
              </a:spcBef>
              <a:spcAft>
                <a:spcPts val="400"/>
              </a:spcAft>
              <a:buClr>
                <a:srgbClr val="0070C0"/>
              </a:buClr>
              <a:buFont typeface="Arial" panose="020B0604020202020204" pitchFamily="34" charset="0"/>
              <a:buChar char="•"/>
              <a:defRPr sz="1800" kern="1200">
                <a:solidFill>
                  <a:schemeClr val="tx1">
                    <a:lumMod val="75000"/>
                    <a:lumOff val="25000"/>
                  </a:schemeClr>
                </a:solidFill>
                <a:latin typeface="+mn-lt"/>
                <a:ea typeface="+mn-ea"/>
                <a:cs typeface="+mn-cs"/>
              </a:defRPr>
            </a:lvl2pPr>
            <a:lvl3pPr marL="669798" indent="-28575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kern="1200">
                <a:solidFill>
                  <a:schemeClr val="tx1">
                    <a:lumMod val="75000"/>
                    <a:lumOff val="25000"/>
                  </a:schemeClr>
                </a:solidFill>
                <a:latin typeface="+mn-lt"/>
                <a:ea typeface="+mn-ea"/>
                <a:cs typeface="+mn-cs"/>
              </a:defRPr>
            </a:lvl3pPr>
            <a:lvl4pPr marL="852678" indent="-28575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035558" indent="-28575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1400" b="1">
                <a:solidFill>
                  <a:srgbClr val="002060"/>
                </a:solidFill>
              </a:rPr>
              <a:t>Bóc tách dưới niêm mạc qua nội soi (Endo Submucosa Dissection - ESD</a:t>
            </a:r>
            <a:r>
              <a:rPr lang="en-US" sz="1400"/>
              <a:t>)</a:t>
            </a:r>
          </a:p>
        </p:txBody>
      </p:sp>
      <p:pic>
        <p:nvPicPr>
          <p:cNvPr id="3" name="Picture 14" descr="The procedures of H-ESD. (A-E) The schemas show each step of the H-ESD... |  Download Scientific Diagram">
            <a:extLst>
              <a:ext uri="{FF2B5EF4-FFF2-40B4-BE49-F238E27FC236}">
                <a16:creationId xmlns:a16="http://schemas.microsoft.com/office/drawing/2014/main" id="{04B8D8EB-A159-68A5-9E28-0EEA0B3DD35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88011" y="540587"/>
            <a:ext cx="4413773" cy="2684612"/>
          </a:xfrm>
          <a:prstGeom prst="rect">
            <a:avLst/>
          </a:prstGeom>
          <a:noFill/>
          <a:extLst>
            <a:ext uri="{909E8E84-426E-40DD-AFC4-6F175D3DCCD1}">
              <a14:hiddenFill xmlns:a14="http://schemas.microsoft.com/office/drawing/2010/main">
                <a:solidFill>
                  <a:srgbClr val="FFFFFF"/>
                </a:solidFill>
              </a14:hiddenFill>
            </a:ext>
          </a:extLst>
        </p:spPr>
      </p:pic>
      <p:pic>
        <p:nvPicPr>
          <p:cNvPr id="7" name="Hình ảnh 4">
            <a:extLst>
              <a:ext uri="{FF2B5EF4-FFF2-40B4-BE49-F238E27FC236}">
                <a16:creationId xmlns:a16="http://schemas.microsoft.com/office/drawing/2014/main" id="{3A6D460E-BC2E-5D58-81D8-B8A7C11837C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7593" y="3282702"/>
            <a:ext cx="3150392" cy="2764086"/>
          </a:xfrm>
          <a:prstGeom prst="rect">
            <a:avLst/>
          </a:prstGeom>
        </p:spPr>
      </p:pic>
      <p:pic>
        <p:nvPicPr>
          <p:cNvPr id="8" name="Hình ảnh 5">
            <a:extLst>
              <a:ext uri="{FF2B5EF4-FFF2-40B4-BE49-F238E27FC236}">
                <a16:creationId xmlns:a16="http://schemas.microsoft.com/office/drawing/2014/main" id="{EFAF4FE9-4397-5E85-67FC-671771D3AC1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98864" y="3282701"/>
            <a:ext cx="3319906" cy="2764087"/>
          </a:xfrm>
          <a:prstGeom prst="rect">
            <a:avLst/>
          </a:prstGeom>
        </p:spPr>
      </p:pic>
      <p:pic>
        <p:nvPicPr>
          <p:cNvPr id="9" name="Hình ảnh 6">
            <a:extLst>
              <a:ext uri="{FF2B5EF4-FFF2-40B4-BE49-F238E27FC236}">
                <a16:creationId xmlns:a16="http://schemas.microsoft.com/office/drawing/2014/main" id="{B17125BC-6CF4-4270-E3E7-AB30E8FC9FC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788323" y="2932796"/>
            <a:ext cx="2724150" cy="3171825"/>
          </a:xfrm>
          <a:prstGeom prst="rect">
            <a:avLst/>
          </a:prstGeom>
        </p:spPr>
      </p:pic>
      <p:sp>
        <p:nvSpPr>
          <p:cNvPr id="10" name="Hộp Văn bản 9">
            <a:extLst>
              <a:ext uri="{FF2B5EF4-FFF2-40B4-BE49-F238E27FC236}">
                <a16:creationId xmlns:a16="http://schemas.microsoft.com/office/drawing/2014/main" id="{3BC23238-FAFB-1B94-F2C2-392724831B48}"/>
              </a:ext>
            </a:extLst>
          </p:cNvPr>
          <p:cNvSpPr txBox="1"/>
          <p:nvPr/>
        </p:nvSpPr>
        <p:spPr>
          <a:xfrm>
            <a:off x="669188" y="6362070"/>
            <a:ext cx="3218797" cy="461665"/>
          </a:xfrm>
          <a:prstGeom prst="rect">
            <a:avLst/>
          </a:prstGeom>
          <a:noFill/>
        </p:spPr>
        <p:txBody>
          <a:bodyPr wrap="square" rtlCol="0">
            <a:spAutoFit/>
          </a:bodyPr>
          <a:lstStyle/>
          <a:p>
            <a:pPr algn="ctr"/>
            <a:r>
              <a:rPr lang="vi-VN" sz="1200" b="1">
                <a:latin typeface="Times New Roman" panose="02020603050405020304" pitchFamily="18" charset="0"/>
                <a:cs typeface="Times New Roman" panose="02020603050405020304" pitchFamily="18" charset="0"/>
              </a:rPr>
              <a:t>Cắt bằng thòng lọng, </a:t>
            </a:r>
            <a:endParaRPr lang="en-US" sz="1200" b="1">
              <a:latin typeface="Times New Roman" panose="02020603050405020304" pitchFamily="18" charset="0"/>
              <a:cs typeface="Times New Roman" panose="02020603050405020304" pitchFamily="18" charset="0"/>
            </a:endParaRPr>
          </a:p>
          <a:p>
            <a:pPr algn="ctr"/>
            <a:r>
              <a:rPr lang="vi-VN" sz="1200" b="1">
                <a:latin typeface="Times New Roman" panose="02020603050405020304" pitchFamily="18" charset="0"/>
                <a:cs typeface="Times New Roman" panose="02020603050405020304" pitchFamily="18" charset="0"/>
              </a:rPr>
              <a:t>dùng khi kích thước u, polyp &lt;1cm.</a:t>
            </a:r>
          </a:p>
        </p:txBody>
      </p:sp>
      <p:sp>
        <p:nvSpPr>
          <p:cNvPr id="11" name="Hộp Văn bản 10">
            <a:extLst>
              <a:ext uri="{FF2B5EF4-FFF2-40B4-BE49-F238E27FC236}">
                <a16:creationId xmlns:a16="http://schemas.microsoft.com/office/drawing/2014/main" id="{1DA73E7E-FF56-7F34-D4DA-9F7B20F2F7CB}"/>
              </a:ext>
            </a:extLst>
          </p:cNvPr>
          <p:cNvSpPr txBox="1"/>
          <p:nvPr/>
        </p:nvSpPr>
        <p:spPr>
          <a:xfrm>
            <a:off x="4756658" y="6326589"/>
            <a:ext cx="2938240" cy="461665"/>
          </a:xfrm>
          <a:prstGeom prst="rect">
            <a:avLst/>
          </a:prstGeom>
          <a:noFill/>
        </p:spPr>
        <p:txBody>
          <a:bodyPr wrap="square" rtlCol="0">
            <a:spAutoFit/>
          </a:bodyPr>
          <a:lstStyle/>
          <a:p>
            <a:pPr algn="ctr"/>
            <a:r>
              <a:rPr lang="vi-VN" sz="1200" b="1">
                <a:latin typeface="Times New Roman" panose="02020603050405020304" pitchFamily="18" charset="0"/>
                <a:cs typeface="Times New Roman" panose="02020603050405020304" pitchFamily="18" charset="0"/>
              </a:rPr>
              <a:t>EMR: cắt niêm mạc qua nội soi, </a:t>
            </a:r>
            <a:endParaRPr lang="en-US" sz="1200" b="1">
              <a:latin typeface="Times New Roman" panose="02020603050405020304" pitchFamily="18" charset="0"/>
              <a:cs typeface="Times New Roman" panose="02020603050405020304" pitchFamily="18" charset="0"/>
            </a:endParaRPr>
          </a:p>
          <a:p>
            <a:pPr algn="ctr"/>
            <a:r>
              <a:rPr lang="vi-VN" sz="1200" b="1">
                <a:latin typeface="Times New Roman" panose="02020603050405020304" pitchFamily="18" charset="0"/>
                <a:cs typeface="Times New Roman" panose="02020603050405020304" pitchFamily="18" charset="0"/>
              </a:rPr>
              <a:t>dùng khi u, polyp &lt; 20mm</a:t>
            </a:r>
          </a:p>
        </p:txBody>
      </p:sp>
      <p:sp>
        <p:nvSpPr>
          <p:cNvPr id="12" name="Hộp Văn bản 11">
            <a:extLst>
              <a:ext uri="{FF2B5EF4-FFF2-40B4-BE49-F238E27FC236}">
                <a16:creationId xmlns:a16="http://schemas.microsoft.com/office/drawing/2014/main" id="{49BF643A-D4DA-AC29-C4BC-2A4B483BDF3C}"/>
              </a:ext>
            </a:extLst>
          </p:cNvPr>
          <p:cNvSpPr txBox="1"/>
          <p:nvPr/>
        </p:nvSpPr>
        <p:spPr>
          <a:xfrm>
            <a:off x="8615522" y="6396335"/>
            <a:ext cx="3069751" cy="461665"/>
          </a:xfrm>
          <a:prstGeom prst="rect">
            <a:avLst/>
          </a:prstGeom>
          <a:noFill/>
        </p:spPr>
        <p:txBody>
          <a:bodyPr wrap="square" rtlCol="0">
            <a:spAutoFit/>
          </a:bodyPr>
          <a:lstStyle/>
          <a:p>
            <a:pPr algn="ctr"/>
            <a:r>
              <a:rPr lang="vi-VN" sz="1200" b="1">
                <a:latin typeface="Times New Roman" panose="02020603050405020304" pitchFamily="18" charset="0"/>
                <a:cs typeface="Times New Roman" panose="02020603050405020304" pitchFamily="18" charset="0"/>
              </a:rPr>
              <a:t>ESD: Bóc tách dứoi niêm qua nội soi </a:t>
            </a:r>
            <a:endParaRPr lang="en-US" sz="1200" b="1">
              <a:latin typeface="Times New Roman" panose="02020603050405020304" pitchFamily="18" charset="0"/>
              <a:cs typeface="Times New Roman" panose="02020603050405020304" pitchFamily="18" charset="0"/>
            </a:endParaRPr>
          </a:p>
          <a:p>
            <a:pPr algn="ctr"/>
            <a:r>
              <a:rPr lang="vi-VN" sz="1200" b="1">
                <a:latin typeface="Times New Roman" panose="02020603050405020304" pitchFamily="18" charset="0"/>
                <a:cs typeface="Times New Roman" panose="02020603050405020304" pitchFamily="18" charset="0"/>
              </a:rPr>
              <a:t>khi không thể EMR</a:t>
            </a:r>
          </a:p>
        </p:txBody>
      </p:sp>
    </p:spTree>
    <p:extLst>
      <p:ext uri="{BB962C8B-B14F-4D97-AF65-F5344CB8AC3E}">
        <p14:creationId xmlns:p14="http://schemas.microsoft.com/office/powerpoint/2010/main" val="49210047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4EE4ECC7-B6C5-925D-3F4E-694D11078A2B}"/>
              </a:ext>
            </a:extLst>
          </p:cNvPr>
          <p:cNvSpPr>
            <a:spLocks noGrp="1"/>
          </p:cNvSpPr>
          <p:nvPr>
            <p:ph type="title"/>
          </p:nvPr>
        </p:nvSpPr>
        <p:spPr>
          <a:xfrm>
            <a:off x="880775" y="1969"/>
            <a:ext cx="10058400" cy="882543"/>
          </a:xfrm>
        </p:spPr>
        <p:txBody>
          <a:bodyPr>
            <a:normAutofit/>
          </a:bodyPr>
          <a:lstStyle/>
          <a:p>
            <a:pPr marL="857250" indent="-857250">
              <a:buFont typeface="+mj-lt"/>
              <a:buAutoNum type="romanUcPeriod" startAt="2"/>
            </a:pPr>
            <a:r>
              <a:rPr lang="it-IT"/>
              <a:t>Giai đoạn I – III (chưa di căn)</a:t>
            </a:r>
            <a:endParaRPr lang="en-US"/>
          </a:p>
        </p:txBody>
      </p:sp>
      <p:pic>
        <p:nvPicPr>
          <p:cNvPr id="4" name="Hình ảnh 3">
            <a:extLst>
              <a:ext uri="{FF2B5EF4-FFF2-40B4-BE49-F238E27FC236}">
                <a16:creationId xmlns:a16="http://schemas.microsoft.com/office/drawing/2014/main" id="{81174A0F-0767-ED36-8BDE-72C82BC859D7}"/>
              </a:ext>
            </a:extLst>
          </p:cNvPr>
          <p:cNvPicPr>
            <a:picLocks noChangeAspect="1"/>
          </p:cNvPicPr>
          <p:nvPr/>
        </p:nvPicPr>
        <p:blipFill rotWithShape="1">
          <a:blip r:embed="rId3"/>
          <a:srcRect l="19113" t="18464" r="19868" b="22092"/>
          <a:stretch/>
        </p:blipFill>
        <p:spPr>
          <a:xfrm>
            <a:off x="1363644" y="1069262"/>
            <a:ext cx="9464711" cy="5184032"/>
          </a:xfrm>
          <a:prstGeom prst="rect">
            <a:avLst/>
          </a:prstGeom>
        </p:spPr>
      </p:pic>
      <p:sp>
        <p:nvSpPr>
          <p:cNvPr id="5" name="Hộp Văn bản 4">
            <a:extLst>
              <a:ext uri="{FF2B5EF4-FFF2-40B4-BE49-F238E27FC236}">
                <a16:creationId xmlns:a16="http://schemas.microsoft.com/office/drawing/2014/main" id="{3CD15282-8E8E-D51D-957D-EC273CBA497E}"/>
              </a:ext>
            </a:extLst>
          </p:cNvPr>
          <p:cNvSpPr txBox="1"/>
          <p:nvPr/>
        </p:nvSpPr>
        <p:spPr>
          <a:xfrm>
            <a:off x="755864" y="6423113"/>
            <a:ext cx="11031583" cy="338554"/>
          </a:xfrm>
          <a:prstGeom prst="rect">
            <a:avLst/>
          </a:prstGeom>
          <a:noFill/>
        </p:spPr>
        <p:txBody>
          <a:bodyPr wrap="square" rtlCol="0">
            <a:spAutoFit/>
          </a:bodyPr>
          <a:lstStyle/>
          <a:p>
            <a:r>
              <a:rPr lang="en-US" sz="1600" b="1">
                <a:latin typeface="Times New Roman" panose="02020603050405020304" pitchFamily="18" charset="0"/>
                <a:cs typeface="Times New Roman" panose="02020603050405020304" pitchFamily="18" charset="0"/>
              </a:rPr>
              <a:t>PHÁC ĐỒ ĐIỀU TRỊ UNG THƯ ĐẠI TRÀNG CÓ THỂ PHẪU THUÂT CẮT U (KHÔNG DI CĂN) THEO NCCN 2022</a:t>
            </a:r>
          </a:p>
        </p:txBody>
      </p:sp>
    </p:spTree>
    <p:extLst>
      <p:ext uri="{BB962C8B-B14F-4D97-AF65-F5344CB8AC3E}">
        <p14:creationId xmlns:p14="http://schemas.microsoft.com/office/powerpoint/2010/main" val="382878232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91D30315-6AA1-13BA-D64C-B156C972A0B5}"/>
              </a:ext>
            </a:extLst>
          </p:cNvPr>
          <p:cNvSpPr>
            <a:spLocks noGrp="1"/>
          </p:cNvSpPr>
          <p:nvPr>
            <p:ph type="title"/>
          </p:nvPr>
        </p:nvSpPr>
        <p:spPr>
          <a:xfrm>
            <a:off x="489857" y="374403"/>
            <a:ext cx="10058400" cy="882543"/>
          </a:xfrm>
        </p:spPr>
        <p:txBody>
          <a:bodyPr>
            <a:normAutofit/>
          </a:bodyPr>
          <a:lstStyle/>
          <a:p>
            <a:pPr marL="857250" indent="-857250">
              <a:buFont typeface="+mj-lt"/>
              <a:buAutoNum type="romanUcPeriod" startAt="3"/>
            </a:pPr>
            <a:r>
              <a:rPr lang="en-US">
                <a:cs typeface="Times New Roman" panose="02020603050405020304" pitchFamily="18" charset="0"/>
              </a:rPr>
              <a:t>Giai đoạn IV (di căn xa)</a:t>
            </a:r>
            <a:endParaRPr lang="en-US"/>
          </a:p>
        </p:txBody>
      </p:sp>
      <p:pic>
        <p:nvPicPr>
          <p:cNvPr id="9" name="Hình ảnh 8">
            <a:extLst>
              <a:ext uri="{FF2B5EF4-FFF2-40B4-BE49-F238E27FC236}">
                <a16:creationId xmlns:a16="http://schemas.microsoft.com/office/drawing/2014/main" id="{F62172D6-B02C-B038-878A-61ACC226F288}"/>
              </a:ext>
            </a:extLst>
          </p:cNvPr>
          <p:cNvPicPr>
            <a:picLocks noChangeAspect="1"/>
          </p:cNvPicPr>
          <p:nvPr/>
        </p:nvPicPr>
        <p:blipFill rotWithShape="1">
          <a:blip r:embed="rId3"/>
          <a:srcRect l="24869" t="29463" r="20790" b="7077"/>
          <a:stretch/>
        </p:blipFill>
        <p:spPr>
          <a:xfrm>
            <a:off x="2783305" y="1692393"/>
            <a:ext cx="6625389" cy="4349932"/>
          </a:xfrm>
          <a:prstGeom prst="rect">
            <a:avLst/>
          </a:prstGeom>
        </p:spPr>
      </p:pic>
      <p:sp>
        <p:nvSpPr>
          <p:cNvPr id="10" name="Hộp Văn bản 9">
            <a:extLst>
              <a:ext uri="{FF2B5EF4-FFF2-40B4-BE49-F238E27FC236}">
                <a16:creationId xmlns:a16="http://schemas.microsoft.com/office/drawing/2014/main" id="{9EC039A9-4A54-507C-B8C3-18DBED66CEF2}"/>
              </a:ext>
            </a:extLst>
          </p:cNvPr>
          <p:cNvSpPr txBox="1"/>
          <p:nvPr/>
        </p:nvSpPr>
        <p:spPr>
          <a:xfrm>
            <a:off x="2079722" y="6389244"/>
            <a:ext cx="7726336" cy="369332"/>
          </a:xfrm>
          <a:prstGeom prst="rect">
            <a:avLst/>
          </a:prstGeom>
          <a:noFill/>
        </p:spPr>
        <p:txBody>
          <a:bodyPr wrap="square">
            <a:spAutoFit/>
          </a:bodyPr>
          <a:lstStyle/>
          <a:p>
            <a:pPr algn="ctr"/>
            <a:r>
              <a:rPr lang="en-US" b="1">
                <a:latin typeface="Times New Roman" panose="02020603050405020304" pitchFamily="18" charset="0"/>
                <a:cs typeface="Times New Roman" panose="02020603050405020304" pitchFamily="18" charset="0"/>
              </a:rPr>
              <a:t>Hướng dẫn của Hiệp hội ung thư đại trực tràng Nhật Bản (JSCCR 2019)</a:t>
            </a:r>
          </a:p>
        </p:txBody>
      </p:sp>
    </p:spTree>
    <p:extLst>
      <p:ext uri="{BB962C8B-B14F-4D97-AF65-F5344CB8AC3E}">
        <p14:creationId xmlns:p14="http://schemas.microsoft.com/office/powerpoint/2010/main" val="68541288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69EDAE7A-2EC4-8D65-A378-E2445043E0C4}"/>
              </a:ext>
            </a:extLst>
          </p:cNvPr>
          <p:cNvSpPr>
            <a:spLocks noGrp="1"/>
          </p:cNvSpPr>
          <p:nvPr>
            <p:ph type="title"/>
          </p:nvPr>
        </p:nvSpPr>
        <p:spPr/>
        <p:txBody>
          <a:bodyPr/>
          <a:lstStyle/>
          <a:p>
            <a:r>
              <a:rPr lang="en-US"/>
              <a:t>Phẫu thuật </a:t>
            </a:r>
          </a:p>
        </p:txBody>
      </p:sp>
      <p:sp>
        <p:nvSpPr>
          <p:cNvPr id="3" name="Chỗ dành sẵn cho Nội dung 2">
            <a:extLst>
              <a:ext uri="{FF2B5EF4-FFF2-40B4-BE49-F238E27FC236}">
                <a16:creationId xmlns:a16="http://schemas.microsoft.com/office/drawing/2014/main" id="{A0EC5325-D3CF-2A68-A81F-DEC7EAE1F0C7}"/>
              </a:ext>
            </a:extLst>
          </p:cNvPr>
          <p:cNvSpPr>
            <a:spLocks noGrp="1"/>
          </p:cNvSpPr>
          <p:nvPr>
            <p:ph idx="1"/>
          </p:nvPr>
        </p:nvSpPr>
        <p:spPr>
          <a:xfrm>
            <a:off x="1038497" y="2300936"/>
            <a:ext cx="9385663" cy="3441263"/>
          </a:xfrm>
        </p:spPr>
        <p:txBody>
          <a:bodyPr>
            <a:normAutofit/>
          </a:bodyPr>
          <a:lstStyle/>
          <a:p>
            <a:pPr marR="0" lvl="1" algn="just" defTabSz="914400" rtl="0" eaLnBrk="1" fontAlgn="auto" latinLnBrk="0" hangingPunct="1">
              <a:lnSpc>
                <a:spcPct val="90000"/>
              </a:lnSpc>
              <a:spcBef>
                <a:spcPts val="200"/>
              </a:spcBef>
              <a:spcAft>
                <a:spcPts val="400"/>
              </a:spcAft>
              <a:buClr>
                <a:srgbClr val="0070C0"/>
              </a:buClr>
              <a:buSzTx/>
              <a:buFont typeface="Wingdings" panose="05000000000000000000" pitchFamily="2" charset="2"/>
              <a:buChar char="Ø"/>
              <a:tabLst/>
              <a:defRPr/>
            </a:pPr>
            <a:r>
              <a:rPr kumimoji="0" lang="en-US" sz="2400" b="0" i="0" u="none" strike="noStrike" kern="1200" cap="none" spc="0" normalizeH="0" baseline="0" noProof="0">
                <a:ln>
                  <a:noFill/>
                </a:ln>
                <a:solidFill>
                  <a:srgbClr val="0070C0"/>
                </a:solidFill>
                <a:effectLst/>
                <a:uLnTx/>
                <a:uFillTx/>
                <a:latin typeface="Times New Roman" panose="02020603050405020304" pitchFamily="18" charset="0"/>
                <a:cs typeface="Times New Roman" panose="02020603050405020304" pitchFamily="18" charset="0"/>
              </a:rPr>
              <a:t>Nguyên tắc phẫu thuật:</a:t>
            </a:r>
          </a:p>
          <a:p>
            <a:pPr marL="486918" marR="0" lvl="1" indent="-285750" algn="just" defTabSz="914400" rtl="0" eaLnBrk="1" fontAlgn="auto" latinLnBrk="0" hangingPunct="1">
              <a:lnSpc>
                <a:spcPct val="90000"/>
              </a:lnSpc>
              <a:spcBef>
                <a:spcPts val="200"/>
              </a:spcBef>
              <a:spcAft>
                <a:spcPts val="400"/>
              </a:spcAft>
              <a:buClr>
                <a:srgbClr val="0070C0"/>
              </a:buClr>
              <a:buSzTx/>
              <a:buFont typeface="Arial" panose="020B0604020202020204" pitchFamily="34" charset="0"/>
              <a:buChar char="•"/>
              <a:tabLst/>
              <a:defRPr/>
            </a:pPr>
            <a:r>
              <a:rPr kumimoji="0" lang="en-US" sz="2400" b="0" i="0" u="none" strike="noStrike" kern="1200" cap="none" spc="0" normalizeH="0" baseline="0" noProof="0">
                <a:ln>
                  <a:noFill/>
                </a:ln>
                <a:solidFill>
                  <a:schemeClr val="tx1"/>
                </a:solidFill>
                <a:effectLst/>
                <a:uLnTx/>
                <a:uFillTx/>
                <a:latin typeface="Times New Roman" panose="02020603050405020304" pitchFamily="18" charset="0"/>
                <a:cs typeface="Times New Roman" panose="02020603050405020304" pitchFamily="18" charset="0"/>
              </a:rPr>
              <a:t>Đ</a:t>
            </a:r>
            <a:r>
              <a:rPr kumimoji="0" lang="vi-VN" sz="2400" b="0" i="0" u="none" strike="noStrike" kern="1200" cap="none" spc="0" normalizeH="0" baseline="0" noProof="0">
                <a:ln>
                  <a:noFill/>
                </a:ln>
                <a:solidFill>
                  <a:schemeClr val="tx1"/>
                </a:solidFill>
                <a:effectLst/>
                <a:uLnTx/>
                <a:uFillTx/>
                <a:latin typeface="Times New Roman" panose="02020603050405020304" pitchFamily="18" charset="0"/>
                <a:cs typeface="Times New Roman" panose="02020603050405020304" pitchFamily="18" charset="0"/>
              </a:rPr>
              <a:t>ảm bảo diện cắt an toàn</a:t>
            </a:r>
          </a:p>
          <a:p>
            <a:pPr marL="486918" marR="0" lvl="1" indent="-285750" algn="just" defTabSz="914400" rtl="0" eaLnBrk="1" fontAlgn="auto" latinLnBrk="0" hangingPunct="1">
              <a:lnSpc>
                <a:spcPct val="90000"/>
              </a:lnSpc>
              <a:spcBef>
                <a:spcPts val="200"/>
              </a:spcBef>
              <a:spcAft>
                <a:spcPts val="400"/>
              </a:spcAft>
              <a:buClr>
                <a:srgbClr val="0070C0"/>
              </a:buClr>
              <a:buSzTx/>
              <a:buFont typeface="Arial" panose="020B0604020202020204" pitchFamily="34" charset="0"/>
              <a:buChar char="•"/>
              <a:tabLst/>
              <a:defRPr/>
            </a:pPr>
            <a:r>
              <a:rPr kumimoji="0" lang="vi-VN" sz="2400" b="0" i="0" u="none" strike="noStrike" kern="1200" cap="none" spc="0" normalizeH="0" baseline="0" noProof="0">
                <a:ln>
                  <a:noFill/>
                </a:ln>
                <a:solidFill>
                  <a:schemeClr val="tx1"/>
                </a:solidFill>
                <a:effectLst/>
                <a:uLnTx/>
                <a:uFillTx/>
                <a:latin typeface="Times New Roman" panose="02020603050405020304" pitchFamily="18" charset="0"/>
                <a:cs typeface="Times New Roman" panose="02020603050405020304" pitchFamily="18" charset="0"/>
              </a:rPr>
              <a:t>Cắt</a:t>
            </a:r>
            <a:r>
              <a:rPr kumimoji="0" lang="en-US" sz="2400" b="0" i="0" u="none" strike="noStrike" kern="1200" cap="none" spc="0" normalizeH="0" baseline="0" noProof="0">
                <a:ln>
                  <a:noFill/>
                </a:ln>
                <a:solidFill>
                  <a:schemeClr val="tx1"/>
                </a:solidFill>
                <a:effectLst/>
                <a:uLnTx/>
                <a:uFillTx/>
                <a:latin typeface="Times New Roman" panose="02020603050405020304" pitchFamily="18" charset="0"/>
                <a:cs typeface="Times New Roman" panose="02020603050405020304" pitchFamily="18" charset="0"/>
              </a:rPr>
              <a:t> trọn</a:t>
            </a:r>
            <a:r>
              <a:rPr kumimoji="0" lang="vi-VN" sz="2400" b="0" i="0" u="none" strike="noStrike" kern="1200" cap="none" spc="0" normalizeH="0" baseline="0" noProof="0">
                <a:ln>
                  <a:noFill/>
                </a:ln>
                <a:solidFill>
                  <a:schemeClr val="tx1"/>
                </a:solidFill>
                <a:effectLst/>
                <a:uLnTx/>
                <a:uFillTx/>
                <a:latin typeface="Times New Roman" panose="02020603050405020304" pitchFamily="18" charset="0"/>
                <a:cs typeface="Times New Roman" panose="02020603050405020304" pitchFamily="18" charset="0"/>
              </a:rPr>
              <a:t> đoạn đại tràng mang u</a:t>
            </a:r>
            <a:r>
              <a:rPr kumimoji="0" lang="en-US" sz="2400" b="0" i="0" u="none" strike="noStrike" kern="1200" cap="none" spc="0" normalizeH="0" baseline="0" noProof="0">
                <a:ln>
                  <a:noFill/>
                </a:ln>
                <a:solidFill>
                  <a:schemeClr val="tx1"/>
                </a:solidFill>
                <a:effectLst/>
                <a:uLnTx/>
                <a:uFillTx/>
                <a:latin typeface="Times New Roman" panose="02020603050405020304" pitchFamily="18" charset="0"/>
                <a:cs typeface="Times New Roman" panose="02020603050405020304" pitchFamily="18" charset="0"/>
              </a:rPr>
              <a:t> cùng với mạc treo tương ứng, mạch máu nuôi dưỡng, mạch bạch huyết</a:t>
            </a:r>
          </a:p>
          <a:p>
            <a:pPr marL="486918" marR="0" lvl="1" indent="-285750" algn="just" defTabSz="914400" rtl="0" eaLnBrk="1" fontAlgn="auto" latinLnBrk="0" hangingPunct="1">
              <a:lnSpc>
                <a:spcPct val="90000"/>
              </a:lnSpc>
              <a:spcBef>
                <a:spcPts val="200"/>
              </a:spcBef>
              <a:spcAft>
                <a:spcPts val="400"/>
              </a:spcAft>
              <a:buClr>
                <a:srgbClr val="0070C0"/>
              </a:buClr>
              <a:buSzTx/>
              <a:buFont typeface="Arial" panose="020B0604020202020204" pitchFamily="34" charset="0"/>
              <a:buChar char="•"/>
              <a:tabLst/>
              <a:defRPr/>
            </a:pPr>
            <a:r>
              <a:rPr kumimoji="0" lang="en-US" sz="2400" b="0" i="0" u="none" strike="noStrike" kern="1200" cap="none" spc="0" normalizeH="0" baseline="0" noProof="0">
                <a:ln>
                  <a:noFill/>
                </a:ln>
                <a:solidFill>
                  <a:schemeClr val="tx1"/>
                </a:solidFill>
                <a:effectLst/>
                <a:uLnTx/>
                <a:uFillTx/>
                <a:latin typeface="Times New Roman" panose="02020603050405020304" pitchFamily="18" charset="0"/>
                <a:cs typeface="Times New Roman" panose="02020603050405020304" pitchFamily="18" charset="0"/>
              </a:rPr>
              <a:t>Chỉ định phẫu thuật triệt để, tạm bợ, mở rộng và làm sạch tùy thuộc vào các yếu tố: giai đoạn, độ xâm lấn, mức độ di căn, thể trạng bệnh nhân</a:t>
            </a:r>
          </a:p>
          <a:p>
            <a:pPr algn="just"/>
            <a:endParaRPr lang="en-US" sz="2400">
              <a:solidFill>
                <a:schemeClr val="tx1"/>
              </a:solidFill>
              <a:latin typeface="Times New Roman" panose="02020603050405020304" pitchFamily="18" charset="0"/>
              <a:cs typeface="Times New Roman" panose="02020603050405020304" pitchFamily="18" charset="0"/>
            </a:endParaRPr>
          </a:p>
          <a:p>
            <a:pPr marR="0" lvl="1" algn="just" defTabSz="914400" rtl="0" eaLnBrk="1" fontAlgn="auto" latinLnBrk="0" hangingPunct="1">
              <a:lnSpc>
                <a:spcPct val="90000"/>
              </a:lnSpc>
              <a:spcBef>
                <a:spcPts val="200"/>
              </a:spcBef>
              <a:spcAft>
                <a:spcPts val="400"/>
              </a:spcAft>
              <a:buClr>
                <a:srgbClr val="0070C0"/>
              </a:buClr>
              <a:buSzTx/>
              <a:buFont typeface="Wingdings" panose="05000000000000000000" pitchFamily="2" charset="2"/>
              <a:buChar char="Ø"/>
              <a:tabLst/>
              <a:defRPr/>
            </a:pPr>
            <a:endParaRPr lang="en-US" sz="2400">
              <a:solidFill>
                <a:srgbClr val="0070C0"/>
              </a:solidFill>
              <a:latin typeface="Times New Roman" panose="02020603050405020304" pitchFamily="18" charset="0"/>
              <a:cs typeface="Times New Roman" panose="02020603050405020304" pitchFamily="18" charset="0"/>
            </a:endParaRPr>
          </a:p>
          <a:p>
            <a:pPr marR="0" lvl="1" algn="just" defTabSz="914400" rtl="0" eaLnBrk="1" fontAlgn="auto" latinLnBrk="0" hangingPunct="1">
              <a:lnSpc>
                <a:spcPct val="90000"/>
              </a:lnSpc>
              <a:spcBef>
                <a:spcPts val="200"/>
              </a:spcBef>
              <a:spcAft>
                <a:spcPts val="400"/>
              </a:spcAft>
              <a:buClr>
                <a:srgbClr val="0070C0"/>
              </a:buClr>
              <a:buSzTx/>
              <a:tabLst/>
              <a:defRPr/>
            </a:pPr>
            <a:endParaRPr lang="en-US" sz="2400">
              <a:solidFill>
                <a:srgbClr val="0070C0"/>
              </a:solidFill>
              <a:latin typeface="Times New Roman" panose="02020603050405020304" pitchFamily="18" charset="0"/>
              <a:cs typeface="Times New Roman" panose="02020603050405020304" pitchFamily="18" charset="0"/>
            </a:endParaRPr>
          </a:p>
          <a:p>
            <a:pPr marL="201168" marR="0" lvl="1" indent="0" algn="just" defTabSz="914400" rtl="0" eaLnBrk="1" fontAlgn="auto" latinLnBrk="0" hangingPunct="1">
              <a:lnSpc>
                <a:spcPct val="90000"/>
              </a:lnSpc>
              <a:spcBef>
                <a:spcPts val="200"/>
              </a:spcBef>
              <a:spcAft>
                <a:spcPts val="400"/>
              </a:spcAft>
              <a:buClr>
                <a:srgbClr val="0070C0"/>
              </a:buClr>
              <a:buSzTx/>
              <a:buNone/>
              <a:tabLst/>
              <a:defRPr/>
            </a:pPr>
            <a:endParaRPr kumimoji="0" lang="en-US" sz="2400" b="0" i="0" u="none" strike="noStrike" kern="1200" cap="none" spc="0" normalizeH="0" baseline="0" noProof="0">
              <a:ln>
                <a:noFill/>
              </a:ln>
              <a:solidFill>
                <a:srgbClr val="0070C0"/>
              </a:solidFill>
              <a:effectLst/>
              <a:uLnTx/>
              <a:uFillTx/>
              <a:latin typeface="Times New Roman" panose="02020603050405020304" pitchFamily="18" charset="0"/>
              <a:cs typeface="Times New Roman" panose="02020603050405020304" pitchFamily="18" charset="0"/>
            </a:endParaRPr>
          </a:p>
          <a:p>
            <a:pPr algn="just"/>
            <a:endParaRPr lang="en-US" sz="24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986999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05827FAB-7F0C-3DE5-29C2-C3FB28E5D03D}"/>
              </a:ext>
            </a:extLst>
          </p:cNvPr>
          <p:cNvSpPr>
            <a:spLocks noGrp="1"/>
          </p:cNvSpPr>
          <p:nvPr>
            <p:ph type="title"/>
          </p:nvPr>
        </p:nvSpPr>
        <p:spPr>
          <a:xfrm>
            <a:off x="423355" y="0"/>
            <a:ext cx="10058400" cy="882543"/>
          </a:xfrm>
        </p:spPr>
        <p:txBody>
          <a:bodyPr/>
          <a:lstStyle/>
          <a:p>
            <a:r>
              <a:rPr lang="en-US"/>
              <a:t>Loại phẫu thuật</a:t>
            </a:r>
          </a:p>
        </p:txBody>
      </p:sp>
      <p:sp>
        <p:nvSpPr>
          <p:cNvPr id="3" name="Chỗ dành sẵn cho Nội dung 2">
            <a:extLst>
              <a:ext uri="{FF2B5EF4-FFF2-40B4-BE49-F238E27FC236}">
                <a16:creationId xmlns:a16="http://schemas.microsoft.com/office/drawing/2014/main" id="{7A93EECC-883E-6682-CECC-516551BF5173}"/>
              </a:ext>
            </a:extLst>
          </p:cNvPr>
          <p:cNvSpPr>
            <a:spLocks noGrp="1"/>
          </p:cNvSpPr>
          <p:nvPr>
            <p:ph idx="1"/>
          </p:nvPr>
        </p:nvSpPr>
        <p:spPr>
          <a:xfrm>
            <a:off x="592974" y="1097278"/>
            <a:ext cx="11006051" cy="5253646"/>
          </a:xfrm>
        </p:spPr>
        <p:txBody>
          <a:bodyPr>
            <a:normAutofit/>
          </a:bodyPr>
          <a:lstStyle/>
          <a:p>
            <a:pPr marL="457200" lvl="0" indent="-342900" algn="l" rtl="0">
              <a:lnSpc>
                <a:spcPct val="115000"/>
              </a:lnSpc>
              <a:spcBef>
                <a:spcPts val="0"/>
              </a:spcBef>
              <a:spcAft>
                <a:spcPts val="0"/>
              </a:spcAft>
              <a:buSzPts val="1800"/>
              <a:buFont typeface="Courier New" panose="02070309020205020404" pitchFamily="49" charset="0"/>
              <a:buChar char="o"/>
            </a:pPr>
            <a:r>
              <a:rPr lang="vi-VN" sz="1800" b="1">
                <a:solidFill>
                  <a:srgbClr val="0070C0"/>
                </a:solidFill>
              </a:rPr>
              <a:t>Phẫu thuật triệt căn</a:t>
            </a:r>
          </a:p>
          <a:p>
            <a:pPr marL="457200" lvl="0" indent="-342900" algn="l" rtl="0">
              <a:lnSpc>
                <a:spcPct val="115000"/>
              </a:lnSpc>
              <a:spcBef>
                <a:spcPts val="0"/>
              </a:spcBef>
              <a:spcAft>
                <a:spcPts val="0"/>
              </a:spcAft>
              <a:buSzPts val="1800"/>
              <a:buFont typeface="Courier New" panose="02070309020205020404" pitchFamily="49" charset="0"/>
              <a:buChar char="o"/>
            </a:pPr>
            <a:r>
              <a:rPr lang="vi-VN" sz="1800" b="1">
                <a:solidFill>
                  <a:srgbClr val="0070C0"/>
                </a:solidFill>
              </a:rPr>
              <a:t>Phẫu thuật mở rộng</a:t>
            </a:r>
            <a:r>
              <a:rPr lang="en-US" sz="1800"/>
              <a:t>: </a:t>
            </a:r>
            <a:r>
              <a:rPr lang="vi-VN" sz="1800" b="0" i="0">
                <a:solidFill>
                  <a:srgbClr val="333333"/>
                </a:solidFill>
                <a:effectLst/>
              </a:rPr>
              <a:t>cắt bỏ rộng rãi triệt căn, kết hợp cắt bỏ các cơ quan lân cận bị xâm lấn và cắt bỏ một phần hay toàn bộ các cơ quan di căn.</a:t>
            </a:r>
            <a:r>
              <a:rPr lang="en-US" sz="1800" b="0" i="0">
                <a:solidFill>
                  <a:srgbClr val="333333"/>
                </a:solidFill>
                <a:effectLst/>
              </a:rPr>
              <a:t> </a:t>
            </a:r>
            <a:r>
              <a:rPr lang="en-US" sz="1800" b="1" i="0">
                <a:solidFill>
                  <a:srgbClr val="333333"/>
                </a:solidFill>
                <a:effectLst/>
              </a:rPr>
              <a:t>Chỉ định:</a:t>
            </a:r>
          </a:p>
          <a:p>
            <a:pPr marL="852678" lvl="1" indent="-342900">
              <a:lnSpc>
                <a:spcPct val="115000"/>
              </a:lnSpc>
              <a:spcBef>
                <a:spcPts val="0"/>
              </a:spcBef>
              <a:spcAft>
                <a:spcPts val="0"/>
              </a:spcAft>
              <a:buSzPts val="1800"/>
              <a:buFont typeface="Wingdings" panose="05000000000000000000" pitchFamily="2" charset="2"/>
              <a:buChar char="q"/>
            </a:pPr>
            <a:r>
              <a:rPr lang="vi-VN" b="0" i="0">
                <a:solidFill>
                  <a:srgbClr val="333333"/>
                </a:solidFill>
                <a:effectLst/>
              </a:rPr>
              <a:t>Thể trạng bệnh nhân cho phép một phẫu thuật lớn.</a:t>
            </a:r>
            <a:endParaRPr lang="en-US" b="0" i="0">
              <a:solidFill>
                <a:srgbClr val="333333"/>
              </a:solidFill>
              <a:effectLst/>
            </a:endParaRPr>
          </a:p>
          <a:p>
            <a:pPr marL="852678" lvl="1" indent="-342900">
              <a:lnSpc>
                <a:spcPct val="115000"/>
              </a:lnSpc>
              <a:spcBef>
                <a:spcPts val="0"/>
              </a:spcBef>
              <a:spcAft>
                <a:spcPts val="0"/>
              </a:spcAft>
              <a:buSzPts val="1800"/>
              <a:buFont typeface="Wingdings" panose="05000000000000000000" pitchFamily="2" charset="2"/>
              <a:buChar char="q"/>
            </a:pPr>
            <a:r>
              <a:rPr lang="vi-VN" i="0">
                <a:solidFill>
                  <a:srgbClr val="333333"/>
                </a:solidFill>
                <a:effectLst/>
              </a:rPr>
              <a:t>Ung thư xâm lấn </a:t>
            </a:r>
            <a:r>
              <a:rPr lang="vi-VN" b="0" i="0">
                <a:solidFill>
                  <a:srgbClr val="333333"/>
                </a:solidFill>
                <a:effectLst/>
              </a:rPr>
              <a:t>vào các tạng lân cận hoặc di căn mà còn có thể cắt bỏ được.</a:t>
            </a:r>
          </a:p>
          <a:p>
            <a:pPr marL="400050" lvl="0" indent="-285750" algn="l" rtl="0">
              <a:lnSpc>
                <a:spcPct val="115000"/>
              </a:lnSpc>
              <a:spcBef>
                <a:spcPts val="0"/>
              </a:spcBef>
              <a:spcAft>
                <a:spcPts val="0"/>
              </a:spcAft>
              <a:buSzPts val="1800"/>
              <a:buFont typeface="Courier New" panose="02070309020205020404" pitchFamily="49" charset="0"/>
              <a:buChar char="o"/>
            </a:pPr>
            <a:r>
              <a:rPr lang="vi-VN" sz="1800" b="1">
                <a:solidFill>
                  <a:srgbClr val="0070C0"/>
                </a:solidFill>
              </a:rPr>
              <a:t>Phẫu thuật làm sạch</a:t>
            </a:r>
            <a:r>
              <a:rPr lang="en-US" sz="1800"/>
              <a:t>: </a:t>
            </a:r>
            <a:r>
              <a:rPr lang="vi-VN" sz="1800"/>
              <a:t>cắt đoạn đại tràng có khối u với mục đích làm sạch để tránh các biến chứng như nhiễm trùng, tắc ruột, thủng ruột hoặc trong các trường hợp di căn mà không thể lấy được hết.</a:t>
            </a:r>
          </a:p>
          <a:p>
            <a:pPr marL="457200" lvl="0" indent="-342900" algn="l" rtl="0">
              <a:lnSpc>
                <a:spcPct val="115000"/>
              </a:lnSpc>
              <a:spcBef>
                <a:spcPts val="0"/>
              </a:spcBef>
              <a:spcAft>
                <a:spcPts val="0"/>
              </a:spcAft>
              <a:buSzPts val="1800"/>
              <a:buFont typeface="Courier New" panose="02070309020205020404" pitchFamily="49" charset="0"/>
              <a:buChar char="o"/>
            </a:pPr>
            <a:r>
              <a:rPr lang="vi-VN" sz="1800" b="1">
                <a:solidFill>
                  <a:srgbClr val="0070C0"/>
                </a:solidFill>
              </a:rPr>
              <a:t>Phẫu thuật tạm bợ</a:t>
            </a:r>
            <a:endParaRPr lang="en-US" sz="1800" b="1">
              <a:solidFill>
                <a:srgbClr val="0070C0"/>
              </a:solidFill>
            </a:endParaRPr>
          </a:p>
          <a:p>
            <a:pPr marL="882650" lvl="1" algn="l" rtl="0">
              <a:lnSpc>
                <a:spcPct val="115000"/>
              </a:lnSpc>
              <a:spcBef>
                <a:spcPts val="0"/>
              </a:spcBef>
              <a:spcAft>
                <a:spcPts val="0"/>
              </a:spcAft>
              <a:buSzPts val="1400"/>
              <a:buFont typeface="Wingdings" panose="05000000000000000000" pitchFamily="2" charset="2"/>
              <a:buChar char="q"/>
            </a:pPr>
            <a:r>
              <a:rPr lang="en-US" b="1"/>
              <a:t>C</a:t>
            </a:r>
            <a:r>
              <a:rPr lang="vi-VN" b="1"/>
              <a:t>hỉ định</a:t>
            </a:r>
            <a:r>
              <a:rPr lang="en-US"/>
              <a:t>: </a:t>
            </a:r>
            <a:r>
              <a:rPr lang="vi-VN"/>
              <a:t>giai đoạn trễ (IV theo TNM), thể trạng BN kém không thể chịu được cuộc mổ lớn. </a:t>
            </a:r>
            <a:endParaRPr lang="en-US"/>
          </a:p>
          <a:p>
            <a:pPr marL="882650" lvl="1">
              <a:lnSpc>
                <a:spcPct val="115000"/>
              </a:lnSpc>
              <a:spcBef>
                <a:spcPts val="0"/>
              </a:spcBef>
              <a:spcAft>
                <a:spcPts val="0"/>
              </a:spcAft>
              <a:buSzPts val="1400"/>
              <a:buFont typeface="Wingdings" panose="05000000000000000000" pitchFamily="2" charset="2"/>
              <a:buChar char="q"/>
            </a:pPr>
            <a:r>
              <a:rPr lang="en-US" b="1"/>
              <a:t>Chống chỉ định: </a:t>
            </a:r>
          </a:p>
          <a:p>
            <a:pPr marL="1065530" lvl="2">
              <a:lnSpc>
                <a:spcPct val="115000"/>
              </a:lnSpc>
              <a:spcBef>
                <a:spcPts val="0"/>
              </a:spcBef>
              <a:spcAft>
                <a:spcPts val="0"/>
              </a:spcAft>
              <a:buSzPts val="1400"/>
              <a:buFont typeface="Wingdings" panose="05000000000000000000" pitchFamily="2" charset="2"/>
              <a:buChar char="ü"/>
            </a:pPr>
            <a:r>
              <a:rPr lang="en-US" sz="1800"/>
              <a:t>U </a:t>
            </a:r>
            <a:r>
              <a:rPr lang="vi-VN" sz="1800"/>
              <a:t>quá lớn, đã </a:t>
            </a:r>
            <a:r>
              <a:rPr lang="en-US" sz="1800"/>
              <a:t>xâm lấn hoặc di căn </a:t>
            </a:r>
            <a:r>
              <a:rPr lang="vi-VN" sz="1800"/>
              <a:t>vào các tạng lân cận, tới phúc mạc không có khả năng cắt bỏ.</a:t>
            </a:r>
            <a:endParaRPr lang="en-US" sz="1800"/>
          </a:p>
          <a:p>
            <a:pPr marL="1065530" lvl="2">
              <a:lnSpc>
                <a:spcPct val="115000"/>
              </a:lnSpc>
              <a:spcBef>
                <a:spcPts val="0"/>
              </a:spcBef>
              <a:spcAft>
                <a:spcPts val="0"/>
              </a:spcAft>
              <a:buSzPts val="1400"/>
              <a:buFont typeface="Wingdings" panose="05000000000000000000" pitchFamily="2" charset="2"/>
              <a:buChar char="ü"/>
            </a:pPr>
            <a:r>
              <a:rPr lang="vi-VN" sz="1800"/>
              <a:t>Người bệnh già yếu hoặc có các bệnh nặng phối hợp không thể thực hiện được phẫu thuật (suy tim, suy hô hấp)</a:t>
            </a:r>
            <a:endParaRPr lang="en-US" sz="1800"/>
          </a:p>
          <a:p>
            <a:pPr marL="882650" lvl="1" algn="l" rtl="0">
              <a:lnSpc>
                <a:spcPct val="115000"/>
              </a:lnSpc>
              <a:spcBef>
                <a:spcPts val="0"/>
              </a:spcBef>
              <a:spcAft>
                <a:spcPts val="0"/>
              </a:spcAft>
              <a:buSzPts val="1400"/>
              <a:buFont typeface="Wingdings" panose="05000000000000000000" pitchFamily="2" charset="2"/>
              <a:buChar char="q"/>
            </a:pPr>
            <a:r>
              <a:rPr lang="en-US" b="1"/>
              <a:t>Phương pháp: </a:t>
            </a:r>
          </a:p>
          <a:p>
            <a:pPr marL="1065530" lvl="2">
              <a:lnSpc>
                <a:spcPct val="115000"/>
              </a:lnSpc>
              <a:spcBef>
                <a:spcPts val="0"/>
              </a:spcBef>
              <a:spcAft>
                <a:spcPts val="0"/>
              </a:spcAft>
              <a:buSzPts val="1400"/>
              <a:buFont typeface="Wingdings" panose="05000000000000000000" pitchFamily="2" charset="2"/>
              <a:buChar char="ü"/>
            </a:pPr>
            <a:r>
              <a:rPr lang="vi-VN" sz="1800"/>
              <a:t>Nối tắt đoạn ruột trên với đoạn ruột dưới khối u</a:t>
            </a:r>
            <a:endParaRPr lang="en-US" sz="1800"/>
          </a:p>
          <a:p>
            <a:pPr marL="1065530" lvl="2">
              <a:lnSpc>
                <a:spcPct val="115000"/>
              </a:lnSpc>
              <a:spcBef>
                <a:spcPts val="0"/>
              </a:spcBef>
              <a:spcAft>
                <a:spcPts val="0"/>
              </a:spcAft>
              <a:buSzPts val="1400"/>
              <a:buFont typeface="Wingdings" panose="05000000000000000000" pitchFamily="2" charset="2"/>
              <a:buChar char="ü"/>
            </a:pPr>
            <a:r>
              <a:rPr lang="vi-VN" sz="1800"/>
              <a:t>Làm HM nhân tạo trên dông</a:t>
            </a:r>
            <a:endParaRPr lang="en-US" sz="1800"/>
          </a:p>
        </p:txBody>
      </p:sp>
    </p:spTree>
    <p:extLst>
      <p:ext uri="{BB962C8B-B14F-4D97-AF65-F5344CB8AC3E}">
        <p14:creationId xmlns:p14="http://schemas.microsoft.com/office/powerpoint/2010/main" val="51249153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178F2614-8243-161A-9166-B2BDC7768AA9}"/>
              </a:ext>
            </a:extLst>
          </p:cNvPr>
          <p:cNvSpPr>
            <a:spLocks noGrp="1"/>
          </p:cNvSpPr>
          <p:nvPr>
            <p:ph type="title"/>
          </p:nvPr>
        </p:nvSpPr>
        <p:spPr/>
        <p:txBody>
          <a:bodyPr/>
          <a:lstStyle/>
          <a:p>
            <a:r>
              <a:rPr lang="en-US"/>
              <a:t>Phương pháp phẫu thuật</a:t>
            </a:r>
          </a:p>
        </p:txBody>
      </p:sp>
      <p:sp>
        <p:nvSpPr>
          <p:cNvPr id="3" name="Chỗ dành sẵn cho Nội dung 2">
            <a:extLst>
              <a:ext uri="{FF2B5EF4-FFF2-40B4-BE49-F238E27FC236}">
                <a16:creationId xmlns:a16="http://schemas.microsoft.com/office/drawing/2014/main" id="{74F4EC7A-36FB-A9FA-E4B8-6E91845EA2A5}"/>
              </a:ext>
            </a:extLst>
          </p:cNvPr>
          <p:cNvSpPr>
            <a:spLocks noGrp="1"/>
          </p:cNvSpPr>
          <p:nvPr>
            <p:ph idx="1"/>
          </p:nvPr>
        </p:nvSpPr>
        <p:spPr/>
        <p:txBody>
          <a:bodyPr>
            <a:normAutofit/>
          </a:bodyPr>
          <a:lstStyle/>
          <a:p>
            <a:pPr marR="0" lvl="1" algn="l" defTabSz="914400" rtl="0" eaLnBrk="1" fontAlgn="auto" latinLnBrk="0" hangingPunct="1">
              <a:lnSpc>
                <a:spcPct val="90000"/>
              </a:lnSpc>
              <a:spcBef>
                <a:spcPts val="200"/>
              </a:spcBef>
              <a:spcAft>
                <a:spcPts val="400"/>
              </a:spcAft>
              <a:buClr>
                <a:srgbClr val="0070C0"/>
              </a:buClr>
              <a:buSzTx/>
              <a:buFont typeface="Wingdings" panose="05000000000000000000" pitchFamily="2" charset="2"/>
              <a:buChar char="Ø"/>
              <a:tabLst/>
              <a:defRPr/>
            </a:pPr>
            <a:r>
              <a:rPr lang="en-US" sz="2400">
                <a:solidFill>
                  <a:srgbClr val="0070C0"/>
                </a:solidFill>
                <a:latin typeface="Times New Roman" panose="02020603050405020304" pitchFamily="18" charset="0"/>
                <a:cs typeface="Times New Roman" panose="02020603050405020304" pitchFamily="18" charset="0"/>
              </a:rPr>
              <a:t>Phương pháp phẫu thuật:</a:t>
            </a:r>
          </a:p>
          <a:p>
            <a:pPr marR="0" lvl="1" algn="l" defTabSz="914400" rtl="0" eaLnBrk="1" fontAlgn="auto" latinLnBrk="0" hangingPunct="1">
              <a:lnSpc>
                <a:spcPct val="90000"/>
              </a:lnSpc>
              <a:spcBef>
                <a:spcPts val="200"/>
              </a:spcBef>
              <a:spcAft>
                <a:spcPts val="400"/>
              </a:spcAft>
              <a:buClr>
                <a:srgbClr val="0070C0"/>
              </a:buClr>
              <a:buSzTx/>
              <a:tabLst/>
              <a:defRPr/>
            </a:pPr>
            <a:r>
              <a:rPr lang="en-US" sz="2400">
                <a:solidFill>
                  <a:schemeClr val="tx1"/>
                </a:solidFill>
                <a:latin typeface="Times New Roman" panose="02020603050405020304" pitchFamily="18" charset="0"/>
                <a:cs typeface="Times New Roman" panose="02020603050405020304" pitchFamily="18" charset="0"/>
              </a:rPr>
              <a:t>Có nhiều phương pháp phẫu thuật trong điều trị UTĐT</a:t>
            </a:r>
          </a:p>
          <a:p>
            <a:pPr marR="0" lvl="1" algn="l" defTabSz="914400" rtl="0" eaLnBrk="1" fontAlgn="auto" latinLnBrk="0" hangingPunct="1">
              <a:lnSpc>
                <a:spcPct val="90000"/>
              </a:lnSpc>
              <a:spcBef>
                <a:spcPts val="200"/>
              </a:spcBef>
              <a:spcAft>
                <a:spcPts val="400"/>
              </a:spcAft>
              <a:buClr>
                <a:srgbClr val="0070C0"/>
              </a:buClr>
              <a:buSzTx/>
              <a:tabLst/>
              <a:defRPr/>
            </a:pPr>
            <a:r>
              <a:rPr lang="en-US" sz="2400">
                <a:solidFill>
                  <a:schemeClr val="tx1"/>
                </a:solidFill>
                <a:latin typeface="Times New Roman" panose="02020603050405020304" pitchFamily="18" charset="0"/>
                <a:cs typeface="Times New Roman" panose="02020603050405020304" pitchFamily="18" charset="0"/>
              </a:rPr>
              <a:t>Tùy thuộc vào vị trí của khối u có phương pháp phẫu thuật tương ứng</a:t>
            </a:r>
          </a:p>
          <a:p>
            <a:pPr marR="0" lvl="1" algn="l" defTabSz="914400" rtl="0" eaLnBrk="1" fontAlgn="auto" latinLnBrk="0" hangingPunct="1">
              <a:lnSpc>
                <a:spcPct val="90000"/>
              </a:lnSpc>
              <a:spcBef>
                <a:spcPts val="200"/>
              </a:spcBef>
              <a:spcAft>
                <a:spcPts val="400"/>
              </a:spcAft>
              <a:buClr>
                <a:srgbClr val="0070C0"/>
              </a:buClr>
              <a:buSzTx/>
              <a:tabLst/>
              <a:defRPr/>
            </a:pPr>
            <a:r>
              <a:rPr lang="en-US" sz="2400">
                <a:solidFill>
                  <a:schemeClr val="tx1"/>
                </a:solidFill>
                <a:latin typeface="Times New Roman" panose="02020603050405020304" pitchFamily="18" charset="0"/>
                <a:cs typeface="Times New Roman" panose="02020603050405020304" pitchFamily="18" charset="0"/>
              </a:rPr>
              <a:t>Mức độ cắt đại tràng và vị trí khâu nối ruột được xác định dựa trên hệ thống mạch máu nuôi đại tràng. </a:t>
            </a:r>
          </a:p>
          <a:p>
            <a:endParaRPr lang="en-US" sz="2400"/>
          </a:p>
        </p:txBody>
      </p:sp>
    </p:spTree>
    <p:extLst>
      <p:ext uri="{BB962C8B-B14F-4D97-AF65-F5344CB8AC3E}">
        <p14:creationId xmlns:p14="http://schemas.microsoft.com/office/powerpoint/2010/main" val="96156869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9BF2E9D6-34E7-A29C-F4FA-8FD01E58778E}"/>
              </a:ext>
            </a:extLst>
          </p:cNvPr>
          <p:cNvSpPr>
            <a:spLocks noGrp="1"/>
          </p:cNvSpPr>
          <p:nvPr>
            <p:ph type="title"/>
          </p:nvPr>
        </p:nvSpPr>
        <p:spPr>
          <a:xfrm>
            <a:off x="293716" y="212155"/>
            <a:ext cx="10058400" cy="882543"/>
          </a:xfrm>
        </p:spPr>
        <p:txBody>
          <a:bodyPr/>
          <a:lstStyle/>
          <a:p>
            <a:r>
              <a:rPr lang="en-US"/>
              <a:t>Cắt đại tràng phải</a:t>
            </a:r>
          </a:p>
        </p:txBody>
      </p:sp>
      <p:sp>
        <p:nvSpPr>
          <p:cNvPr id="3" name="Chỗ dành sẵn cho Nội dung 2">
            <a:extLst>
              <a:ext uri="{FF2B5EF4-FFF2-40B4-BE49-F238E27FC236}">
                <a16:creationId xmlns:a16="http://schemas.microsoft.com/office/drawing/2014/main" id="{6F521DCC-5A5B-02F9-6309-9F9ED93CFBAF}"/>
              </a:ext>
            </a:extLst>
          </p:cNvPr>
          <p:cNvSpPr>
            <a:spLocks noGrp="1"/>
          </p:cNvSpPr>
          <p:nvPr>
            <p:ph idx="1"/>
          </p:nvPr>
        </p:nvSpPr>
        <p:spPr>
          <a:xfrm>
            <a:off x="741951" y="1917931"/>
            <a:ext cx="2779059" cy="3709513"/>
          </a:xfrm>
        </p:spPr>
        <p:txBody>
          <a:bodyPr>
            <a:normAutofit/>
          </a:bodyPr>
          <a:lstStyle/>
          <a:p>
            <a:pPr>
              <a:buFont typeface="Wingdings" panose="05000000000000000000" pitchFamily="2" charset="2"/>
              <a:buChar char="Ø"/>
            </a:pPr>
            <a:r>
              <a:rPr lang="en-US" b="1">
                <a:solidFill>
                  <a:srgbClr val="0070C0"/>
                </a:solidFill>
              </a:rPr>
              <a:t>Chỉ định:</a:t>
            </a:r>
          </a:p>
          <a:p>
            <a:pPr>
              <a:buFont typeface="Wingdings" panose="05000000000000000000" pitchFamily="2" charset="2"/>
              <a:buChar char="§"/>
            </a:pPr>
            <a:r>
              <a:rPr lang="en-US">
                <a:solidFill>
                  <a:schemeClr val="tx1"/>
                </a:solidFill>
              </a:rPr>
              <a:t>U manh tràng</a:t>
            </a:r>
          </a:p>
          <a:p>
            <a:pPr>
              <a:buFont typeface="Wingdings" panose="05000000000000000000" pitchFamily="2" charset="2"/>
              <a:buChar char="§"/>
            </a:pPr>
            <a:r>
              <a:rPr lang="en-US">
                <a:solidFill>
                  <a:schemeClr val="tx1"/>
                </a:solidFill>
              </a:rPr>
              <a:t>U đại </a:t>
            </a:r>
            <a:r>
              <a:rPr lang="en-US" sz="2400">
                <a:solidFill>
                  <a:schemeClr val="tx1"/>
                </a:solidFill>
              </a:rPr>
              <a:t>tràng</a:t>
            </a:r>
            <a:r>
              <a:rPr lang="en-US">
                <a:solidFill>
                  <a:schemeClr val="tx1"/>
                </a:solidFill>
              </a:rPr>
              <a:t> lên</a:t>
            </a:r>
          </a:p>
          <a:p>
            <a:pPr>
              <a:buFont typeface="Wingdings" panose="05000000000000000000" pitchFamily="2" charset="2"/>
              <a:buChar char="Ø"/>
            </a:pPr>
            <a:r>
              <a:rPr lang="en-US" b="1">
                <a:solidFill>
                  <a:srgbClr val="0070C0"/>
                </a:solidFill>
              </a:rPr>
              <a:t>Thắt bó mạch:</a:t>
            </a:r>
          </a:p>
          <a:p>
            <a:pPr>
              <a:buFont typeface="Wingdings" panose="05000000000000000000" pitchFamily="2" charset="2"/>
              <a:buChar char="ü"/>
            </a:pPr>
            <a:r>
              <a:rPr lang="en-US">
                <a:solidFill>
                  <a:schemeClr val="tx1"/>
                </a:solidFill>
              </a:rPr>
              <a:t>Hồi đại tràng</a:t>
            </a:r>
          </a:p>
          <a:p>
            <a:pPr>
              <a:buFont typeface="Wingdings" panose="05000000000000000000" pitchFamily="2" charset="2"/>
              <a:buChar char="ü"/>
            </a:pPr>
            <a:r>
              <a:rPr lang="en-US">
                <a:solidFill>
                  <a:schemeClr val="tx1"/>
                </a:solidFill>
              </a:rPr>
              <a:t>Đại tràng phải</a:t>
            </a:r>
          </a:p>
          <a:p>
            <a:pPr>
              <a:buFont typeface="Wingdings" panose="05000000000000000000" pitchFamily="2" charset="2"/>
              <a:buChar char="ü"/>
            </a:pPr>
            <a:r>
              <a:rPr lang="en-US">
                <a:solidFill>
                  <a:schemeClr val="tx1"/>
                </a:solidFill>
              </a:rPr>
              <a:t>Nhánh (P) của</a:t>
            </a:r>
          </a:p>
          <a:p>
            <a:pPr marL="0" indent="0">
              <a:buNone/>
            </a:pPr>
            <a:r>
              <a:rPr lang="en-US">
                <a:solidFill>
                  <a:schemeClr val="tx1"/>
                </a:solidFill>
              </a:rPr>
              <a:t>bó mạch  ĐT giữa</a:t>
            </a:r>
          </a:p>
          <a:p>
            <a:pPr>
              <a:buFont typeface="Wingdings" panose="05000000000000000000" pitchFamily="2" charset="2"/>
              <a:buChar char="Ø"/>
            </a:pPr>
            <a:endParaRPr lang="en-US">
              <a:solidFill>
                <a:schemeClr val="tx1"/>
              </a:solidFill>
            </a:endParaRPr>
          </a:p>
        </p:txBody>
      </p:sp>
      <p:pic>
        <p:nvPicPr>
          <p:cNvPr id="6" name="Hình ảnh 5">
            <a:extLst>
              <a:ext uri="{FF2B5EF4-FFF2-40B4-BE49-F238E27FC236}">
                <a16:creationId xmlns:a16="http://schemas.microsoft.com/office/drawing/2014/main" id="{1418BD10-E06F-4C93-123E-5D3620ACFC84}"/>
              </a:ext>
            </a:extLst>
          </p:cNvPr>
          <p:cNvPicPr>
            <a:picLocks noChangeAspect="1"/>
          </p:cNvPicPr>
          <p:nvPr/>
        </p:nvPicPr>
        <p:blipFill rotWithShape="1">
          <a:blip r:embed="rId3"/>
          <a:srcRect l="12682" t="22293" r="14228" b="14248"/>
          <a:stretch/>
        </p:blipFill>
        <p:spPr>
          <a:xfrm>
            <a:off x="3299012" y="1211077"/>
            <a:ext cx="8892988" cy="5123222"/>
          </a:xfrm>
          <a:prstGeom prst="rect">
            <a:avLst/>
          </a:prstGeom>
        </p:spPr>
      </p:pic>
    </p:spTree>
    <p:extLst>
      <p:ext uri="{BB962C8B-B14F-4D97-AF65-F5344CB8AC3E}">
        <p14:creationId xmlns:p14="http://schemas.microsoft.com/office/powerpoint/2010/main" val="246901147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FCF2B76E-D077-B10B-9018-E4D491C80F7D}"/>
              </a:ext>
            </a:extLst>
          </p:cNvPr>
          <p:cNvSpPr>
            <a:spLocks noGrp="1"/>
          </p:cNvSpPr>
          <p:nvPr>
            <p:ph type="title"/>
          </p:nvPr>
        </p:nvSpPr>
        <p:spPr>
          <a:xfrm>
            <a:off x="207224" y="130422"/>
            <a:ext cx="10058400" cy="882543"/>
          </a:xfrm>
        </p:spPr>
        <p:txBody>
          <a:bodyPr/>
          <a:lstStyle/>
          <a:p>
            <a:r>
              <a:rPr lang="en-US"/>
              <a:t>Cắt đại tràng phải mở rộng</a:t>
            </a:r>
          </a:p>
        </p:txBody>
      </p:sp>
      <p:sp>
        <p:nvSpPr>
          <p:cNvPr id="3" name="Chỗ dành sẵn cho Nội dung 2">
            <a:extLst>
              <a:ext uri="{FF2B5EF4-FFF2-40B4-BE49-F238E27FC236}">
                <a16:creationId xmlns:a16="http://schemas.microsoft.com/office/drawing/2014/main" id="{03297331-050E-6A91-8FCC-C03CDA6551F3}"/>
              </a:ext>
            </a:extLst>
          </p:cNvPr>
          <p:cNvSpPr>
            <a:spLocks noGrp="1"/>
          </p:cNvSpPr>
          <p:nvPr>
            <p:ph idx="1"/>
          </p:nvPr>
        </p:nvSpPr>
        <p:spPr>
          <a:xfrm>
            <a:off x="565813" y="2263142"/>
            <a:ext cx="3142211" cy="3028216"/>
          </a:xfrm>
        </p:spPr>
        <p:txBody>
          <a:bodyPr>
            <a:normAutofit lnSpcReduction="10000"/>
          </a:bodyPr>
          <a:lstStyle/>
          <a:p>
            <a:pPr>
              <a:buFont typeface="Wingdings" panose="05000000000000000000" pitchFamily="2" charset="2"/>
              <a:buChar char="Ø"/>
            </a:pPr>
            <a:r>
              <a:rPr lang="en-US" b="1">
                <a:solidFill>
                  <a:srgbClr val="00B0F0"/>
                </a:solidFill>
              </a:rPr>
              <a:t>Chỉ định:</a:t>
            </a:r>
          </a:p>
          <a:p>
            <a:pPr>
              <a:buFont typeface="Wingdings" panose="05000000000000000000" pitchFamily="2" charset="2"/>
              <a:buChar char="§"/>
            </a:pPr>
            <a:r>
              <a:rPr lang="en-US"/>
              <a:t>U đại tràng góc gan</a:t>
            </a:r>
          </a:p>
          <a:p>
            <a:pPr>
              <a:buFont typeface="Wingdings" panose="05000000000000000000" pitchFamily="2" charset="2"/>
              <a:buChar char="§"/>
            </a:pPr>
            <a:r>
              <a:rPr lang="en-US"/>
              <a:t>U 1/3 phải ĐT ngang</a:t>
            </a:r>
          </a:p>
          <a:p>
            <a:pPr>
              <a:buFont typeface="Wingdings" panose="05000000000000000000" pitchFamily="2" charset="2"/>
              <a:buChar char="Ø"/>
            </a:pPr>
            <a:r>
              <a:rPr lang="en-US" sz="2000" b="1">
                <a:solidFill>
                  <a:srgbClr val="00B0F0"/>
                </a:solidFill>
              </a:rPr>
              <a:t>Thắt bó mạch :</a:t>
            </a:r>
          </a:p>
          <a:p>
            <a:pPr>
              <a:buFont typeface="Wingdings" panose="05000000000000000000" pitchFamily="2" charset="2"/>
              <a:buChar char="ü"/>
            </a:pPr>
            <a:r>
              <a:rPr lang="en-US" sz="2000">
                <a:solidFill>
                  <a:schemeClr val="tx1"/>
                </a:solidFill>
              </a:rPr>
              <a:t>Hồi đại tràng</a:t>
            </a:r>
          </a:p>
          <a:p>
            <a:pPr>
              <a:buFont typeface="Wingdings" panose="05000000000000000000" pitchFamily="2" charset="2"/>
              <a:buChar char="ü"/>
            </a:pPr>
            <a:r>
              <a:rPr lang="en-US" sz="2000">
                <a:solidFill>
                  <a:schemeClr val="tx1"/>
                </a:solidFill>
              </a:rPr>
              <a:t>Đại tràng phải</a:t>
            </a:r>
          </a:p>
          <a:p>
            <a:pPr>
              <a:buFont typeface="Wingdings" panose="05000000000000000000" pitchFamily="2" charset="2"/>
              <a:buChar char="ü"/>
            </a:pPr>
            <a:r>
              <a:rPr lang="en-US">
                <a:solidFill>
                  <a:schemeClr val="tx1"/>
                </a:solidFill>
              </a:rPr>
              <a:t>Đại tràng </a:t>
            </a:r>
            <a:r>
              <a:rPr lang="en-US" sz="2000">
                <a:solidFill>
                  <a:schemeClr val="tx1"/>
                </a:solidFill>
              </a:rPr>
              <a:t>giữa</a:t>
            </a:r>
          </a:p>
          <a:p>
            <a:pPr>
              <a:buFont typeface="Wingdings" panose="05000000000000000000" pitchFamily="2" charset="2"/>
              <a:buChar char="§"/>
            </a:pPr>
            <a:endParaRPr lang="en-US"/>
          </a:p>
          <a:p>
            <a:endParaRPr lang="en-US"/>
          </a:p>
        </p:txBody>
      </p:sp>
      <p:pic>
        <p:nvPicPr>
          <p:cNvPr id="6" name="Hình ảnh 5">
            <a:extLst>
              <a:ext uri="{FF2B5EF4-FFF2-40B4-BE49-F238E27FC236}">
                <a16:creationId xmlns:a16="http://schemas.microsoft.com/office/drawing/2014/main" id="{2259BCD6-B400-99CE-AC10-627EC9ED5584}"/>
              </a:ext>
            </a:extLst>
          </p:cNvPr>
          <p:cNvPicPr>
            <a:picLocks noChangeAspect="1"/>
          </p:cNvPicPr>
          <p:nvPr/>
        </p:nvPicPr>
        <p:blipFill rotWithShape="1">
          <a:blip r:embed="rId3"/>
          <a:srcRect l="12058" t="16978" r="14411" b="10830"/>
          <a:stretch/>
        </p:blipFill>
        <p:spPr>
          <a:xfrm>
            <a:off x="3409504" y="1012965"/>
            <a:ext cx="8782496" cy="5269599"/>
          </a:xfrm>
          <a:prstGeom prst="rect">
            <a:avLst/>
          </a:prstGeom>
        </p:spPr>
      </p:pic>
    </p:spTree>
    <p:extLst>
      <p:ext uri="{BB962C8B-B14F-4D97-AF65-F5344CB8AC3E}">
        <p14:creationId xmlns:p14="http://schemas.microsoft.com/office/powerpoint/2010/main" val="4658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5C8D2C1-DA83-420D-9635-D52CE066B5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a:extLst>
              <a:ext uri="{FF2B5EF4-FFF2-40B4-BE49-F238E27FC236}">
                <a16:creationId xmlns:a16="http://schemas.microsoft.com/office/drawing/2014/main" id="{434F74C9-6A0B-409E-AD1C-45B58BE91B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2" name="Straight Connector 11">
            <a:extLst>
              <a:ext uri="{FF2B5EF4-FFF2-40B4-BE49-F238E27FC236}">
                <a16:creationId xmlns:a16="http://schemas.microsoft.com/office/drawing/2014/main" id="{F5486A9D-1265-4B57-91E6-68E666B978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F452A527-3631-41ED-858D-3777A7D149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êu đề 1">
            <a:extLst>
              <a:ext uri="{FF2B5EF4-FFF2-40B4-BE49-F238E27FC236}">
                <a16:creationId xmlns:a16="http://schemas.microsoft.com/office/drawing/2014/main" id="{758D9074-45D3-6CB5-0251-CB95D3940183}"/>
              </a:ext>
            </a:extLst>
          </p:cNvPr>
          <p:cNvSpPr>
            <a:spLocks noGrp="1"/>
          </p:cNvSpPr>
          <p:nvPr>
            <p:ph type="title"/>
          </p:nvPr>
        </p:nvSpPr>
        <p:spPr>
          <a:xfrm>
            <a:off x="6730000" y="639097"/>
            <a:ext cx="4813072" cy="3686015"/>
          </a:xfrm>
        </p:spPr>
        <p:txBody>
          <a:bodyPr vert="horz" lIns="91440" tIns="45720" rIns="91440" bIns="45720" rtlCol="0" anchor="b">
            <a:normAutofit/>
          </a:bodyPr>
          <a:lstStyle/>
          <a:p>
            <a:r>
              <a:rPr lang="en-US"/>
              <a:t>Nhắc lại giải phẫu đại tràng</a:t>
            </a:r>
          </a:p>
        </p:txBody>
      </p:sp>
      <p:pic>
        <p:nvPicPr>
          <p:cNvPr id="3" name="Hình ảnh 2">
            <a:extLst>
              <a:ext uri="{FF2B5EF4-FFF2-40B4-BE49-F238E27FC236}">
                <a16:creationId xmlns:a16="http://schemas.microsoft.com/office/drawing/2014/main" id="{6E44E05B-18C4-C236-87BA-1267D0928665}"/>
              </a:ext>
            </a:extLst>
          </p:cNvPr>
          <p:cNvPicPr>
            <a:picLocks noChangeAspect="1"/>
          </p:cNvPicPr>
          <p:nvPr/>
        </p:nvPicPr>
        <p:blipFill rotWithShape="1">
          <a:blip r:embed="rId2"/>
          <a:srcRect l="781" r="10330"/>
          <a:stretch/>
        </p:blipFill>
        <p:spPr>
          <a:xfrm>
            <a:off x="1" y="10"/>
            <a:ext cx="6096000" cy="6857990"/>
          </a:xfrm>
          <a:prstGeom prst="rect">
            <a:avLst/>
          </a:prstGeom>
        </p:spPr>
      </p:pic>
      <p:cxnSp>
        <p:nvCxnSpPr>
          <p:cNvPr id="16" name="Straight Connector 15">
            <a:extLst>
              <a:ext uri="{FF2B5EF4-FFF2-40B4-BE49-F238E27FC236}">
                <a16:creationId xmlns:a16="http://schemas.microsoft.com/office/drawing/2014/main" id="{D28A9C89-B313-458F-9C85-515930A51A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805053" y="4343400"/>
            <a:ext cx="438912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919997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hỗ dành sẵn cho Nội dung 2">
            <a:extLst>
              <a:ext uri="{FF2B5EF4-FFF2-40B4-BE49-F238E27FC236}">
                <a16:creationId xmlns:a16="http://schemas.microsoft.com/office/drawing/2014/main" id="{8461C8DF-3B0C-6FF8-E362-DC3C8F75E5E0}"/>
              </a:ext>
            </a:extLst>
          </p:cNvPr>
          <p:cNvSpPr>
            <a:spLocks noGrp="1"/>
          </p:cNvSpPr>
          <p:nvPr>
            <p:ph idx="1"/>
          </p:nvPr>
        </p:nvSpPr>
        <p:spPr/>
        <p:txBody>
          <a:bodyPr/>
          <a:lstStyle/>
          <a:p>
            <a:pPr>
              <a:buFont typeface="Wingdings" panose="05000000000000000000" pitchFamily="2" charset="2"/>
              <a:buChar char="Ø"/>
            </a:pPr>
            <a:r>
              <a:rPr lang="vi-VN" sz="2400" b="1">
                <a:solidFill>
                  <a:srgbClr val="0070C0"/>
                </a:solidFill>
              </a:rPr>
              <a:t>Chỉ định</a:t>
            </a:r>
          </a:p>
          <a:p>
            <a:pPr>
              <a:buFont typeface="Wingdings" panose="05000000000000000000" pitchFamily="2" charset="2"/>
              <a:buChar char="§"/>
            </a:pPr>
            <a:r>
              <a:rPr lang="vi-VN" sz="2400"/>
              <a:t>U 1/3 </a:t>
            </a:r>
            <a:r>
              <a:rPr lang="en-US" sz="2400"/>
              <a:t>giữa</a:t>
            </a:r>
            <a:r>
              <a:rPr lang="vi-VN" sz="2400"/>
              <a:t> đại tràng </a:t>
            </a:r>
            <a:r>
              <a:rPr lang="en-US" sz="2400"/>
              <a:t>ngang</a:t>
            </a:r>
          </a:p>
          <a:p>
            <a:pPr>
              <a:buFont typeface="Wingdings" panose="05000000000000000000" pitchFamily="2" charset="2"/>
              <a:buChar char="Ø"/>
            </a:pPr>
            <a:r>
              <a:rPr lang="en-US" sz="2400" b="1">
                <a:solidFill>
                  <a:srgbClr val="0070C0"/>
                </a:solidFill>
              </a:rPr>
              <a:t>Thắt bó mạch :</a:t>
            </a:r>
          </a:p>
          <a:p>
            <a:pPr>
              <a:buFont typeface="Wingdings" panose="05000000000000000000" pitchFamily="2" charset="2"/>
              <a:buChar char="ü"/>
            </a:pPr>
            <a:r>
              <a:rPr lang="en-US" sz="2400">
                <a:solidFill>
                  <a:schemeClr val="tx1"/>
                </a:solidFill>
              </a:rPr>
              <a:t> ĐT giữa</a:t>
            </a:r>
          </a:p>
          <a:p>
            <a:pPr>
              <a:buFont typeface="Wingdings" panose="05000000000000000000" pitchFamily="2" charset="2"/>
              <a:buChar char="§"/>
            </a:pPr>
            <a:endParaRPr lang="vi-VN" sz="2400"/>
          </a:p>
          <a:p>
            <a:endParaRPr lang="en-US"/>
          </a:p>
        </p:txBody>
      </p:sp>
      <p:sp>
        <p:nvSpPr>
          <p:cNvPr id="4" name="Tiêu đề 3">
            <a:extLst>
              <a:ext uri="{FF2B5EF4-FFF2-40B4-BE49-F238E27FC236}">
                <a16:creationId xmlns:a16="http://schemas.microsoft.com/office/drawing/2014/main" id="{F69444AC-8458-187B-1309-3CEEDDDFB9E2}"/>
              </a:ext>
            </a:extLst>
          </p:cNvPr>
          <p:cNvSpPr>
            <a:spLocks noGrp="1"/>
          </p:cNvSpPr>
          <p:nvPr>
            <p:ph type="title"/>
          </p:nvPr>
        </p:nvSpPr>
        <p:spPr/>
        <p:txBody>
          <a:bodyPr/>
          <a:lstStyle/>
          <a:p>
            <a:r>
              <a:rPr lang="en-US"/>
              <a:t>Cắt đại tràng ngang</a:t>
            </a:r>
          </a:p>
        </p:txBody>
      </p:sp>
      <p:pic>
        <p:nvPicPr>
          <p:cNvPr id="5" name="Picture 2" descr="Colectomy for mid-transverse colon cancer - UpToDate">
            <a:extLst>
              <a:ext uri="{FF2B5EF4-FFF2-40B4-BE49-F238E27FC236}">
                <a16:creationId xmlns:a16="http://schemas.microsoft.com/office/drawing/2014/main" id="{85FF9424-D66C-AF48-69BF-00D87141E8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83433" y="626423"/>
            <a:ext cx="4413464" cy="55320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793400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BD25CA97-EB31-9E75-8C5F-4294E3140362}"/>
              </a:ext>
            </a:extLst>
          </p:cNvPr>
          <p:cNvSpPr>
            <a:spLocks noGrp="1"/>
          </p:cNvSpPr>
          <p:nvPr>
            <p:ph type="title"/>
          </p:nvPr>
        </p:nvSpPr>
        <p:spPr>
          <a:xfrm>
            <a:off x="715442" y="94899"/>
            <a:ext cx="10058400" cy="882543"/>
          </a:xfrm>
        </p:spPr>
        <p:txBody>
          <a:bodyPr/>
          <a:lstStyle/>
          <a:p>
            <a:r>
              <a:rPr lang="en-US"/>
              <a:t>Cắt đại tràng trái</a:t>
            </a:r>
          </a:p>
        </p:txBody>
      </p:sp>
      <p:sp>
        <p:nvSpPr>
          <p:cNvPr id="3" name="Chỗ dành sẵn cho Nội dung 2">
            <a:extLst>
              <a:ext uri="{FF2B5EF4-FFF2-40B4-BE49-F238E27FC236}">
                <a16:creationId xmlns:a16="http://schemas.microsoft.com/office/drawing/2014/main" id="{1BC6052A-59A4-A90F-4BC4-15D64B1F37E5}"/>
              </a:ext>
            </a:extLst>
          </p:cNvPr>
          <p:cNvSpPr>
            <a:spLocks noGrp="1"/>
          </p:cNvSpPr>
          <p:nvPr>
            <p:ph idx="1"/>
          </p:nvPr>
        </p:nvSpPr>
        <p:spPr>
          <a:xfrm>
            <a:off x="356853" y="2168434"/>
            <a:ext cx="2353096" cy="3115492"/>
          </a:xfrm>
        </p:spPr>
        <p:txBody>
          <a:bodyPr>
            <a:normAutofit fontScale="92500" lnSpcReduction="10000"/>
          </a:bodyPr>
          <a:lstStyle/>
          <a:p>
            <a:pPr>
              <a:buFont typeface="Wingdings" panose="05000000000000000000" pitchFamily="2" charset="2"/>
              <a:buChar char="Ø"/>
            </a:pPr>
            <a:r>
              <a:rPr lang="en-US" b="1">
                <a:solidFill>
                  <a:srgbClr val="0070C0"/>
                </a:solidFill>
              </a:rPr>
              <a:t>Chỉ định:</a:t>
            </a:r>
          </a:p>
          <a:p>
            <a:pPr>
              <a:buFont typeface="Wingdings" panose="05000000000000000000" pitchFamily="2" charset="2"/>
              <a:buChar char="§"/>
            </a:pPr>
            <a:r>
              <a:rPr lang="en-US">
                <a:solidFill>
                  <a:schemeClr val="tx1"/>
                </a:solidFill>
              </a:rPr>
              <a:t>U đại tràng góc lách</a:t>
            </a:r>
          </a:p>
          <a:p>
            <a:pPr>
              <a:buFont typeface="Wingdings" panose="05000000000000000000" pitchFamily="2" charset="2"/>
              <a:buChar char="§"/>
            </a:pPr>
            <a:r>
              <a:rPr lang="en-US">
                <a:solidFill>
                  <a:schemeClr val="tx1"/>
                </a:solidFill>
              </a:rPr>
              <a:t>U đại tràng xuống</a:t>
            </a:r>
          </a:p>
          <a:p>
            <a:pPr>
              <a:buFont typeface="Wingdings" panose="05000000000000000000" pitchFamily="2" charset="2"/>
              <a:buChar char="Ø"/>
            </a:pPr>
            <a:r>
              <a:rPr lang="en-US" sz="2000" b="1">
                <a:solidFill>
                  <a:srgbClr val="0070C0"/>
                </a:solidFill>
              </a:rPr>
              <a:t>Thắt bó mạch :</a:t>
            </a:r>
          </a:p>
          <a:p>
            <a:pPr>
              <a:buFont typeface="Wingdings" panose="05000000000000000000" pitchFamily="2" charset="2"/>
              <a:buChar char="Ø"/>
            </a:pPr>
            <a:r>
              <a:rPr lang="en-US" sz="2000">
                <a:solidFill>
                  <a:schemeClr val="tx1"/>
                </a:solidFill>
              </a:rPr>
              <a:t>Nhánh (T) của bó mạch ĐT giữa</a:t>
            </a:r>
          </a:p>
          <a:p>
            <a:pPr>
              <a:buFont typeface="Wingdings" panose="05000000000000000000" pitchFamily="2" charset="2"/>
              <a:buChar char="ü"/>
            </a:pPr>
            <a:r>
              <a:rPr lang="en-US" sz="2000">
                <a:solidFill>
                  <a:schemeClr val="tx1"/>
                </a:solidFill>
              </a:rPr>
              <a:t>Đại tràng (T)</a:t>
            </a:r>
          </a:p>
          <a:p>
            <a:pPr>
              <a:buFont typeface="Wingdings" panose="05000000000000000000" pitchFamily="2" charset="2"/>
              <a:buChar char="ü"/>
            </a:pPr>
            <a:r>
              <a:rPr lang="en-US">
                <a:solidFill>
                  <a:schemeClr val="tx1"/>
                </a:solidFill>
              </a:rPr>
              <a:t>Đại tràng sigma</a:t>
            </a:r>
            <a:endParaRPr lang="en-US" sz="2000">
              <a:solidFill>
                <a:schemeClr val="tx1"/>
              </a:solidFill>
            </a:endParaRPr>
          </a:p>
          <a:p>
            <a:pPr>
              <a:buFont typeface="Wingdings" panose="05000000000000000000" pitchFamily="2" charset="2"/>
              <a:buChar char="§"/>
            </a:pPr>
            <a:endParaRPr lang="en-US">
              <a:solidFill>
                <a:schemeClr val="tx1"/>
              </a:solidFill>
            </a:endParaRPr>
          </a:p>
          <a:p>
            <a:endParaRPr lang="en-US" sz="1800"/>
          </a:p>
        </p:txBody>
      </p:sp>
      <p:pic>
        <p:nvPicPr>
          <p:cNvPr id="5" name="Hình ảnh 4">
            <a:extLst>
              <a:ext uri="{FF2B5EF4-FFF2-40B4-BE49-F238E27FC236}">
                <a16:creationId xmlns:a16="http://schemas.microsoft.com/office/drawing/2014/main" id="{642FE064-EAF1-C9E1-66CD-531B79F8CEF4}"/>
              </a:ext>
            </a:extLst>
          </p:cNvPr>
          <p:cNvPicPr>
            <a:picLocks noChangeAspect="1"/>
          </p:cNvPicPr>
          <p:nvPr/>
        </p:nvPicPr>
        <p:blipFill rotWithShape="1">
          <a:blip r:embed="rId3"/>
          <a:srcRect l="12955" t="17282" r="13546" b="8829"/>
          <a:stretch/>
        </p:blipFill>
        <p:spPr>
          <a:xfrm>
            <a:off x="3007263" y="1130531"/>
            <a:ext cx="9184737" cy="5191298"/>
          </a:xfrm>
          <a:prstGeom prst="rect">
            <a:avLst/>
          </a:prstGeom>
        </p:spPr>
      </p:pic>
    </p:spTree>
    <p:extLst>
      <p:ext uri="{BB962C8B-B14F-4D97-AF65-F5344CB8AC3E}">
        <p14:creationId xmlns:p14="http://schemas.microsoft.com/office/powerpoint/2010/main" val="83493659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2304B069-55C8-F3B5-0870-AFF246296D50}"/>
              </a:ext>
            </a:extLst>
          </p:cNvPr>
          <p:cNvSpPr>
            <a:spLocks noGrp="1"/>
          </p:cNvSpPr>
          <p:nvPr>
            <p:ph type="title"/>
          </p:nvPr>
        </p:nvSpPr>
        <p:spPr>
          <a:xfrm>
            <a:off x="714647" y="275552"/>
            <a:ext cx="10058400" cy="882543"/>
          </a:xfrm>
        </p:spPr>
        <p:txBody>
          <a:bodyPr/>
          <a:lstStyle/>
          <a:p>
            <a:r>
              <a:rPr lang="en-US"/>
              <a:t>Cắt đại tràng trái mở rộng</a:t>
            </a:r>
          </a:p>
        </p:txBody>
      </p:sp>
      <p:pic>
        <p:nvPicPr>
          <p:cNvPr id="5" name="Hình ảnh 4">
            <a:extLst>
              <a:ext uri="{FF2B5EF4-FFF2-40B4-BE49-F238E27FC236}">
                <a16:creationId xmlns:a16="http://schemas.microsoft.com/office/drawing/2014/main" id="{B2A85673-1802-D46F-34F0-5961C2CD5277}"/>
              </a:ext>
            </a:extLst>
          </p:cNvPr>
          <p:cNvPicPr>
            <a:picLocks noChangeAspect="1"/>
          </p:cNvPicPr>
          <p:nvPr/>
        </p:nvPicPr>
        <p:blipFill rotWithShape="1">
          <a:blip r:embed="rId3"/>
          <a:srcRect l="49349" t="13167" r="13752" b="672"/>
          <a:stretch/>
        </p:blipFill>
        <p:spPr>
          <a:xfrm>
            <a:off x="7235927" y="275552"/>
            <a:ext cx="4498874" cy="5906067"/>
          </a:xfrm>
          <a:prstGeom prst="rect">
            <a:avLst/>
          </a:prstGeom>
        </p:spPr>
      </p:pic>
      <p:sp>
        <p:nvSpPr>
          <p:cNvPr id="6" name="Chỗ dành sẵn cho Nội dung 2">
            <a:extLst>
              <a:ext uri="{FF2B5EF4-FFF2-40B4-BE49-F238E27FC236}">
                <a16:creationId xmlns:a16="http://schemas.microsoft.com/office/drawing/2014/main" id="{0706499C-2CC6-DD93-B7F1-B530FBF13E53}"/>
              </a:ext>
            </a:extLst>
          </p:cNvPr>
          <p:cNvSpPr>
            <a:spLocks noGrp="1"/>
          </p:cNvSpPr>
          <p:nvPr>
            <p:ph idx="1"/>
          </p:nvPr>
        </p:nvSpPr>
        <p:spPr>
          <a:xfrm>
            <a:off x="1328403" y="1482634"/>
            <a:ext cx="2353096" cy="3115492"/>
          </a:xfrm>
        </p:spPr>
        <p:txBody>
          <a:bodyPr>
            <a:normAutofit lnSpcReduction="10000"/>
          </a:bodyPr>
          <a:lstStyle/>
          <a:p>
            <a:pPr>
              <a:buFont typeface="Wingdings" panose="05000000000000000000" pitchFamily="2" charset="2"/>
              <a:buChar char="Ø"/>
            </a:pPr>
            <a:r>
              <a:rPr lang="en-US" b="1">
                <a:solidFill>
                  <a:srgbClr val="0070C0"/>
                </a:solidFill>
              </a:rPr>
              <a:t>Chỉ định:</a:t>
            </a:r>
          </a:p>
          <a:p>
            <a:pPr>
              <a:buFont typeface="Wingdings" panose="05000000000000000000" pitchFamily="2" charset="2"/>
              <a:buChar char="§"/>
            </a:pPr>
            <a:r>
              <a:rPr lang="en-US">
                <a:solidFill>
                  <a:schemeClr val="tx1"/>
                </a:solidFill>
              </a:rPr>
              <a:t>U 1/3 (T) đại tràng ngang</a:t>
            </a:r>
          </a:p>
          <a:p>
            <a:pPr>
              <a:buFont typeface="Wingdings" panose="05000000000000000000" pitchFamily="2" charset="2"/>
              <a:buChar char="Ø"/>
            </a:pPr>
            <a:r>
              <a:rPr lang="en-US" sz="2000" b="1">
                <a:solidFill>
                  <a:srgbClr val="0070C0"/>
                </a:solidFill>
              </a:rPr>
              <a:t>Thắt bó mạch :</a:t>
            </a:r>
          </a:p>
          <a:p>
            <a:pPr>
              <a:buFont typeface="Wingdings" panose="05000000000000000000" pitchFamily="2" charset="2"/>
              <a:buChar char="Ø"/>
            </a:pPr>
            <a:r>
              <a:rPr lang="en-US" sz="2000">
                <a:solidFill>
                  <a:schemeClr val="tx1"/>
                </a:solidFill>
              </a:rPr>
              <a:t>Nhánh (P) và (T) của bó mạch ĐT giữa</a:t>
            </a:r>
          </a:p>
          <a:p>
            <a:pPr>
              <a:buFont typeface="Wingdings" panose="05000000000000000000" pitchFamily="2" charset="2"/>
              <a:buChar char="ü"/>
            </a:pPr>
            <a:r>
              <a:rPr lang="en-US" sz="2000">
                <a:solidFill>
                  <a:schemeClr val="tx1"/>
                </a:solidFill>
              </a:rPr>
              <a:t>Đại tràng (T)</a:t>
            </a:r>
          </a:p>
          <a:p>
            <a:pPr>
              <a:buFont typeface="Wingdings" panose="05000000000000000000" pitchFamily="2" charset="2"/>
              <a:buChar char="ü"/>
            </a:pPr>
            <a:r>
              <a:rPr lang="en-US">
                <a:solidFill>
                  <a:schemeClr val="tx1"/>
                </a:solidFill>
              </a:rPr>
              <a:t>Đại tràng sigma</a:t>
            </a:r>
            <a:endParaRPr lang="en-US" sz="2000">
              <a:solidFill>
                <a:schemeClr val="tx1"/>
              </a:solidFill>
            </a:endParaRPr>
          </a:p>
          <a:p>
            <a:pPr>
              <a:buFont typeface="Wingdings" panose="05000000000000000000" pitchFamily="2" charset="2"/>
              <a:buChar char="§"/>
            </a:pPr>
            <a:endParaRPr lang="en-US">
              <a:solidFill>
                <a:schemeClr val="tx1"/>
              </a:solidFill>
            </a:endParaRPr>
          </a:p>
          <a:p>
            <a:endParaRPr lang="en-US" sz="1800"/>
          </a:p>
        </p:txBody>
      </p:sp>
    </p:spTree>
    <p:extLst>
      <p:ext uri="{BB962C8B-B14F-4D97-AF65-F5344CB8AC3E}">
        <p14:creationId xmlns:p14="http://schemas.microsoft.com/office/powerpoint/2010/main" val="376808778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7DEF595E-2102-8DE3-A0A1-4D10462FD3E8}"/>
              </a:ext>
            </a:extLst>
          </p:cNvPr>
          <p:cNvSpPr>
            <a:spLocks noGrp="1"/>
          </p:cNvSpPr>
          <p:nvPr>
            <p:ph type="title"/>
          </p:nvPr>
        </p:nvSpPr>
        <p:spPr>
          <a:xfrm>
            <a:off x="771616" y="309842"/>
            <a:ext cx="10058400" cy="882543"/>
          </a:xfrm>
        </p:spPr>
        <p:txBody>
          <a:bodyPr/>
          <a:lstStyle/>
          <a:p>
            <a:r>
              <a:rPr lang="en-US"/>
              <a:t>Cắt đại tràng chậu hông</a:t>
            </a:r>
          </a:p>
        </p:txBody>
      </p:sp>
      <p:pic>
        <p:nvPicPr>
          <p:cNvPr id="6146" name="Picture 2" descr="Image">
            <a:extLst>
              <a:ext uri="{FF2B5EF4-FFF2-40B4-BE49-F238E27FC236}">
                <a16:creationId xmlns:a16="http://schemas.microsoft.com/office/drawing/2014/main" id="{2F9957E6-240B-BD29-2EC7-45F0AA860E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67475" y="311729"/>
            <a:ext cx="4675638" cy="5795157"/>
          </a:xfrm>
          <a:prstGeom prst="rect">
            <a:avLst/>
          </a:prstGeom>
          <a:noFill/>
          <a:extLst>
            <a:ext uri="{909E8E84-426E-40DD-AFC4-6F175D3DCCD1}">
              <a14:hiddenFill xmlns:a14="http://schemas.microsoft.com/office/drawing/2010/main">
                <a:solidFill>
                  <a:srgbClr val="FFFFFF"/>
                </a:solidFill>
              </a14:hiddenFill>
            </a:ext>
          </a:extLst>
        </p:spPr>
      </p:pic>
      <p:sp>
        <p:nvSpPr>
          <p:cNvPr id="5" name="Hộp Văn bản 4">
            <a:extLst>
              <a:ext uri="{FF2B5EF4-FFF2-40B4-BE49-F238E27FC236}">
                <a16:creationId xmlns:a16="http://schemas.microsoft.com/office/drawing/2014/main" id="{9EF4DB7C-A3B1-A0AB-A607-5AA4B970AE01}"/>
              </a:ext>
            </a:extLst>
          </p:cNvPr>
          <p:cNvSpPr txBox="1"/>
          <p:nvPr/>
        </p:nvSpPr>
        <p:spPr>
          <a:xfrm>
            <a:off x="448887" y="1589067"/>
            <a:ext cx="6093228" cy="707886"/>
          </a:xfrm>
          <a:prstGeom prst="rect">
            <a:avLst/>
          </a:prstGeom>
          <a:noFill/>
        </p:spPr>
        <p:txBody>
          <a:bodyPr wrap="square">
            <a:spAutoFit/>
          </a:bodyPr>
          <a:lstStyle/>
          <a:p>
            <a:pPr marL="342900" indent="-342900">
              <a:buFont typeface="Wingdings" panose="05000000000000000000" pitchFamily="2" charset="2"/>
              <a:buChar char="Ø"/>
            </a:pPr>
            <a:r>
              <a:rPr lang="vi-VN" sz="2000" b="1">
                <a:solidFill>
                  <a:srgbClr val="0070C0"/>
                </a:solidFill>
                <a:latin typeface="Times New Roman" panose="02020603050405020304" pitchFamily="18" charset="0"/>
                <a:cs typeface="Times New Roman" panose="02020603050405020304" pitchFamily="18" charset="0"/>
              </a:rPr>
              <a:t>Chỉ định</a:t>
            </a:r>
            <a:r>
              <a:rPr lang="en-US" sz="2000" b="1">
                <a:solidFill>
                  <a:srgbClr val="0070C0"/>
                </a:solidFill>
                <a:latin typeface="Times New Roman" panose="02020603050405020304" pitchFamily="18" charset="0"/>
                <a:cs typeface="Times New Roman" panose="02020603050405020304" pitchFamily="18" charset="0"/>
              </a:rPr>
              <a:t>: </a:t>
            </a:r>
          </a:p>
          <a:p>
            <a:pPr marL="342900" indent="-342900">
              <a:buFont typeface="Wingdings" panose="05000000000000000000" pitchFamily="2" charset="2"/>
              <a:buChar char="§"/>
            </a:pPr>
            <a:r>
              <a:rPr lang="vi-VN" sz="2000">
                <a:latin typeface="Times New Roman" panose="02020603050405020304" pitchFamily="18" charset="0"/>
                <a:cs typeface="Times New Roman" panose="02020603050405020304" pitchFamily="18" charset="0"/>
              </a:rPr>
              <a:t>U 1/3 giữa đại tràng chậu hông</a:t>
            </a:r>
          </a:p>
        </p:txBody>
      </p:sp>
    </p:spTree>
    <p:extLst>
      <p:ext uri="{BB962C8B-B14F-4D97-AF65-F5344CB8AC3E}">
        <p14:creationId xmlns:p14="http://schemas.microsoft.com/office/powerpoint/2010/main" val="351889857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êu đề 3">
            <a:extLst>
              <a:ext uri="{FF2B5EF4-FFF2-40B4-BE49-F238E27FC236}">
                <a16:creationId xmlns:a16="http://schemas.microsoft.com/office/drawing/2014/main" id="{F69444AC-8458-187B-1309-3CEEDDDFB9E2}"/>
              </a:ext>
            </a:extLst>
          </p:cNvPr>
          <p:cNvSpPr>
            <a:spLocks noGrp="1"/>
          </p:cNvSpPr>
          <p:nvPr>
            <p:ph type="title"/>
          </p:nvPr>
        </p:nvSpPr>
        <p:spPr>
          <a:xfrm>
            <a:off x="523108" y="46206"/>
            <a:ext cx="10058400" cy="882543"/>
          </a:xfrm>
        </p:spPr>
        <p:txBody>
          <a:bodyPr/>
          <a:lstStyle/>
          <a:p>
            <a:r>
              <a:rPr lang="en-US"/>
              <a:t>Cắt trước</a:t>
            </a:r>
          </a:p>
        </p:txBody>
      </p:sp>
      <p:pic>
        <p:nvPicPr>
          <p:cNvPr id="5" name="Hình ảnh 4">
            <a:extLst>
              <a:ext uri="{FF2B5EF4-FFF2-40B4-BE49-F238E27FC236}">
                <a16:creationId xmlns:a16="http://schemas.microsoft.com/office/drawing/2014/main" id="{53A2C8D2-5E33-745D-DA68-6A8CBEEF3A23}"/>
              </a:ext>
            </a:extLst>
          </p:cNvPr>
          <p:cNvPicPr>
            <a:picLocks noChangeAspect="1"/>
          </p:cNvPicPr>
          <p:nvPr/>
        </p:nvPicPr>
        <p:blipFill rotWithShape="1">
          <a:blip r:embed="rId3"/>
          <a:srcRect l="13209" t="17681" r="14228" b="16832"/>
          <a:stretch/>
        </p:blipFill>
        <p:spPr>
          <a:xfrm>
            <a:off x="835429" y="961999"/>
            <a:ext cx="10521142" cy="5338365"/>
          </a:xfrm>
          <a:prstGeom prst="rect">
            <a:avLst/>
          </a:prstGeom>
        </p:spPr>
      </p:pic>
      <p:sp>
        <p:nvSpPr>
          <p:cNvPr id="7" name="Hộp Văn bản 6">
            <a:extLst>
              <a:ext uri="{FF2B5EF4-FFF2-40B4-BE49-F238E27FC236}">
                <a16:creationId xmlns:a16="http://schemas.microsoft.com/office/drawing/2014/main" id="{2AF7354F-A03F-A9AC-6EB1-0124210DFB31}"/>
              </a:ext>
            </a:extLst>
          </p:cNvPr>
          <p:cNvSpPr txBox="1"/>
          <p:nvPr/>
        </p:nvSpPr>
        <p:spPr>
          <a:xfrm>
            <a:off x="523108" y="961999"/>
            <a:ext cx="6093228" cy="400110"/>
          </a:xfrm>
          <a:prstGeom prst="rect">
            <a:avLst/>
          </a:prstGeom>
          <a:noFill/>
        </p:spPr>
        <p:txBody>
          <a:bodyPr wrap="square">
            <a:spAutoFit/>
          </a:bodyPr>
          <a:lstStyle/>
          <a:p>
            <a:pPr marL="342900" indent="-342900">
              <a:buFont typeface="Wingdings" panose="05000000000000000000" pitchFamily="2" charset="2"/>
              <a:buChar char="Ø"/>
            </a:pPr>
            <a:r>
              <a:rPr lang="en-US" sz="2000" b="1">
                <a:solidFill>
                  <a:srgbClr val="0070C0"/>
                </a:solidFill>
                <a:latin typeface="Times New Roman" panose="02020603050405020304" pitchFamily="18" charset="0"/>
                <a:cs typeface="Times New Roman" panose="02020603050405020304" pitchFamily="18" charset="0"/>
              </a:rPr>
              <a:t>C</a:t>
            </a:r>
            <a:r>
              <a:rPr lang="vi-VN" sz="2000" b="1">
                <a:solidFill>
                  <a:srgbClr val="0070C0"/>
                </a:solidFill>
                <a:latin typeface="Times New Roman" panose="02020603050405020304" pitchFamily="18" charset="0"/>
                <a:cs typeface="Times New Roman" panose="02020603050405020304" pitchFamily="18" charset="0"/>
              </a:rPr>
              <a:t>hỉ định</a:t>
            </a:r>
            <a:r>
              <a:rPr lang="en-US" sz="2000" b="1">
                <a:solidFill>
                  <a:srgbClr val="0070C0"/>
                </a:solidFill>
                <a:latin typeface="Times New Roman" panose="02020603050405020304" pitchFamily="18" charset="0"/>
                <a:cs typeface="Times New Roman" panose="02020603050405020304" pitchFamily="18" charset="0"/>
              </a:rPr>
              <a:t>: </a:t>
            </a:r>
            <a:r>
              <a:rPr lang="vi-VN" sz="2000">
                <a:latin typeface="Times New Roman" panose="02020603050405020304" pitchFamily="18" charset="0"/>
                <a:cs typeface="Times New Roman" panose="02020603050405020304" pitchFamily="18" charset="0"/>
              </a:rPr>
              <a:t>U 1/3 cuối đại tràng chậu hông</a:t>
            </a:r>
          </a:p>
        </p:txBody>
      </p:sp>
    </p:spTree>
    <p:extLst>
      <p:ext uri="{BB962C8B-B14F-4D97-AF65-F5344CB8AC3E}">
        <p14:creationId xmlns:p14="http://schemas.microsoft.com/office/powerpoint/2010/main" val="213395868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C991A7EA-D843-4122-3284-7E2A15F5D4F5}"/>
              </a:ext>
            </a:extLst>
          </p:cNvPr>
          <p:cNvSpPr>
            <a:spLocks noGrp="1"/>
          </p:cNvSpPr>
          <p:nvPr>
            <p:ph type="title"/>
          </p:nvPr>
        </p:nvSpPr>
        <p:spPr/>
        <p:txBody>
          <a:bodyPr/>
          <a:lstStyle/>
          <a:p>
            <a:r>
              <a:rPr lang="en-US"/>
              <a:t>Nạo hạch</a:t>
            </a:r>
          </a:p>
        </p:txBody>
      </p:sp>
      <p:sp>
        <p:nvSpPr>
          <p:cNvPr id="6" name="Chỗ dành sẵn cho Nội dung 5">
            <a:extLst>
              <a:ext uri="{FF2B5EF4-FFF2-40B4-BE49-F238E27FC236}">
                <a16:creationId xmlns:a16="http://schemas.microsoft.com/office/drawing/2014/main" id="{AF277364-7884-25A6-842E-1ECC31A3BD73}"/>
              </a:ext>
            </a:extLst>
          </p:cNvPr>
          <p:cNvSpPr>
            <a:spLocks noGrp="1"/>
          </p:cNvSpPr>
          <p:nvPr>
            <p:ph idx="1"/>
          </p:nvPr>
        </p:nvSpPr>
        <p:spPr>
          <a:xfrm>
            <a:off x="1038496" y="1802674"/>
            <a:ext cx="10490115" cy="1155679"/>
          </a:xfrm>
        </p:spPr>
        <p:txBody>
          <a:bodyPr>
            <a:normAutofit fontScale="92500"/>
          </a:bodyPr>
          <a:lstStyle/>
          <a:p>
            <a:pPr marL="457200" indent="-342900">
              <a:lnSpc>
                <a:spcPct val="115000"/>
              </a:lnSpc>
              <a:spcBef>
                <a:spcPts val="0"/>
              </a:spcBef>
              <a:spcAft>
                <a:spcPts val="0"/>
              </a:spcAft>
              <a:buSzPts val="1800"/>
              <a:buFont typeface="Roboto"/>
              <a:buChar char="–"/>
            </a:pPr>
            <a:r>
              <a:rPr lang="en-US" sz="2400"/>
              <a:t>Tối thiểu ≥ 12 hạch vùng để đánh giá N (TNM) theo AJCC và Hội các nhà GPB học Mỹ</a:t>
            </a:r>
          </a:p>
          <a:p>
            <a:pPr marL="457200" indent="-342900">
              <a:lnSpc>
                <a:spcPct val="115000"/>
              </a:lnSpc>
              <a:spcBef>
                <a:spcPts val="0"/>
              </a:spcBef>
              <a:spcAft>
                <a:spcPts val="0"/>
              </a:spcAft>
              <a:buSzPts val="1800"/>
              <a:buFont typeface="Roboto"/>
              <a:buChar char="–"/>
            </a:pPr>
            <a:r>
              <a:rPr lang="en-US" sz="2400"/>
              <a:t>Còn hạch vùng (+) sau phẫu thuật -&gt; đánh giá R2</a:t>
            </a:r>
          </a:p>
          <a:p>
            <a:endParaRPr lang="en-US" sz="2400"/>
          </a:p>
        </p:txBody>
      </p:sp>
      <p:pic>
        <p:nvPicPr>
          <p:cNvPr id="10" name="Hình ảnh 9">
            <a:extLst>
              <a:ext uri="{FF2B5EF4-FFF2-40B4-BE49-F238E27FC236}">
                <a16:creationId xmlns:a16="http://schemas.microsoft.com/office/drawing/2014/main" id="{8E762A25-3634-C874-C369-2761545B96A0}"/>
              </a:ext>
            </a:extLst>
          </p:cNvPr>
          <p:cNvPicPr>
            <a:picLocks noChangeAspect="1"/>
          </p:cNvPicPr>
          <p:nvPr/>
        </p:nvPicPr>
        <p:blipFill rotWithShape="1">
          <a:blip r:embed="rId3"/>
          <a:srcRect l="11618" t="16978" r="12059" b="46142"/>
          <a:stretch/>
        </p:blipFill>
        <p:spPr>
          <a:xfrm>
            <a:off x="1160574" y="3221870"/>
            <a:ext cx="9870851" cy="2681676"/>
          </a:xfrm>
          <a:prstGeom prst="rect">
            <a:avLst/>
          </a:prstGeom>
        </p:spPr>
      </p:pic>
    </p:spTree>
    <p:extLst>
      <p:ext uri="{BB962C8B-B14F-4D97-AF65-F5344CB8AC3E}">
        <p14:creationId xmlns:p14="http://schemas.microsoft.com/office/powerpoint/2010/main" val="314948990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F14E170E-5E8A-A6B4-79CD-DD802AB1E80E}"/>
              </a:ext>
            </a:extLst>
          </p:cNvPr>
          <p:cNvSpPr>
            <a:spLocks noGrp="1"/>
          </p:cNvSpPr>
          <p:nvPr>
            <p:ph type="title"/>
          </p:nvPr>
        </p:nvSpPr>
        <p:spPr>
          <a:xfrm>
            <a:off x="1038497" y="270427"/>
            <a:ext cx="10058400" cy="882543"/>
          </a:xfrm>
        </p:spPr>
        <p:txBody>
          <a:bodyPr>
            <a:normAutofit/>
          </a:bodyPr>
          <a:lstStyle/>
          <a:p>
            <a:r>
              <a:rPr lang="en-US"/>
              <a:t>Nạo hạch</a:t>
            </a:r>
          </a:p>
        </p:txBody>
      </p:sp>
      <p:pic>
        <p:nvPicPr>
          <p:cNvPr id="5" name="Chỗ dành sẵn cho Nội dung 4">
            <a:extLst>
              <a:ext uri="{FF2B5EF4-FFF2-40B4-BE49-F238E27FC236}">
                <a16:creationId xmlns:a16="http://schemas.microsoft.com/office/drawing/2014/main" id="{5152F634-F397-A976-5617-BD65BE144088}"/>
              </a:ext>
            </a:extLst>
          </p:cNvPr>
          <p:cNvPicPr>
            <a:picLocks noGrp="1" noChangeAspect="1"/>
          </p:cNvPicPr>
          <p:nvPr>
            <p:ph idx="1"/>
          </p:nvPr>
        </p:nvPicPr>
        <p:blipFill rotWithShape="1">
          <a:blip r:embed="rId3"/>
          <a:srcRect l="38343" t="20500" r="10856" b="17173"/>
          <a:stretch/>
        </p:blipFill>
        <p:spPr>
          <a:xfrm>
            <a:off x="5270258" y="1263707"/>
            <a:ext cx="6278069" cy="4330585"/>
          </a:xfrm>
        </p:spPr>
      </p:pic>
      <p:pic>
        <p:nvPicPr>
          <p:cNvPr id="7" name="Hình ảnh 6">
            <a:extLst>
              <a:ext uri="{FF2B5EF4-FFF2-40B4-BE49-F238E27FC236}">
                <a16:creationId xmlns:a16="http://schemas.microsoft.com/office/drawing/2014/main" id="{EC24856A-5C09-7CC5-5B80-186460A77A7E}"/>
              </a:ext>
            </a:extLst>
          </p:cNvPr>
          <p:cNvPicPr>
            <a:picLocks noChangeAspect="1"/>
          </p:cNvPicPr>
          <p:nvPr/>
        </p:nvPicPr>
        <p:blipFill rotWithShape="1">
          <a:blip r:embed="rId4"/>
          <a:srcRect l="18289" t="30400" r="19474" b="28176"/>
          <a:stretch/>
        </p:blipFill>
        <p:spPr>
          <a:xfrm>
            <a:off x="949518" y="1306719"/>
            <a:ext cx="3728398" cy="1395193"/>
          </a:xfrm>
          <a:prstGeom prst="rect">
            <a:avLst/>
          </a:prstGeom>
        </p:spPr>
      </p:pic>
      <p:pic>
        <p:nvPicPr>
          <p:cNvPr id="4" name="Hình ảnh 3">
            <a:extLst>
              <a:ext uri="{FF2B5EF4-FFF2-40B4-BE49-F238E27FC236}">
                <a16:creationId xmlns:a16="http://schemas.microsoft.com/office/drawing/2014/main" id="{D6DB463B-9490-E740-EEE1-EA64D45474DC}"/>
              </a:ext>
            </a:extLst>
          </p:cNvPr>
          <p:cNvPicPr>
            <a:picLocks noChangeAspect="1"/>
          </p:cNvPicPr>
          <p:nvPr/>
        </p:nvPicPr>
        <p:blipFill rotWithShape="1">
          <a:blip r:embed="rId5"/>
          <a:srcRect l="31711" t="29555" r="31316" b="12863"/>
          <a:stretch/>
        </p:blipFill>
        <p:spPr>
          <a:xfrm>
            <a:off x="820093" y="2811167"/>
            <a:ext cx="3857823" cy="3377925"/>
          </a:xfrm>
          <a:prstGeom prst="rect">
            <a:avLst/>
          </a:prstGeom>
        </p:spPr>
      </p:pic>
      <p:sp>
        <p:nvSpPr>
          <p:cNvPr id="10" name="Hộp Văn bản 9">
            <a:extLst>
              <a:ext uri="{FF2B5EF4-FFF2-40B4-BE49-F238E27FC236}">
                <a16:creationId xmlns:a16="http://schemas.microsoft.com/office/drawing/2014/main" id="{A5D8D6C4-488D-CF55-9DAF-33F2FD81D7F6}"/>
              </a:ext>
            </a:extLst>
          </p:cNvPr>
          <p:cNvSpPr txBox="1"/>
          <p:nvPr/>
        </p:nvSpPr>
        <p:spPr>
          <a:xfrm>
            <a:off x="352927" y="6395069"/>
            <a:ext cx="11839073" cy="307777"/>
          </a:xfrm>
          <a:prstGeom prst="rect">
            <a:avLst/>
          </a:prstGeom>
          <a:noFill/>
        </p:spPr>
        <p:txBody>
          <a:bodyPr wrap="square">
            <a:spAutoFit/>
          </a:bodyPr>
          <a:lstStyle/>
          <a:p>
            <a:r>
              <a:rPr lang="en-US" sz="1400"/>
              <a:t>Ueno, H., &amp; Sugihara, K. Japanese D3 Dissection. Surgical Treatment of Colorectal Cancer, 2018; 259–266. </a:t>
            </a:r>
          </a:p>
        </p:txBody>
      </p:sp>
    </p:spTree>
    <p:extLst>
      <p:ext uri="{BB962C8B-B14F-4D97-AF65-F5344CB8AC3E}">
        <p14:creationId xmlns:p14="http://schemas.microsoft.com/office/powerpoint/2010/main" val="401060290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12E09D6B-EF06-1769-9016-2C674B64DA02}"/>
              </a:ext>
            </a:extLst>
          </p:cNvPr>
          <p:cNvSpPr>
            <a:spLocks noGrp="1"/>
          </p:cNvSpPr>
          <p:nvPr>
            <p:ph type="title"/>
          </p:nvPr>
        </p:nvSpPr>
        <p:spPr/>
        <p:txBody>
          <a:bodyPr/>
          <a:lstStyle/>
          <a:p>
            <a:r>
              <a:rPr lang="en-US"/>
              <a:t>Biến chứng sau mổ</a:t>
            </a:r>
          </a:p>
        </p:txBody>
      </p:sp>
      <p:sp>
        <p:nvSpPr>
          <p:cNvPr id="3" name="Chỗ dành sẵn cho Nội dung 2">
            <a:extLst>
              <a:ext uri="{FF2B5EF4-FFF2-40B4-BE49-F238E27FC236}">
                <a16:creationId xmlns:a16="http://schemas.microsoft.com/office/drawing/2014/main" id="{9EFF6D88-D69B-462A-8D4E-D8EBB38AF181}"/>
              </a:ext>
            </a:extLst>
          </p:cNvPr>
          <p:cNvSpPr>
            <a:spLocks noGrp="1"/>
          </p:cNvSpPr>
          <p:nvPr>
            <p:ph idx="1"/>
          </p:nvPr>
        </p:nvSpPr>
        <p:spPr>
          <a:xfrm>
            <a:off x="1038497" y="1752798"/>
            <a:ext cx="10058400" cy="4349932"/>
          </a:xfrm>
        </p:spPr>
        <p:txBody>
          <a:bodyPr>
            <a:normAutofit/>
          </a:bodyPr>
          <a:lstStyle/>
          <a:p>
            <a:pPr marL="0" indent="0">
              <a:buNone/>
            </a:pPr>
            <a:r>
              <a:rPr lang="vi-VN" sz="2400"/>
              <a:t>Rò miệng nối </a:t>
            </a:r>
            <a:endParaRPr lang="en-US" sz="2400"/>
          </a:p>
          <a:p>
            <a:pPr marL="0" indent="0">
              <a:buNone/>
            </a:pPr>
            <a:r>
              <a:rPr lang="vi-VN" sz="2400"/>
              <a:t>Liệt ruột kéo dài sau mổ </a:t>
            </a:r>
            <a:endParaRPr lang="en-US" sz="2400"/>
          </a:p>
          <a:p>
            <a:pPr marL="0" indent="0">
              <a:buNone/>
            </a:pPr>
            <a:r>
              <a:rPr lang="vi-VN" sz="2400"/>
              <a:t>Nhiễm trùng vết mổ </a:t>
            </a:r>
            <a:endParaRPr lang="en-US" sz="2400"/>
          </a:p>
          <a:p>
            <a:pPr marL="0" indent="0">
              <a:buNone/>
            </a:pPr>
            <a:r>
              <a:rPr lang="vi-VN" sz="2400"/>
              <a:t>Viêm ruột thiếu máu cục bộ </a:t>
            </a:r>
            <a:endParaRPr lang="en-US" sz="2400"/>
          </a:p>
          <a:p>
            <a:pPr marL="0" indent="0">
              <a:buNone/>
            </a:pPr>
            <a:r>
              <a:rPr lang="vi-VN" sz="2400"/>
              <a:t>Tắc ruột do dính </a:t>
            </a:r>
            <a:endParaRPr lang="en-US" sz="2400"/>
          </a:p>
          <a:p>
            <a:pPr marL="0" indent="0">
              <a:buNone/>
            </a:pPr>
            <a:r>
              <a:rPr lang="vi-VN" sz="2400"/>
              <a:t>Ung thư tái phát tại lỗ trocar</a:t>
            </a:r>
            <a:endParaRPr lang="en-US" sz="2400"/>
          </a:p>
          <a:p>
            <a:pPr marL="0" indent="0">
              <a:buNone/>
            </a:pPr>
            <a:endParaRPr lang="en-US" sz="2400"/>
          </a:p>
          <a:p>
            <a:pPr marL="0" indent="0">
              <a:buNone/>
            </a:pPr>
            <a:endParaRPr lang="en-US" sz="2400"/>
          </a:p>
        </p:txBody>
      </p:sp>
    </p:spTree>
    <p:extLst>
      <p:ext uri="{BB962C8B-B14F-4D97-AF65-F5344CB8AC3E}">
        <p14:creationId xmlns:p14="http://schemas.microsoft.com/office/powerpoint/2010/main" val="342419189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4FD24178-E733-B595-BA38-F7669E746853}"/>
              </a:ext>
            </a:extLst>
          </p:cNvPr>
          <p:cNvSpPr>
            <a:spLocks noGrp="1"/>
          </p:cNvSpPr>
          <p:nvPr>
            <p:ph type="title"/>
          </p:nvPr>
        </p:nvSpPr>
        <p:spPr>
          <a:xfrm>
            <a:off x="275661" y="84004"/>
            <a:ext cx="12687304" cy="882543"/>
          </a:xfrm>
        </p:spPr>
        <p:txBody>
          <a:bodyPr>
            <a:normAutofit/>
          </a:bodyPr>
          <a:lstStyle/>
          <a:p>
            <a:pPr marL="857250" indent="-857250">
              <a:buFont typeface="+mj-lt"/>
              <a:buAutoNum type="romanUcPeriod" startAt="4"/>
            </a:pPr>
            <a:r>
              <a:rPr lang="en-US" sz="3600"/>
              <a:t>ĐIỀU TRỊ UNG THƯ ĐẠI TRÀNG CÓ BIẾN CHỨNG</a:t>
            </a:r>
          </a:p>
        </p:txBody>
      </p:sp>
      <p:sp>
        <p:nvSpPr>
          <p:cNvPr id="5" name="Hộp Văn bản 4">
            <a:extLst>
              <a:ext uri="{FF2B5EF4-FFF2-40B4-BE49-F238E27FC236}">
                <a16:creationId xmlns:a16="http://schemas.microsoft.com/office/drawing/2014/main" id="{15816267-3F29-44AE-DAC7-7903E345AEE0}"/>
              </a:ext>
            </a:extLst>
          </p:cNvPr>
          <p:cNvSpPr txBox="1"/>
          <p:nvPr/>
        </p:nvSpPr>
        <p:spPr>
          <a:xfrm>
            <a:off x="441916" y="6448293"/>
            <a:ext cx="11500708" cy="369332"/>
          </a:xfrm>
          <a:prstGeom prst="rect">
            <a:avLst/>
          </a:prstGeom>
          <a:noFill/>
        </p:spPr>
        <p:txBody>
          <a:bodyPr wrap="square">
            <a:spAutoFit/>
          </a:bodyPr>
          <a:lstStyle/>
          <a:p>
            <a:r>
              <a:rPr lang="vi-VN" sz="1800" b="1" i="0" u="none" strike="noStrike">
                <a:solidFill>
                  <a:srgbClr val="000000"/>
                </a:solidFill>
                <a:effectLst/>
                <a:latin typeface="Times New Roman" panose="02020603050405020304" pitchFamily="18" charset="0"/>
                <a:cs typeface="Times New Roman" panose="02020603050405020304" pitchFamily="18" charset="0"/>
              </a:rPr>
              <a:t>HƯỚNG DẪN CHẨN ĐOÁN VÀ ĐIỀU TRỊ UNG THƯ ĐẠI - TRỰC TRÀNG</a:t>
            </a:r>
            <a:r>
              <a:rPr lang="en-US" sz="1800" b="1" i="0" u="none" strike="noStrike">
                <a:solidFill>
                  <a:srgbClr val="000000"/>
                </a:solidFill>
                <a:effectLst/>
                <a:latin typeface="Times New Roman" panose="02020603050405020304" pitchFamily="18" charset="0"/>
                <a:cs typeface="Times New Roman" panose="02020603050405020304" pitchFamily="18" charset="0"/>
              </a:rPr>
              <a:t> CỦA BỘ Y TẾ VIỆT NAM 2018</a:t>
            </a:r>
            <a:endParaRPr lang="en-US" b="1">
              <a:latin typeface="Times New Roman" panose="02020603050405020304" pitchFamily="18" charset="0"/>
              <a:cs typeface="Times New Roman" panose="02020603050405020304" pitchFamily="18" charset="0"/>
            </a:endParaRPr>
          </a:p>
        </p:txBody>
      </p:sp>
      <p:pic>
        <p:nvPicPr>
          <p:cNvPr id="6" name="Google Shape;780;p117">
            <a:extLst>
              <a:ext uri="{FF2B5EF4-FFF2-40B4-BE49-F238E27FC236}">
                <a16:creationId xmlns:a16="http://schemas.microsoft.com/office/drawing/2014/main" id="{CD55A1C4-FCBA-F566-DCFA-3BE5DDB0CB2C}"/>
              </a:ext>
            </a:extLst>
          </p:cNvPr>
          <p:cNvPicPr preferRelativeResize="0"/>
          <p:nvPr/>
        </p:nvPicPr>
        <p:blipFill rotWithShape="1">
          <a:blip r:embed="rId3">
            <a:alphaModFix/>
          </a:blip>
          <a:srcRect/>
          <a:stretch/>
        </p:blipFill>
        <p:spPr>
          <a:xfrm>
            <a:off x="1620493" y="1164512"/>
            <a:ext cx="8463838" cy="5085815"/>
          </a:xfrm>
          <a:prstGeom prst="rect">
            <a:avLst/>
          </a:prstGeom>
          <a:noFill/>
          <a:ln>
            <a:noFill/>
          </a:ln>
        </p:spPr>
      </p:pic>
    </p:spTree>
    <p:extLst>
      <p:ext uri="{BB962C8B-B14F-4D97-AF65-F5344CB8AC3E}">
        <p14:creationId xmlns:p14="http://schemas.microsoft.com/office/powerpoint/2010/main" val="414417224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Rectangle 11">
            <a:extLst>
              <a:ext uri="{FF2B5EF4-FFF2-40B4-BE49-F238E27FC236}">
                <a16:creationId xmlns:a16="http://schemas.microsoft.com/office/drawing/2014/main" id="{BB2B8762-61F0-4F1B-9364-D633EE9D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4" name="Rectangle 13">
            <a:extLst>
              <a:ext uri="{FF2B5EF4-FFF2-40B4-BE49-F238E27FC236}">
                <a16:creationId xmlns:a16="http://schemas.microsoft.com/office/drawing/2014/main" id="{E97675C8-1328-460C-9EBF-6B446B67EA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35" name="Straight Connector 15">
            <a:extLst>
              <a:ext uri="{FF2B5EF4-FFF2-40B4-BE49-F238E27FC236}">
                <a16:creationId xmlns:a16="http://schemas.microsoft.com/office/drawing/2014/main" id="{514EE78B-AF71-4195-A01B-F1165D9233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36" name="Rectangle 17">
            <a:extLst>
              <a:ext uri="{FF2B5EF4-FFF2-40B4-BE49-F238E27FC236}">
                <a16:creationId xmlns:a16="http://schemas.microsoft.com/office/drawing/2014/main" id="{C6417104-D4C1-4710-9982-2154A7F484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Google Shape;665;p100">
            <a:extLst>
              <a:ext uri="{FF2B5EF4-FFF2-40B4-BE49-F238E27FC236}">
                <a16:creationId xmlns:a16="http://schemas.microsoft.com/office/drawing/2014/main" id="{CB5B5FD9-9ACE-4D42-5930-88D0C1B969D0}"/>
              </a:ext>
            </a:extLst>
          </p:cNvPr>
          <p:cNvSpPr txBox="1"/>
          <p:nvPr/>
        </p:nvSpPr>
        <p:spPr>
          <a:xfrm>
            <a:off x="2303920" y="5222531"/>
            <a:ext cx="3256683" cy="478100"/>
          </a:xfrm>
          <a:prstGeom prst="rect">
            <a:avLst/>
          </a:prstGeom>
        </p:spPr>
        <p:txBody>
          <a:bodyPr spcFirstLastPara="1" vert="horz" lIns="91440" tIns="45720" rIns="91440" bIns="45720" rtlCol="0" anchor="b" anchorCtr="0">
            <a:normAutofit fontScale="92500" lnSpcReduction="10000"/>
          </a:bodyPr>
          <a:lstStyle/>
          <a:p>
            <a:pPr marL="0" marR="0" lvl="0" indent="0">
              <a:lnSpc>
                <a:spcPct val="85000"/>
              </a:lnSpc>
              <a:spcBef>
                <a:spcPct val="0"/>
              </a:spcBef>
              <a:spcAft>
                <a:spcPts val="600"/>
              </a:spcAft>
            </a:pPr>
            <a:r>
              <a:rPr lang="en-US" sz="2800" b="1" i="0" u="none" strike="noStrike" cap="none" spc="-50">
                <a:solidFill>
                  <a:schemeClr val="tx1">
                    <a:lumMod val="85000"/>
                    <a:lumOff val="15000"/>
                  </a:schemeClr>
                </a:solidFill>
                <a:latin typeface="+mj-lt"/>
                <a:ea typeface="+mj-ea"/>
                <a:cs typeface="+mj-cs"/>
                <a:sym typeface="Roboto"/>
              </a:rPr>
              <a:t>Stent</a:t>
            </a:r>
            <a:endParaRPr lang="en-US" sz="2800" b="1" spc="-50">
              <a:solidFill>
                <a:schemeClr val="tx1">
                  <a:lumMod val="85000"/>
                  <a:lumOff val="15000"/>
                </a:schemeClr>
              </a:solidFill>
              <a:latin typeface="+mj-lt"/>
              <a:ea typeface="+mj-ea"/>
              <a:cs typeface="+mj-cs"/>
            </a:endParaRPr>
          </a:p>
        </p:txBody>
      </p:sp>
      <p:pic>
        <p:nvPicPr>
          <p:cNvPr id="5" name="Hình ảnh 4" descr="Ảnh có chứa văn bản&#10;&#10;Mô tả được tạo tự động">
            <a:extLst>
              <a:ext uri="{FF2B5EF4-FFF2-40B4-BE49-F238E27FC236}">
                <a16:creationId xmlns:a16="http://schemas.microsoft.com/office/drawing/2014/main" id="{8A2687F7-A110-8DAF-1CAD-AA7766AA419E}"/>
              </a:ext>
            </a:extLst>
          </p:cNvPr>
          <p:cNvPicPr>
            <a:picLocks noChangeAspect="1"/>
          </p:cNvPicPr>
          <p:nvPr/>
        </p:nvPicPr>
        <p:blipFill rotWithShape="1">
          <a:blip r:embed="rId3"/>
          <a:srcRect r="26953"/>
          <a:stretch/>
        </p:blipFill>
        <p:spPr>
          <a:xfrm>
            <a:off x="199566" y="709463"/>
            <a:ext cx="5767110" cy="4440977"/>
          </a:xfrm>
          <a:prstGeom prst="rect">
            <a:avLst/>
          </a:prstGeom>
        </p:spPr>
      </p:pic>
      <p:sp>
        <p:nvSpPr>
          <p:cNvPr id="37" name="Rectangle 19">
            <a:extLst>
              <a:ext uri="{FF2B5EF4-FFF2-40B4-BE49-F238E27FC236}">
                <a16:creationId xmlns:a16="http://schemas.microsoft.com/office/drawing/2014/main" id="{626F1402-2DEC-4071-84AF-350C7BF00D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63996" y="886968"/>
            <a:ext cx="64008" cy="31089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oogle Shape;664;p100">
            <a:extLst>
              <a:ext uri="{FF2B5EF4-FFF2-40B4-BE49-F238E27FC236}">
                <a16:creationId xmlns:a16="http://schemas.microsoft.com/office/drawing/2014/main" id="{46558C32-2328-788B-6B70-21354B0E39A6}"/>
              </a:ext>
            </a:extLst>
          </p:cNvPr>
          <p:cNvPicPr preferRelativeResize="0"/>
          <p:nvPr/>
        </p:nvPicPr>
        <p:blipFill rotWithShape="1">
          <a:blip r:embed="rId4"/>
          <a:stretch/>
        </p:blipFill>
        <p:spPr>
          <a:xfrm>
            <a:off x="6225324" y="709462"/>
            <a:ext cx="5705443" cy="4842819"/>
          </a:xfrm>
          <a:prstGeom prst="rect">
            <a:avLst/>
          </a:prstGeom>
          <a:noFill/>
        </p:spPr>
      </p:pic>
      <p:cxnSp>
        <p:nvCxnSpPr>
          <p:cNvPr id="38" name="Straight Connector 21">
            <a:extLst>
              <a:ext uri="{FF2B5EF4-FFF2-40B4-BE49-F238E27FC236}">
                <a16:creationId xmlns:a16="http://schemas.microsoft.com/office/drawing/2014/main" id="{04733B62-1719-4677-A612-CA0AC0AD748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1086" y="5618770"/>
            <a:ext cx="1051560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39" name="Rectangle 23">
            <a:extLst>
              <a:ext uri="{FF2B5EF4-FFF2-40B4-BE49-F238E27FC236}">
                <a16:creationId xmlns:a16="http://schemas.microsoft.com/office/drawing/2014/main" id="{DA52A394-10F4-4AA5-90E4-634D1E919D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0" name="Rectangle 25">
            <a:extLst>
              <a:ext uri="{FF2B5EF4-FFF2-40B4-BE49-F238E27FC236}">
                <a16:creationId xmlns:a16="http://schemas.microsoft.com/office/drawing/2014/main" id="{07BDDC51-8BB2-42BE-8EA8-39B3E9AC1E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Google Shape;665;p100">
            <a:extLst>
              <a:ext uri="{FF2B5EF4-FFF2-40B4-BE49-F238E27FC236}">
                <a16:creationId xmlns:a16="http://schemas.microsoft.com/office/drawing/2014/main" id="{7B55DF4B-D27C-8A3B-AE3D-9E8C46F24FD3}"/>
              </a:ext>
            </a:extLst>
          </p:cNvPr>
          <p:cNvSpPr txBox="1"/>
          <p:nvPr/>
        </p:nvSpPr>
        <p:spPr>
          <a:xfrm>
            <a:off x="7549487" y="4983481"/>
            <a:ext cx="3256683" cy="478100"/>
          </a:xfrm>
          <a:prstGeom prst="rect">
            <a:avLst/>
          </a:prstGeom>
        </p:spPr>
        <p:txBody>
          <a:bodyPr spcFirstLastPara="1" vert="horz" lIns="91440" tIns="45720" rIns="91440" bIns="45720" rtlCol="0" anchor="b" anchorCtr="0">
            <a:normAutofit fontScale="40000" lnSpcReduction="20000"/>
          </a:bodyPr>
          <a:lstStyle/>
          <a:p>
            <a:pPr marL="0" marR="0" lvl="0" indent="0">
              <a:lnSpc>
                <a:spcPct val="85000"/>
              </a:lnSpc>
              <a:spcBef>
                <a:spcPct val="0"/>
              </a:spcBef>
              <a:spcAft>
                <a:spcPts val="600"/>
              </a:spcAft>
            </a:pPr>
            <a:r>
              <a:rPr lang="en-US" sz="6000" b="1" i="0" u="none" strike="noStrike" cap="none" spc="-50">
                <a:solidFill>
                  <a:schemeClr val="tx1">
                    <a:lumMod val="85000"/>
                    <a:lumOff val="15000"/>
                  </a:schemeClr>
                </a:solidFill>
                <a:latin typeface="+mj-lt"/>
                <a:ea typeface="+mj-ea"/>
                <a:cs typeface="+mj-cs"/>
                <a:sym typeface="Roboto"/>
              </a:rPr>
              <a:t>Phẫu thuật Hartmann</a:t>
            </a:r>
            <a:endParaRPr lang="en-US" sz="6000" b="1" spc="-50">
              <a:solidFill>
                <a:schemeClr val="tx1">
                  <a:lumMod val="85000"/>
                  <a:lumOff val="15000"/>
                </a:schemeClr>
              </a:solidFill>
              <a:latin typeface="+mj-lt"/>
              <a:ea typeface="+mj-ea"/>
              <a:cs typeface="+mj-cs"/>
            </a:endParaRPr>
          </a:p>
        </p:txBody>
      </p:sp>
    </p:spTree>
    <p:extLst>
      <p:ext uri="{BB962C8B-B14F-4D97-AF65-F5344CB8AC3E}">
        <p14:creationId xmlns:p14="http://schemas.microsoft.com/office/powerpoint/2010/main" val="1222163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EB7DF727-FCD5-AF09-F761-01DBF0AE523B}"/>
              </a:ext>
            </a:extLst>
          </p:cNvPr>
          <p:cNvSpPr>
            <a:spLocks noGrp="1"/>
          </p:cNvSpPr>
          <p:nvPr>
            <p:ph type="title"/>
          </p:nvPr>
        </p:nvSpPr>
        <p:spPr/>
        <p:txBody>
          <a:bodyPr/>
          <a:lstStyle/>
          <a:p>
            <a:r>
              <a:rPr lang="en-US"/>
              <a:t>Nhắc lại giải phẫu</a:t>
            </a:r>
          </a:p>
        </p:txBody>
      </p:sp>
      <p:pic>
        <p:nvPicPr>
          <p:cNvPr id="7" name="Hình ảnh 6">
            <a:extLst>
              <a:ext uri="{FF2B5EF4-FFF2-40B4-BE49-F238E27FC236}">
                <a16:creationId xmlns:a16="http://schemas.microsoft.com/office/drawing/2014/main" id="{D8EB0603-DE4E-E1B2-24AA-E6709CE18DB9}"/>
              </a:ext>
            </a:extLst>
          </p:cNvPr>
          <p:cNvPicPr>
            <a:picLocks noChangeAspect="1"/>
          </p:cNvPicPr>
          <p:nvPr/>
        </p:nvPicPr>
        <p:blipFill rotWithShape="1">
          <a:blip r:embed="rId3"/>
          <a:srcRect l="23553" t="31804" r="30395" b="12262"/>
          <a:stretch/>
        </p:blipFill>
        <p:spPr>
          <a:xfrm>
            <a:off x="452960" y="1780673"/>
            <a:ext cx="5614737" cy="3834063"/>
          </a:xfrm>
          <a:prstGeom prst="rect">
            <a:avLst/>
          </a:prstGeom>
        </p:spPr>
      </p:pic>
      <p:pic>
        <p:nvPicPr>
          <p:cNvPr id="1030" name="Picture 6" descr="Chase Surgical on Twitter: &quot;@MarkSoliman @Cirbosque @SWexner @juliomayol  @MISIRG1 @almagoch @salo75 @DeliaCortesGuir The line of Toldt:  Understanding this is key to the mobilization of Left and sigmoid colon in  trauma and elective">
            <a:extLst>
              <a:ext uri="{FF2B5EF4-FFF2-40B4-BE49-F238E27FC236}">
                <a16:creationId xmlns:a16="http://schemas.microsoft.com/office/drawing/2014/main" id="{0DC6ACF3-6EFC-09FB-5D92-B56570046AB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86942" y="1345474"/>
            <a:ext cx="5173763" cy="44197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556374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1F6044B6-D26D-0DC9-9A8E-E91FAAC0CD25}"/>
              </a:ext>
            </a:extLst>
          </p:cNvPr>
          <p:cNvSpPr>
            <a:spLocks noGrp="1"/>
          </p:cNvSpPr>
          <p:nvPr>
            <p:ph type="title"/>
          </p:nvPr>
        </p:nvSpPr>
        <p:spPr/>
        <p:txBody>
          <a:bodyPr/>
          <a:lstStyle/>
          <a:p>
            <a:r>
              <a:rPr lang="en-US"/>
              <a:t>Biến chứng của hậu môn nhân tạo</a:t>
            </a:r>
          </a:p>
        </p:txBody>
      </p:sp>
      <p:sp>
        <p:nvSpPr>
          <p:cNvPr id="3" name="Chỗ dành sẵn cho Nội dung 2">
            <a:extLst>
              <a:ext uri="{FF2B5EF4-FFF2-40B4-BE49-F238E27FC236}">
                <a16:creationId xmlns:a16="http://schemas.microsoft.com/office/drawing/2014/main" id="{8BD17038-E526-7E00-A0FF-A954BE1213B1}"/>
              </a:ext>
            </a:extLst>
          </p:cNvPr>
          <p:cNvSpPr>
            <a:spLocks noGrp="1"/>
          </p:cNvSpPr>
          <p:nvPr>
            <p:ph idx="1"/>
          </p:nvPr>
        </p:nvSpPr>
        <p:spPr>
          <a:xfrm>
            <a:off x="1038497" y="1802674"/>
            <a:ext cx="4221663" cy="4349932"/>
          </a:xfrm>
        </p:spPr>
        <p:txBody>
          <a:bodyPr>
            <a:normAutofit/>
          </a:bodyPr>
          <a:lstStyle/>
          <a:p>
            <a:pPr marL="457200" indent="-342900">
              <a:lnSpc>
                <a:spcPct val="115000"/>
              </a:lnSpc>
              <a:spcBef>
                <a:spcPts val="0"/>
              </a:spcBef>
              <a:spcAft>
                <a:spcPts val="0"/>
              </a:spcAft>
              <a:buSzPts val="1800"/>
              <a:buFont typeface="Noto Sans Symbols"/>
              <a:buChar char="❖"/>
            </a:pPr>
            <a:r>
              <a:rPr lang="en-US" sz="2400" b="1">
                <a:solidFill>
                  <a:srgbClr val="0070C0"/>
                </a:solidFill>
              </a:rPr>
              <a:t>Sớm</a:t>
            </a:r>
          </a:p>
          <a:p>
            <a:pPr marL="914400" lvl="1" indent="-317500">
              <a:lnSpc>
                <a:spcPct val="115000"/>
              </a:lnSpc>
              <a:spcBef>
                <a:spcPts val="0"/>
              </a:spcBef>
              <a:spcAft>
                <a:spcPts val="0"/>
              </a:spcAft>
              <a:buSzPts val="1400"/>
              <a:buFont typeface="Noto Sans Symbols"/>
              <a:buChar char="▪"/>
            </a:pPr>
            <a:r>
              <a:rPr lang="en-US" sz="2400">
                <a:solidFill>
                  <a:schemeClr val="tx1"/>
                </a:solidFill>
              </a:rPr>
              <a:t>Chảy máu. Hoại tử ruột.</a:t>
            </a:r>
          </a:p>
          <a:p>
            <a:pPr marL="914400" lvl="1" indent="-317500">
              <a:lnSpc>
                <a:spcPct val="115000"/>
              </a:lnSpc>
              <a:spcBef>
                <a:spcPts val="0"/>
              </a:spcBef>
              <a:spcAft>
                <a:spcPts val="0"/>
              </a:spcAft>
              <a:buSzPts val="1400"/>
              <a:buFont typeface="Noto Sans Symbols"/>
              <a:buChar char="▪"/>
            </a:pPr>
            <a:r>
              <a:rPr lang="en-US" sz="2400">
                <a:solidFill>
                  <a:schemeClr val="tx1"/>
                </a:solidFill>
              </a:rPr>
              <a:t>Tụt hậu môn nhân tạo</a:t>
            </a:r>
          </a:p>
          <a:p>
            <a:pPr marL="914400" lvl="1" indent="-317500">
              <a:lnSpc>
                <a:spcPct val="115000"/>
              </a:lnSpc>
              <a:spcBef>
                <a:spcPts val="0"/>
              </a:spcBef>
              <a:spcAft>
                <a:spcPts val="0"/>
              </a:spcAft>
              <a:buSzPts val="1400"/>
              <a:buFont typeface="Noto Sans Symbols"/>
              <a:buChar char="▪"/>
            </a:pPr>
            <a:r>
              <a:rPr lang="en-US" sz="2400">
                <a:solidFill>
                  <a:schemeClr val="tx1"/>
                </a:solidFill>
              </a:rPr>
              <a:t>Lòi ruột.</a:t>
            </a:r>
          </a:p>
          <a:p>
            <a:pPr marL="914400" lvl="1" indent="-317500">
              <a:lnSpc>
                <a:spcPct val="115000"/>
              </a:lnSpc>
              <a:spcBef>
                <a:spcPts val="0"/>
              </a:spcBef>
              <a:spcAft>
                <a:spcPts val="0"/>
              </a:spcAft>
              <a:buSzPts val="1400"/>
              <a:buFont typeface="Noto Sans Symbols"/>
              <a:buChar char="▪"/>
            </a:pPr>
            <a:r>
              <a:rPr lang="en-US" sz="2400">
                <a:solidFill>
                  <a:schemeClr val="tx1"/>
                </a:solidFill>
              </a:rPr>
              <a:t>Nhiễm trùng vết mổ.</a:t>
            </a:r>
          </a:p>
          <a:p>
            <a:pPr marL="914400" lvl="1" indent="-317500">
              <a:lnSpc>
                <a:spcPct val="115000"/>
              </a:lnSpc>
              <a:spcBef>
                <a:spcPts val="0"/>
              </a:spcBef>
              <a:spcAft>
                <a:spcPts val="0"/>
              </a:spcAft>
              <a:buSzPts val="1400"/>
              <a:buFont typeface="Noto Sans Symbols"/>
              <a:buChar char="▪"/>
            </a:pPr>
            <a:r>
              <a:rPr lang="en-US" sz="2400">
                <a:solidFill>
                  <a:schemeClr val="tx1"/>
                </a:solidFill>
              </a:rPr>
              <a:t>Tắc ruột.</a:t>
            </a:r>
          </a:p>
          <a:p>
            <a:pPr marL="914400" lvl="1" indent="-317500">
              <a:lnSpc>
                <a:spcPct val="115000"/>
              </a:lnSpc>
              <a:spcBef>
                <a:spcPts val="0"/>
              </a:spcBef>
              <a:spcAft>
                <a:spcPts val="0"/>
              </a:spcAft>
              <a:buSzPts val="1400"/>
              <a:buFont typeface="Noto Sans Symbols"/>
              <a:buChar char="▪"/>
            </a:pPr>
            <a:r>
              <a:rPr lang="en-US" sz="2400">
                <a:solidFill>
                  <a:schemeClr val="tx1"/>
                </a:solidFill>
              </a:rPr>
              <a:t>Thủng đại tràng</a:t>
            </a:r>
          </a:p>
          <a:p>
            <a:endParaRPr lang="en-US" sz="2400">
              <a:solidFill>
                <a:schemeClr val="tx1"/>
              </a:solidFill>
            </a:endParaRPr>
          </a:p>
        </p:txBody>
      </p:sp>
      <p:sp>
        <p:nvSpPr>
          <p:cNvPr id="5" name="Google Shape;913;p136">
            <a:extLst>
              <a:ext uri="{FF2B5EF4-FFF2-40B4-BE49-F238E27FC236}">
                <a16:creationId xmlns:a16="http://schemas.microsoft.com/office/drawing/2014/main" id="{2B64CD01-4217-3C6A-5DAB-A6428EAA9DBF}"/>
              </a:ext>
            </a:extLst>
          </p:cNvPr>
          <p:cNvSpPr txBox="1"/>
          <p:nvPr/>
        </p:nvSpPr>
        <p:spPr>
          <a:xfrm>
            <a:off x="5852544" y="1345474"/>
            <a:ext cx="4389928" cy="4121347"/>
          </a:xfrm>
          <a:prstGeom prst="rect">
            <a:avLst/>
          </a:prstGeom>
          <a:noFill/>
          <a:ln>
            <a:noFill/>
          </a:ln>
        </p:spPr>
        <p:txBody>
          <a:bodyPr spcFirstLastPara="1" wrap="square" lIns="91425" tIns="91425" rIns="91425" bIns="91425" anchor="t" anchorCtr="0">
            <a:noAutofit/>
          </a:bodyPr>
          <a:lstStyle/>
          <a:p>
            <a:pPr marL="114300" marR="0" lvl="0" indent="0" algn="just" rtl="0">
              <a:lnSpc>
                <a:spcPct val="115000"/>
              </a:lnSpc>
              <a:spcBef>
                <a:spcPts val="0"/>
              </a:spcBef>
              <a:spcAft>
                <a:spcPts val="0"/>
              </a:spcAft>
              <a:buClr>
                <a:schemeClr val="dk2"/>
              </a:buClr>
              <a:buSzPts val="1800"/>
              <a:buFont typeface="Roboto"/>
              <a:buNone/>
            </a:pPr>
            <a:endParaRPr lang="en-US" sz="2400" b="1" i="0" u="none" strike="noStrike" cap="none">
              <a:solidFill>
                <a:srgbClr val="0070C0"/>
              </a:solidFill>
              <a:latin typeface="Times New Roman" panose="02020603050405020304" pitchFamily="18" charset="0"/>
              <a:ea typeface="Roboto"/>
              <a:cs typeface="Times New Roman" panose="02020603050405020304" pitchFamily="18" charset="0"/>
              <a:sym typeface="Roboto"/>
            </a:endParaRPr>
          </a:p>
          <a:p>
            <a:pPr marL="457200" marR="0" lvl="0" indent="-342900" algn="just" rtl="0">
              <a:lnSpc>
                <a:spcPct val="115000"/>
              </a:lnSpc>
              <a:spcBef>
                <a:spcPts val="0"/>
              </a:spcBef>
              <a:spcAft>
                <a:spcPts val="0"/>
              </a:spcAft>
              <a:buClr>
                <a:schemeClr val="dk2"/>
              </a:buClr>
              <a:buSzPts val="1800"/>
              <a:buFont typeface="Noto Sans Symbols"/>
              <a:buChar char="❖"/>
            </a:pPr>
            <a:r>
              <a:rPr lang="en-US" sz="2400" b="1" i="0" u="none" strike="noStrike" cap="none">
                <a:solidFill>
                  <a:srgbClr val="0070C0"/>
                </a:solidFill>
                <a:latin typeface="Times New Roman" panose="02020603050405020304" pitchFamily="18" charset="0"/>
                <a:ea typeface="Roboto"/>
                <a:cs typeface="Times New Roman" panose="02020603050405020304" pitchFamily="18" charset="0"/>
                <a:sym typeface="Roboto"/>
              </a:rPr>
              <a:t>Muộn</a:t>
            </a:r>
          </a:p>
          <a:p>
            <a:pPr marL="914400" marR="0" lvl="1" indent="-317500" algn="just" rtl="0">
              <a:lnSpc>
                <a:spcPct val="115000"/>
              </a:lnSpc>
              <a:spcBef>
                <a:spcPts val="0"/>
              </a:spcBef>
              <a:spcAft>
                <a:spcPts val="0"/>
              </a:spcAft>
              <a:buClr>
                <a:schemeClr val="dk2"/>
              </a:buClr>
              <a:buSzPts val="1400"/>
              <a:buFont typeface="Noto Sans Symbols"/>
              <a:buChar char="▪"/>
            </a:pPr>
            <a:r>
              <a:rPr lang="en-US" sz="2400" b="0" i="0" u="none" strike="noStrike" cap="none">
                <a:latin typeface="Times New Roman" panose="02020603050405020304" pitchFamily="18" charset="0"/>
                <a:ea typeface="Roboto"/>
                <a:cs typeface="Times New Roman" panose="02020603050405020304" pitchFamily="18" charset="0"/>
                <a:sym typeface="Roboto"/>
              </a:rPr>
              <a:t>Viêm thanh mạc đại tràng</a:t>
            </a:r>
          </a:p>
          <a:p>
            <a:pPr marL="914400" marR="0" lvl="1" indent="-317500" algn="just" rtl="0">
              <a:lnSpc>
                <a:spcPct val="115000"/>
              </a:lnSpc>
              <a:spcBef>
                <a:spcPts val="0"/>
              </a:spcBef>
              <a:spcAft>
                <a:spcPts val="0"/>
              </a:spcAft>
              <a:buClr>
                <a:schemeClr val="dk2"/>
              </a:buClr>
              <a:buSzPts val="1400"/>
              <a:buFont typeface="Noto Sans Symbols"/>
              <a:buChar char="▪"/>
            </a:pPr>
            <a:r>
              <a:rPr lang="en-US" sz="2400" b="0" i="0" u="none" strike="noStrike" cap="none">
                <a:latin typeface="Times New Roman" panose="02020603050405020304" pitchFamily="18" charset="0"/>
                <a:ea typeface="Roboto"/>
                <a:cs typeface="Times New Roman" panose="02020603050405020304" pitchFamily="18" charset="0"/>
                <a:sym typeface="Roboto"/>
              </a:rPr>
              <a:t>Hẹp hậu môn nhân tạo.</a:t>
            </a:r>
            <a:endParaRPr lang="en-US" sz="2400">
              <a:latin typeface="Times New Roman" panose="02020603050405020304" pitchFamily="18" charset="0"/>
              <a:cs typeface="Times New Roman" panose="02020603050405020304" pitchFamily="18" charset="0"/>
            </a:endParaRPr>
          </a:p>
          <a:p>
            <a:pPr marL="914400" marR="0" lvl="1" indent="-317500" algn="just" rtl="0">
              <a:lnSpc>
                <a:spcPct val="115000"/>
              </a:lnSpc>
              <a:spcBef>
                <a:spcPts val="0"/>
              </a:spcBef>
              <a:spcAft>
                <a:spcPts val="0"/>
              </a:spcAft>
              <a:buClr>
                <a:schemeClr val="dk2"/>
              </a:buClr>
              <a:buSzPts val="1400"/>
              <a:buFont typeface="Noto Sans Symbols"/>
              <a:buChar char="▪"/>
            </a:pPr>
            <a:r>
              <a:rPr lang="en-US" sz="2400" b="0" i="0" u="none" strike="noStrike" cap="none">
                <a:latin typeface="Times New Roman" panose="02020603050405020304" pitchFamily="18" charset="0"/>
                <a:ea typeface="Roboto"/>
                <a:cs typeface="Times New Roman" panose="02020603050405020304" pitchFamily="18" charset="0"/>
                <a:sym typeface="Roboto"/>
              </a:rPr>
              <a:t>Thiếu máu, hoại tử lỗ mở.</a:t>
            </a:r>
            <a:endParaRPr lang="en-US" sz="2400">
              <a:latin typeface="Times New Roman" panose="02020603050405020304" pitchFamily="18" charset="0"/>
              <a:cs typeface="Times New Roman" panose="02020603050405020304" pitchFamily="18" charset="0"/>
            </a:endParaRPr>
          </a:p>
          <a:p>
            <a:pPr marL="914400" marR="0" lvl="1" indent="-317500" algn="just" rtl="0">
              <a:lnSpc>
                <a:spcPct val="115000"/>
              </a:lnSpc>
              <a:spcBef>
                <a:spcPts val="0"/>
              </a:spcBef>
              <a:spcAft>
                <a:spcPts val="0"/>
              </a:spcAft>
              <a:buClr>
                <a:schemeClr val="dk2"/>
              </a:buClr>
              <a:buSzPts val="1400"/>
              <a:buFont typeface="Noto Sans Symbols"/>
              <a:buChar char="▪"/>
            </a:pPr>
            <a:r>
              <a:rPr lang="en-US" sz="2400" b="0" i="0" u="none" strike="noStrike" cap="none">
                <a:latin typeface="Times New Roman" panose="02020603050405020304" pitchFamily="18" charset="0"/>
                <a:ea typeface="Roboto"/>
                <a:cs typeface="Times New Roman" panose="02020603050405020304" pitchFamily="18" charset="0"/>
                <a:sym typeface="Roboto"/>
              </a:rPr>
              <a:t>Thoát vị thành bụng.</a:t>
            </a:r>
            <a:endParaRPr lang="en-US" sz="2400">
              <a:latin typeface="Times New Roman" panose="02020603050405020304" pitchFamily="18" charset="0"/>
              <a:cs typeface="Times New Roman" panose="02020603050405020304" pitchFamily="18" charset="0"/>
            </a:endParaRPr>
          </a:p>
          <a:p>
            <a:pPr marL="914400" marR="0" lvl="1" indent="-317500" algn="just" rtl="0">
              <a:lnSpc>
                <a:spcPct val="115000"/>
              </a:lnSpc>
              <a:spcBef>
                <a:spcPts val="0"/>
              </a:spcBef>
              <a:spcAft>
                <a:spcPts val="0"/>
              </a:spcAft>
              <a:buClr>
                <a:schemeClr val="dk2"/>
              </a:buClr>
              <a:buSzPts val="1400"/>
              <a:buFont typeface="Noto Sans Symbols"/>
              <a:buChar char="▪"/>
            </a:pPr>
            <a:r>
              <a:rPr lang="en-US" sz="2400" b="0" i="0" u="none" strike="noStrike" cap="none">
                <a:latin typeface="Times New Roman" panose="02020603050405020304" pitchFamily="18" charset="0"/>
                <a:ea typeface="Roboto"/>
                <a:cs typeface="Times New Roman" panose="02020603050405020304" pitchFamily="18" charset="0"/>
                <a:sym typeface="Roboto"/>
              </a:rPr>
              <a:t>Sa niêm mạc hậu môn nhân tạo. </a:t>
            </a:r>
          </a:p>
          <a:p>
            <a:pPr marL="914400" marR="0" lvl="1" indent="-317500" algn="just" rtl="0">
              <a:lnSpc>
                <a:spcPct val="115000"/>
              </a:lnSpc>
              <a:spcBef>
                <a:spcPts val="0"/>
              </a:spcBef>
              <a:spcAft>
                <a:spcPts val="0"/>
              </a:spcAft>
              <a:buClr>
                <a:schemeClr val="dk2"/>
              </a:buClr>
              <a:buSzPts val="1400"/>
              <a:buFont typeface="Noto Sans Symbols"/>
              <a:buChar char="▪"/>
            </a:pPr>
            <a:r>
              <a:rPr lang="en-US" sz="2400" b="0" i="0" u="none" strike="noStrike" cap="none">
                <a:latin typeface="Times New Roman" panose="02020603050405020304" pitchFamily="18" charset="0"/>
                <a:ea typeface="Roboto"/>
                <a:cs typeface="Times New Roman" panose="02020603050405020304" pitchFamily="18" charset="0"/>
                <a:sym typeface="Roboto"/>
              </a:rPr>
              <a:t>Rò hậu môn nhân tạo.</a:t>
            </a:r>
            <a:endParaRPr lang="en-US" sz="2400">
              <a:latin typeface="Times New Roman" panose="02020603050405020304" pitchFamily="18" charset="0"/>
              <a:cs typeface="Times New Roman" panose="02020603050405020304" pitchFamily="18" charset="0"/>
            </a:endParaRPr>
          </a:p>
          <a:p>
            <a:pPr marL="914400" marR="0" lvl="1" indent="-317500" algn="just" rtl="0">
              <a:lnSpc>
                <a:spcPct val="115000"/>
              </a:lnSpc>
              <a:spcBef>
                <a:spcPts val="0"/>
              </a:spcBef>
              <a:spcAft>
                <a:spcPts val="0"/>
              </a:spcAft>
              <a:buClr>
                <a:schemeClr val="dk2"/>
              </a:buClr>
              <a:buSzPts val="1400"/>
              <a:buFont typeface="Noto Sans Symbols"/>
              <a:buChar char="▪"/>
            </a:pPr>
            <a:r>
              <a:rPr lang="en-US" sz="2400" b="0" i="0" u="none" strike="noStrike" cap="none">
                <a:latin typeface="Times New Roman" panose="02020603050405020304" pitchFamily="18" charset="0"/>
                <a:ea typeface="Roboto"/>
                <a:cs typeface="Times New Roman" panose="02020603050405020304" pitchFamily="18" charset="0"/>
                <a:sym typeface="Roboto"/>
              </a:rPr>
              <a:t>Đại tiện không tự chủ.</a:t>
            </a:r>
            <a:endParaRPr lang="en-US" sz="2400">
              <a:latin typeface="Times New Roman" panose="02020603050405020304" pitchFamily="18" charset="0"/>
              <a:cs typeface="Times New Roman" panose="02020603050405020304" pitchFamily="18" charset="0"/>
            </a:endParaRPr>
          </a:p>
          <a:p>
            <a:pPr marL="914400" marR="0" lvl="1" indent="-228600" algn="just" rtl="0">
              <a:lnSpc>
                <a:spcPct val="115000"/>
              </a:lnSpc>
              <a:spcBef>
                <a:spcPts val="0"/>
              </a:spcBef>
              <a:spcAft>
                <a:spcPts val="0"/>
              </a:spcAft>
              <a:buClr>
                <a:schemeClr val="dk2"/>
              </a:buClr>
              <a:buSzPts val="1400"/>
              <a:buFont typeface="Noto Sans Symbols"/>
              <a:buNone/>
            </a:pPr>
            <a:endParaRPr sz="2400" b="0" i="0" u="none" strike="noStrike" cap="none">
              <a:latin typeface="Times New Roman" panose="02020603050405020304" pitchFamily="18" charset="0"/>
              <a:ea typeface="Roboto"/>
              <a:cs typeface="Times New Roman" panose="02020603050405020304" pitchFamily="18" charset="0"/>
              <a:sym typeface="Roboto"/>
            </a:endParaRPr>
          </a:p>
        </p:txBody>
      </p:sp>
    </p:spTree>
    <p:extLst>
      <p:ext uri="{BB962C8B-B14F-4D97-AF65-F5344CB8AC3E}">
        <p14:creationId xmlns:p14="http://schemas.microsoft.com/office/powerpoint/2010/main" val="96840943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07B743EC-C572-A026-D1D0-8DABBFA69FA3}"/>
              </a:ext>
            </a:extLst>
          </p:cNvPr>
          <p:cNvSpPr>
            <a:spLocks noGrp="1"/>
          </p:cNvSpPr>
          <p:nvPr>
            <p:ph type="title"/>
          </p:nvPr>
        </p:nvSpPr>
        <p:spPr/>
        <p:txBody>
          <a:bodyPr/>
          <a:lstStyle/>
          <a:p>
            <a:r>
              <a:rPr lang="en-US"/>
              <a:t>Hóa trị</a:t>
            </a:r>
          </a:p>
        </p:txBody>
      </p:sp>
      <p:sp>
        <p:nvSpPr>
          <p:cNvPr id="3" name="Chỗ dành sẵn cho Nội dung 2">
            <a:extLst>
              <a:ext uri="{FF2B5EF4-FFF2-40B4-BE49-F238E27FC236}">
                <a16:creationId xmlns:a16="http://schemas.microsoft.com/office/drawing/2014/main" id="{A919005E-1D90-D3F5-40AE-97A6A04E28EA}"/>
              </a:ext>
            </a:extLst>
          </p:cNvPr>
          <p:cNvSpPr>
            <a:spLocks noGrp="1"/>
          </p:cNvSpPr>
          <p:nvPr>
            <p:ph idx="1"/>
          </p:nvPr>
        </p:nvSpPr>
        <p:spPr/>
        <p:txBody>
          <a:bodyPr>
            <a:normAutofit lnSpcReduction="10000"/>
          </a:bodyPr>
          <a:lstStyle/>
          <a:p>
            <a:pPr marL="457200" indent="-457200">
              <a:buFont typeface="+mj-lt"/>
              <a:buAutoNum type="arabicParenR"/>
            </a:pPr>
            <a:r>
              <a:rPr lang="en-US">
                <a:solidFill>
                  <a:srgbClr val="0070C0"/>
                </a:solidFill>
              </a:rPr>
              <a:t>Hóa trị tân bổ trợ</a:t>
            </a:r>
          </a:p>
          <a:p>
            <a:pPr>
              <a:buFont typeface="Wingdings" panose="05000000000000000000" pitchFamily="2" charset="2"/>
              <a:buChar char="q"/>
            </a:pPr>
            <a:r>
              <a:rPr lang="en-US"/>
              <a:t>  Chỉ định: Hạch bulky hoặc cT4b</a:t>
            </a:r>
          </a:p>
          <a:p>
            <a:pPr marL="457200" indent="-457200">
              <a:buFont typeface="+mj-lt"/>
              <a:buAutoNum type="arabicParenR" startAt="2"/>
            </a:pPr>
            <a:r>
              <a:rPr lang="en-US">
                <a:solidFill>
                  <a:srgbClr val="0070C0"/>
                </a:solidFill>
              </a:rPr>
              <a:t>Hóa trị bổ trợ</a:t>
            </a:r>
          </a:p>
          <a:p>
            <a:pPr>
              <a:buFont typeface="Wingdings" panose="05000000000000000000" pitchFamily="2" charset="2"/>
              <a:buChar char="q"/>
            </a:pPr>
            <a:r>
              <a:rPr lang="en-US"/>
              <a:t>  Chỉ định: </a:t>
            </a:r>
          </a:p>
          <a:p>
            <a:pPr lvl="1">
              <a:buFont typeface="Wingdings" panose="05000000000000000000" pitchFamily="2" charset="2"/>
              <a:buChar char="q"/>
            </a:pPr>
            <a:r>
              <a:rPr lang="vi-VN"/>
              <a:t>Cân nhắc hóa trị bổ trợ cho giai đoạn II (T3N0M0) không có yếu tố nguy cơ cao nếu MSI-L hoặc MSS.</a:t>
            </a:r>
            <a:endParaRPr lang="en-US"/>
          </a:p>
          <a:p>
            <a:pPr lvl="1">
              <a:buFont typeface="Wingdings" panose="05000000000000000000" pitchFamily="2" charset="2"/>
              <a:buChar char="q"/>
            </a:pPr>
            <a:r>
              <a:rPr lang="vi-VN"/>
              <a:t>Chỉ định hóa trị bổ trợ từ giai đoạn II (có các yếu tố nguy cơ cao)</a:t>
            </a:r>
            <a:r>
              <a:rPr lang="en-US"/>
              <a:t> và giai đoạn III</a:t>
            </a:r>
          </a:p>
          <a:p>
            <a:pPr lvl="1">
              <a:buFont typeface="Wingdings" panose="05000000000000000000" pitchFamily="2" charset="2"/>
              <a:buChar char="Ø"/>
            </a:pPr>
            <a:r>
              <a:rPr lang="en-US">
                <a:solidFill>
                  <a:srgbClr val="FF0000"/>
                </a:solidFill>
              </a:rPr>
              <a:t>Yếu tố nguy cơ cao</a:t>
            </a:r>
            <a:r>
              <a:rPr lang="en-US"/>
              <a:t>: Bướu </a:t>
            </a:r>
            <a:r>
              <a:rPr lang="vi-VN"/>
              <a:t>pT4</a:t>
            </a:r>
            <a:r>
              <a:rPr lang="en-US"/>
              <a:t>; b</a:t>
            </a:r>
            <a:r>
              <a:rPr lang="vi-VN"/>
              <a:t>iệt hóa kém</a:t>
            </a:r>
            <a:r>
              <a:rPr lang="en-US"/>
              <a:t> hoặc </a:t>
            </a:r>
            <a:r>
              <a:rPr lang="vi-VN"/>
              <a:t>không </a:t>
            </a:r>
            <a:r>
              <a:rPr lang="en-US"/>
              <a:t>biệt hóa; k</a:t>
            </a:r>
            <a:r>
              <a:rPr lang="vi-VN"/>
              <a:t>hảo sát &lt; 12 hạch</a:t>
            </a:r>
            <a:r>
              <a:rPr lang="en-US"/>
              <a:t>; t</a:t>
            </a:r>
            <a:r>
              <a:rPr lang="vi-VN"/>
              <a:t>ắc ruột, thủng ruột</a:t>
            </a:r>
            <a:r>
              <a:rPr lang="en-US"/>
              <a:t>; x</a:t>
            </a:r>
            <a:r>
              <a:rPr lang="vi-VN"/>
              <a:t>âm lấn mạch bạch huyết</a:t>
            </a:r>
            <a:r>
              <a:rPr lang="en-US"/>
              <a:t>; x</a:t>
            </a:r>
            <a:r>
              <a:rPr lang="vi-VN"/>
              <a:t>âm lấn vỏ bao thần kinh</a:t>
            </a:r>
            <a:r>
              <a:rPr lang="en-US"/>
              <a:t>; x</a:t>
            </a:r>
            <a:r>
              <a:rPr lang="vi-VN"/>
              <a:t>âm lấn mạch máu</a:t>
            </a:r>
            <a:r>
              <a:rPr lang="en-US"/>
              <a:t>; b</a:t>
            </a:r>
            <a:r>
              <a:rPr lang="vi-VN"/>
              <a:t>ờ diện cắt dương tính </a:t>
            </a:r>
            <a:r>
              <a:rPr lang="en-US"/>
              <a:t>(NCCN 2022)</a:t>
            </a:r>
          </a:p>
          <a:p>
            <a:pPr lvl="1">
              <a:buFont typeface="Wingdings" panose="05000000000000000000" pitchFamily="2" charset="2"/>
              <a:buChar char="q"/>
            </a:pPr>
            <a:r>
              <a:rPr lang="en-US"/>
              <a:t>Thời điểm: Bắt đầu càng sớm càng tốt, tuần 3 đến tuần 12 sau mổ. Duy trì trong vòng 6 tháng. </a:t>
            </a:r>
          </a:p>
          <a:p>
            <a:pPr marL="457200" indent="-457200">
              <a:buFont typeface="+mj-lt"/>
              <a:buAutoNum type="arabicParenR" startAt="3"/>
            </a:pPr>
            <a:r>
              <a:rPr lang="en-US">
                <a:solidFill>
                  <a:srgbClr val="0070C0"/>
                </a:solidFill>
              </a:rPr>
              <a:t>Hóa trị toàn thân</a:t>
            </a:r>
          </a:p>
          <a:p>
            <a:pPr>
              <a:buFont typeface="Wingdings" panose="05000000000000000000" pitchFamily="2" charset="2"/>
              <a:buChar char="q"/>
            </a:pPr>
            <a:r>
              <a:rPr lang="en-US"/>
              <a:t>  Chỉ định: Giai đoạn tiến triển di căn xa</a:t>
            </a:r>
          </a:p>
          <a:p>
            <a:pPr>
              <a:buFont typeface="Wingdings" panose="05000000000000000000" pitchFamily="2" charset="2"/>
              <a:buChar char="q"/>
            </a:pPr>
            <a:endParaRPr lang="vi-VN"/>
          </a:p>
          <a:p>
            <a:pPr lvl="1">
              <a:buFont typeface="Wingdings" panose="05000000000000000000" pitchFamily="2" charset="2"/>
              <a:buChar char="ü"/>
            </a:pPr>
            <a:endParaRPr lang="en-US"/>
          </a:p>
        </p:txBody>
      </p:sp>
    </p:spTree>
    <p:extLst>
      <p:ext uri="{BB962C8B-B14F-4D97-AF65-F5344CB8AC3E}">
        <p14:creationId xmlns:p14="http://schemas.microsoft.com/office/powerpoint/2010/main" val="401226196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66F97ED3-080C-4525-8E57-0F3AB2BD0B32}"/>
              </a:ext>
            </a:extLst>
          </p:cNvPr>
          <p:cNvSpPr>
            <a:spLocks noGrp="1"/>
          </p:cNvSpPr>
          <p:nvPr>
            <p:ph type="title"/>
          </p:nvPr>
        </p:nvSpPr>
        <p:spPr>
          <a:xfrm>
            <a:off x="352926" y="0"/>
            <a:ext cx="10058400" cy="882543"/>
          </a:xfrm>
        </p:spPr>
        <p:txBody>
          <a:bodyPr/>
          <a:lstStyle/>
          <a:p>
            <a:r>
              <a:rPr lang="en-US">
                <a:cs typeface="Times New Roman" panose="02020603050405020304" pitchFamily="18" charset="0"/>
              </a:rPr>
              <a:t>Phác đồ hóa trị bổ trợ </a:t>
            </a:r>
          </a:p>
        </p:txBody>
      </p:sp>
      <p:grpSp>
        <p:nvGrpSpPr>
          <p:cNvPr id="11" name="Group 1">
            <a:extLst>
              <a:ext uri="{FF2B5EF4-FFF2-40B4-BE49-F238E27FC236}">
                <a16:creationId xmlns:a16="http://schemas.microsoft.com/office/drawing/2014/main" id="{3B9E868D-DF55-95F6-F96A-577E99057590}"/>
              </a:ext>
            </a:extLst>
          </p:cNvPr>
          <p:cNvGrpSpPr/>
          <p:nvPr/>
        </p:nvGrpSpPr>
        <p:grpSpPr>
          <a:xfrm>
            <a:off x="1512871" y="914357"/>
            <a:ext cx="8801846" cy="5102093"/>
            <a:chOff x="1349751" y="1653040"/>
            <a:chExt cx="9426096" cy="5326871"/>
          </a:xfrm>
          <a:solidFill>
            <a:srgbClr val="990033"/>
          </a:solidFill>
        </p:grpSpPr>
        <p:sp>
          <p:nvSpPr>
            <p:cNvPr id="13" name="TextBox 2">
              <a:extLst>
                <a:ext uri="{FF2B5EF4-FFF2-40B4-BE49-F238E27FC236}">
                  <a16:creationId xmlns:a16="http://schemas.microsoft.com/office/drawing/2014/main" id="{BA870023-136E-D893-8DD2-B5A5030CABF6}"/>
                </a:ext>
              </a:extLst>
            </p:cNvPr>
            <p:cNvSpPr txBox="1"/>
            <p:nvPr/>
          </p:nvSpPr>
          <p:spPr>
            <a:xfrm>
              <a:off x="4331106" y="1653040"/>
              <a:ext cx="3697150" cy="353469"/>
            </a:xfrm>
            <a:prstGeom prst="rect">
              <a:avLst/>
            </a:prstGeom>
            <a:ln/>
          </p:spPr>
          <p:style>
            <a:lnRef idx="1">
              <a:schemeClr val="accent3"/>
            </a:lnRef>
            <a:fillRef idx="3">
              <a:schemeClr val="accent3"/>
            </a:fillRef>
            <a:effectRef idx="2">
              <a:schemeClr val="accent3"/>
            </a:effectRef>
            <a:fontRef idx="minor">
              <a:schemeClr val="lt1"/>
            </a:fontRef>
          </p:style>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600">
                  <a:latin typeface="Times New Roman" panose="02020603050405020304" pitchFamily="18" charset="0"/>
                  <a:cs typeface="Times New Roman" panose="02020603050405020304" pitchFamily="18" charset="0"/>
                </a:rPr>
                <a:t>Ung thư đại tràng giai đoạn II</a:t>
              </a:r>
            </a:p>
          </p:txBody>
        </p:sp>
        <p:sp>
          <p:nvSpPr>
            <p:cNvPr id="16" name="TextBox 5">
              <a:extLst>
                <a:ext uri="{FF2B5EF4-FFF2-40B4-BE49-F238E27FC236}">
                  <a16:creationId xmlns:a16="http://schemas.microsoft.com/office/drawing/2014/main" id="{9E2BA603-EF46-3202-3EA9-68CBFD33BDED}"/>
                </a:ext>
              </a:extLst>
            </p:cNvPr>
            <p:cNvSpPr txBox="1"/>
            <p:nvPr/>
          </p:nvSpPr>
          <p:spPr>
            <a:xfrm>
              <a:off x="1349751" y="2891257"/>
              <a:ext cx="2616580" cy="610538"/>
            </a:xfrm>
            <a:prstGeom prst="rect">
              <a:avLst/>
            </a:prstGeom>
            <a:ln/>
          </p:spPr>
          <p:style>
            <a:lnRef idx="1">
              <a:schemeClr val="accent3"/>
            </a:lnRef>
            <a:fillRef idx="3">
              <a:schemeClr val="accent3"/>
            </a:fillRef>
            <a:effectRef idx="2">
              <a:schemeClr val="accent3"/>
            </a:effectRef>
            <a:fontRef idx="minor">
              <a:schemeClr val="lt1"/>
            </a:fontRef>
          </p:style>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600" b="1">
                  <a:latin typeface="Times New Roman" panose="02020603050405020304" pitchFamily="18" charset="0"/>
                  <a:cs typeface="Times New Roman" panose="02020603050405020304" pitchFamily="18" charset="0"/>
                </a:rPr>
                <a:t>Nguy cơ thấp</a:t>
              </a:r>
            </a:p>
            <a:p>
              <a:pPr algn="ctr"/>
              <a:endParaRPr lang="en-US" sz="1600">
                <a:latin typeface="Times New Roman" panose="02020603050405020304" pitchFamily="18" charset="0"/>
                <a:cs typeface="Times New Roman" panose="02020603050405020304" pitchFamily="18" charset="0"/>
              </a:endParaRPr>
            </a:p>
          </p:txBody>
        </p:sp>
        <p:sp>
          <p:nvSpPr>
            <p:cNvPr id="17" name="TextBox 6">
              <a:extLst>
                <a:ext uri="{FF2B5EF4-FFF2-40B4-BE49-F238E27FC236}">
                  <a16:creationId xmlns:a16="http://schemas.microsoft.com/office/drawing/2014/main" id="{4DB4D468-C3AC-84FA-3263-E34D7EB16EAF}"/>
                </a:ext>
              </a:extLst>
            </p:cNvPr>
            <p:cNvSpPr txBox="1"/>
            <p:nvPr/>
          </p:nvSpPr>
          <p:spPr>
            <a:xfrm>
              <a:off x="5437220" y="5693156"/>
              <a:ext cx="2236764" cy="867608"/>
            </a:xfrm>
            <a:prstGeom prst="rect">
              <a:avLst/>
            </a:prstGeom>
            <a:ln/>
          </p:spPr>
          <p:style>
            <a:lnRef idx="1">
              <a:schemeClr val="accent3"/>
            </a:lnRef>
            <a:fillRef idx="3">
              <a:schemeClr val="accent3"/>
            </a:fillRef>
            <a:effectRef idx="2">
              <a:schemeClr val="accent3"/>
            </a:effectRef>
            <a:fontRef idx="minor">
              <a:schemeClr val="lt1"/>
            </a:fontRef>
          </p:style>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600">
                  <a:latin typeface="Times New Roman" panose="02020603050405020304" pitchFamily="18" charset="0"/>
                  <a:cs typeface="Times New Roman" panose="02020603050405020304" pitchFamily="18" charset="0"/>
                </a:rPr>
                <a:t>Hóa trị sau mổ</a:t>
              </a:r>
            </a:p>
            <a:p>
              <a:pPr algn="ctr"/>
              <a:r>
                <a:rPr lang="en-US" sz="1600">
                  <a:latin typeface="Times New Roman" panose="02020603050405020304" pitchFamily="18" charset="0"/>
                  <a:cs typeface="Times New Roman" panose="02020603050405020304" pitchFamily="18" charset="0"/>
                </a:rPr>
                <a:t>5-FU/LV6 tháng</a:t>
              </a:r>
            </a:p>
            <a:p>
              <a:pPr algn="ctr"/>
              <a:r>
                <a:rPr lang="en-US" sz="1600">
                  <a:latin typeface="Times New Roman" panose="02020603050405020304" pitchFamily="18" charset="0"/>
                  <a:cs typeface="Times New Roman" panose="02020603050405020304" pitchFamily="18" charset="0"/>
                </a:rPr>
                <a:t>Capecitabine 6 tháng</a:t>
              </a:r>
            </a:p>
          </p:txBody>
        </p:sp>
        <p:sp>
          <p:nvSpPr>
            <p:cNvPr id="18" name="TextBox 7">
              <a:extLst>
                <a:ext uri="{FF2B5EF4-FFF2-40B4-BE49-F238E27FC236}">
                  <a16:creationId xmlns:a16="http://schemas.microsoft.com/office/drawing/2014/main" id="{7CC63683-9F1C-FE8D-3B8D-23ED72DD394C}"/>
                </a:ext>
              </a:extLst>
            </p:cNvPr>
            <p:cNvSpPr txBox="1"/>
            <p:nvPr/>
          </p:nvSpPr>
          <p:spPr>
            <a:xfrm>
              <a:off x="8299935" y="2926080"/>
              <a:ext cx="2475912" cy="2410020"/>
            </a:xfrm>
            <a:prstGeom prst="rect">
              <a:avLst/>
            </a:prstGeom>
            <a:ln/>
          </p:spPr>
          <p:style>
            <a:lnRef idx="1">
              <a:schemeClr val="accent3"/>
            </a:lnRef>
            <a:fillRef idx="3">
              <a:schemeClr val="accent3"/>
            </a:fillRef>
            <a:effectRef idx="2">
              <a:schemeClr val="accent3"/>
            </a:effectRef>
            <a:fontRef idx="minor">
              <a:schemeClr val="lt1"/>
            </a:fontRef>
          </p:style>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600" b="1">
                  <a:latin typeface="Times New Roman" panose="02020603050405020304" pitchFamily="18" charset="0"/>
                  <a:cs typeface="Times New Roman" panose="02020603050405020304" pitchFamily="18" charset="0"/>
                </a:rPr>
                <a:t>Nguy cơ cao</a:t>
              </a:r>
            </a:p>
            <a:p>
              <a:pPr algn="ctr"/>
              <a:r>
                <a:rPr lang="en-US" sz="1600">
                  <a:latin typeface="Times New Roman" panose="02020603050405020304" pitchFamily="18" charset="0"/>
                  <a:cs typeface="Times New Roman" panose="02020603050405020304" pitchFamily="18" charset="0"/>
                </a:rPr>
                <a:t>pT4</a:t>
              </a:r>
            </a:p>
            <a:p>
              <a:pPr algn="ctr"/>
              <a:r>
                <a:rPr lang="en-US" sz="1600">
                  <a:latin typeface="Times New Roman" panose="02020603050405020304" pitchFamily="18" charset="0"/>
                  <a:cs typeface="Times New Roman" panose="02020603050405020304" pitchFamily="18" charset="0"/>
                </a:rPr>
                <a:t>Biệt hóa kém/không BH</a:t>
              </a:r>
            </a:p>
            <a:p>
              <a:pPr algn="ctr"/>
              <a:r>
                <a:rPr lang="en-US" sz="1600">
                  <a:latin typeface="Times New Roman" panose="02020603050405020304" pitchFamily="18" charset="0"/>
                  <a:cs typeface="Times New Roman" panose="02020603050405020304" pitchFamily="18" charset="0"/>
                </a:rPr>
                <a:t>Khảo sát &lt; 12 hạch</a:t>
              </a:r>
            </a:p>
            <a:p>
              <a:pPr algn="ctr"/>
              <a:r>
                <a:rPr lang="en-US" sz="1600">
                  <a:latin typeface="Times New Roman" panose="02020603050405020304" pitchFamily="18" charset="0"/>
                  <a:cs typeface="Times New Roman" panose="02020603050405020304" pitchFamily="18" charset="0"/>
                </a:rPr>
                <a:t>Tắc ruột, thủng ruột</a:t>
              </a:r>
            </a:p>
            <a:p>
              <a:pPr algn="ctr"/>
              <a:r>
                <a:rPr lang="en-US" sz="1600">
                  <a:latin typeface="Times New Roman" panose="02020603050405020304" pitchFamily="18" charset="0"/>
                  <a:cs typeface="Times New Roman" panose="02020603050405020304" pitchFamily="18" charset="0"/>
                </a:rPr>
                <a:t>Xâm lấn mạch bạch huyết</a:t>
              </a:r>
            </a:p>
            <a:p>
              <a:pPr algn="ctr"/>
              <a:r>
                <a:rPr lang="en-US" sz="1600">
                  <a:latin typeface="Times New Roman" panose="02020603050405020304" pitchFamily="18" charset="0"/>
                  <a:cs typeface="Times New Roman" panose="02020603050405020304" pitchFamily="18" charset="0"/>
                </a:rPr>
                <a:t>Xâm lấn vỏ bao thần kinh</a:t>
              </a:r>
            </a:p>
            <a:p>
              <a:pPr algn="ctr"/>
              <a:r>
                <a:rPr lang="en-US" sz="1600">
                  <a:latin typeface="Times New Roman" panose="02020603050405020304" pitchFamily="18" charset="0"/>
                  <a:cs typeface="Times New Roman" panose="02020603050405020304" pitchFamily="18" charset="0"/>
                </a:rPr>
                <a:t>Xâm lấn mạch máu</a:t>
              </a:r>
            </a:p>
            <a:p>
              <a:pPr algn="ctr"/>
              <a:r>
                <a:rPr lang="en-US" sz="1600">
                  <a:latin typeface="Times New Roman" panose="02020603050405020304" pitchFamily="18" charset="0"/>
                  <a:cs typeface="Times New Roman" panose="02020603050405020304" pitchFamily="18" charset="0"/>
                </a:rPr>
                <a:t>Bờ diện cắt dương tính </a:t>
              </a:r>
            </a:p>
          </p:txBody>
        </p:sp>
        <p:sp>
          <p:nvSpPr>
            <p:cNvPr id="19" name="TextBox 8">
              <a:extLst>
                <a:ext uri="{FF2B5EF4-FFF2-40B4-BE49-F238E27FC236}">
                  <a16:creationId xmlns:a16="http://schemas.microsoft.com/office/drawing/2014/main" id="{1BC9C488-1ED1-33F2-214F-17566CE672DE}"/>
                </a:ext>
              </a:extLst>
            </p:cNvPr>
            <p:cNvSpPr txBox="1"/>
            <p:nvPr/>
          </p:nvSpPr>
          <p:spPr>
            <a:xfrm>
              <a:off x="8607299" y="6112303"/>
              <a:ext cx="2047823" cy="867608"/>
            </a:xfrm>
            <a:prstGeom prst="rect">
              <a:avLst/>
            </a:prstGeom>
            <a:ln/>
          </p:spPr>
          <p:style>
            <a:lnRef idx="1">
              <a:schemeClr val="accent3"/>
            </a:lnRef>
            <a:fillRef idx="3">
              <a:schemeClr val="accent3"/>
            </a:fillRef>
            <a:effectRef idx="2">
              <a:schemeClr val="accent3"/>
            </a:effectRef>
            <a:fontRef idx="minor">
              <a:schemeClr val="lt1"/>
            </a:fontRef>
          </p:style>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600">
                  <a:latin typeface="Times New Roman" panose="02020603050405020304" pitchFamily="18" charset="0"/>
                  <a:cs typeface="Times New Roman" panose="02020603050405020304" pitchFamily="18" charset="0"/>
                </a:rPr>
                <a:t>Hóa trị sau mổ</a:t>
              </a:r>
            </a:p>
            <a:p>
              <a:pPr algn="ctr"/>
              <a:r>
                <a:rPr lang="en-US" sz="1600">
                  <a:latin typeface="Times New Roman" panose="02020603050405020304" pitchFamily="18" charset="0"/>
                  <a:cs typeface="Times New Roman" panose="02020603050405020304" pitchFamily="18" charset="0"/>
                </a:rPr>
                <a:t>FOLFOX 6 tháng</a:t>
              </a:r>
            </a:p>
            <a:p>
              <a:pPr algn="ctr"/>
              <a:r>
                <a:rPr lang="en-US" sz="1600">
                  <a:latin typeface="Times New Roman" panose="02020603050405020304" pitchFamily="18" charset="0"/>
                  <a:cs typeface="Times New Roman" panose="02020603050405020304" pitchFamily="18" charset="0"/>
                </a:rPr>
                <a:t>CAPOX 3-6 ttháng</a:t>
              </a:r>
            </a:p>
          </p:txBody>
        </p:sp>
        <p:cxnSp>
          <p:nvCxnSpPr>
            <p:cNvPr id="20" name="Straight Connector 9">
              <a:extLst>
                <a:ext uri="{FF2B5EF4-FFF2-40B4-BE49-F238E27FC236}">
                  <a16:creationId xmlns:a16="http://schemas.microsoft.com/office/drawing/2014/main" id="{3C8FB9A6-9587-DE59-B597-2BBB8B5C62FA}"/>
                </a:ext>
              </a:extLst>
            </p:cNvPr>
            <p:cNvCxnSpPr>
              <a:cxnSpLocks/>
            </p:cNvCxnSpPr>
            <p:nvPr/>
          </p:nvCxnSpPr>
          <p:spPr>
            <a:xfrm flipV="1">
              <a:off x="6179680" y="2723737"/>
              <a:ext cx="3230295" cy="17385"/>
            </a:xfrm>
            <a:prstGeom prst="line">
              <a:avLst/>
            </a:prstGeom>
            <a:ln/>
          </p:spPr>
          <p:style>
            <a:lnRef idx="1">
              <a:schemeClr val="accent1"/>
            </a:lnRef>
            <a:fillRef idx="0">
              <a:schemeClr val="accent1"/>
            </a:fillRef>
            <a:effectRef idx="0">
              <a:schemeClr val="accent1"/>
            </a:effectRef>
            <a:fontRef idx="minor">
              <a:schemeClr val="tx1"/>
            </a:fontRef>
          </p:style>
        </p:cxnSp>
        <p:cxnSp>
          <p:nvCxnSpPr>
            <p:cNvPr id="22" name="Straight Connector 11">
              <a:extLst>
                <a:ext uri="{FF2B5EF4-FFF2-40B4-BE49-F238E27FC236}">
                  <a16:creationId xmlns:a16="http://schemas.microsoft.com/office/drawing/2014/main" id="{7B469510-DDAB-FDD7-B5A0-D1C43B7DF373}"/>
                </a:ext>
              </a:extLst>
            </p:cNvPr>
            <p:cNvCxnSpPr>
              <a:cxnSpLocks/>
              <a:stCxn id="18" idx="2"/>
            </p:cNvCxnSpPr>
            <p:nvPr/>
          </p:nvCxnSpPr>
          <p:spPr>
            <a:xfrm flipH="1">
              <a:off x="9537890" y="5336100"/>
              <a:ext cx="1" cy="864179"/>
            </a:xfrm>
            <a:prstGeom prst="line">
              <a:avLst/>
            </a:prstGeom>
            <a:ln/>
          </p:spPr>
          <p:style>
            <a:lnRef idx="1">
              <a:schemeClr val="accent1"/>
            </a:lnRef>
            <a:fillRef idx="0">
              <a:schemeClr val="accent1"/>
            </a:fillRef>
            <a:effectRef idx="0">
              <a:schemeClr val="accent1"/>
            </a:effectRef>
            <a:fontRef idx="minor">
              <a:schemeClr val="tx1"/>
            </a:fontRef>
          </p:style>
        </p:cxnSp>
      </p:grpSp>
      <p:sp>
        <p:nvSpPr>
          <p:cNvPr id="12" name="TextBox 16">
            <a:extLst>
              <a:ext uri="{FF2B5EF4-FFF2-40B4-BE49-F238E27FC236}">
                <a16:creationId xmlns:a16="http://schemas.microsoft.com/office/drawing/2014/main" id="{F0A29448-7039-F482-B733-A2374DE4ACDF}"/>
              </a:ext>
            </a:extLst>
          </p:cNvPr>
          <p:cNvSpPr txBox="1"/>
          <p:nvPr/>
        </p:nvSpPr>
        <p:spPr>
          <a:xfrm>
            <a:off x="1938997" y="6396842"/>
            <a:ext cx="8074856"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b="1">
                <a:latin typeface="Times New Roman" panose="02020603050405020304" pitchFamily="18" charset="0"/>
                <a:cs typeface="Times New Roman" panose="02020603050405020304" pitchFamily="18" charset="0"/>
              </a:rPr>
              <a:t>Hướng dẫn của Mạng lưới Quốc gia về Ung thư Hoa Kỳ (NCCN 2022)</a:t>
            </a:r>
          </a:p>
        </p:txBody>
      </p:sp>
      <p:cxnSp>
        <p:nvCxnSpPr>
          <p:cNvPr id="29" name="Straight Connector 11">
            <a:extLst>
              <a:ext uri="{FF2B5EF4-FFF2-40B4-BE49-F238E27FC236}">
                <a16:creationId xmlns:a16="http://schemas.microsoft.com/office/drawing/2014/main" id="{6D7D7927-D32D-ED2B-21A2-F07AECE110D2}"/>
              </a:ext>
            </a:extLst>
          </p:cNvPr>
          <p:cNvCxnSpPr>
            <a:cxnSpLocks/>
          </p:cNvCxnSpPr>
          <p:nvPr/>
        </p:nvCxnSpPr>
        <p:spPr>
          <a:xfrm flipV="1">
            <a:off x="5976425" y="3967858"/>
            <a:ext cx="0" cy="16693"/>
          </a:xfrm>
          <a:prstGeom prst="line">
            <a:avLst/>
          </a:prstGeom>
          <a:ln/>
        </p:spPr>
        <p:style>
          <a:lnRef idx="1">
            <a:schemeClr val="accent3"/>
          </a:lnRef>
          <a:fillRef idx="3">
            <a:schemeClr val="accent3"/>
          </a:fillRef>
          <a:effectRef idx="2">
            <a:schemeClr val="accent3"/>
          </a:effectRef>
          <a:fontRef idx="minor">
            <a:schemeClr val="lt1"/>
          </a:fontRef>
        </p:style>
      </p:cxnSp>
      <p:cxnSp>
        <p:nvCxnSpPr>
          <p:cNvPr id="30" name="Straight Connector 10">
            <a:extLst>
              <a:ext uri="{FF2B5EF4-FFF2-40B4-BE49-F238E27FC236}">
                <a16:creationId xmlns:a16="http://schemas.microsoft.com/office/drawing/2014/main" id="{C2BA7720-33A1-F70E-10E3-070588ED0769}"/>
              </a:ext>
            </a:extLst>
          </p:cNvPr>
          <p:cNvCxnSpPr>
            <a:cxnSpLocks/>
          </p:cNvCxnSpPr>
          <p:nvPr/>
        </p:nvCxnSpPr>
        <p:spPr>
          <a:xfrm>
            <a:off x="9039300" y="1918092"/>
            <a:ext cx="0" cy="182233"/>
          </a:xfrm>
          <a:prstGeom prst="line">
            <a:avLst/>
          </a:prstGeom>
          <a:ln/>
        </p:spPr>
        <p:style>
          <a:lnRef idx="1">
            <a:schemeClr val="accent3"/>
          </a:lnRef>
          <a:fillRef idx="3">
            <a:schemeClr val="accent3"/>
          </a:fillRef>
          <a:effectRef idx="2">
            <a:schemeClr val="accent3"/>
          </a:effectRef>
          <a:fontRef idx="minor">
            <a:schemeClr val="lt1"/>
          </a:fontRef>
        </p:style>
      </p:cxnSp>
      <p:cxnSp>
        <p:nvCxnSpPr>
          <p:cNvPr id="34" name="Đường nối Thẳng 33">
            <a:extLst>
              <a:ext uri="{FF2B5EF4-FFF2-40B4-BE49-F238E27FC236}">
                <a16:creationId xmlns:a16="http://schemas.microsoft.com/office/drawing/2014/main" id="{2CBD87FF-D35F-8E25-D3AC-D72860740077}"/>
              </a:ext>
            </a:extLst>
          </p:cNvPr>
          <p:cNvCxnSpPr>
            <a:cxnSpLocks/>
          </p:cNvCxnSpPr>
          <p:nvPr/>
        </p:nvCxnSpPr>
        <p:spPr>
          <a:xfrm>
            <a:off x="1578546" y="3967858"/>
            <a:ext cx="2311943" cy="0"/>
          </a:xfrm>
          <a:prstGeom prst="line">
            <a:avLst/>
          </a:prstGeom>
        </p:spPr>
        <p:style>
          <a:lnRef idx="1">
            <a:schemeClr val="accent3"/>
          </a:lnRef>
          <a:fillRef idx="3">
            <a:schemeClr val="accent3"/>
          </a:fillRef>
          <a:effectRef idx="2">
            <a:schemeClr val="accent3"/>
          </a:effectRef>
          <a:fontRef idx="minor">
            <a:schemeClr val="lt1"/>
          </a:fontRef>
        </p:style>
      </p:cxnSp>
      <p:cxnSp>
        <p:nvCxnSpPr>
          <p:cNvPr id="36" name="Đường kết nối Mũi tên Thẳng 35">
            <a:extLst>
              <a:ext uri="{FF2B5EF4-FFF2-40B4-BE49-F238E27FC236}">
                <a16:creationId xmlns:a16="http://schemas.microsoft.com/office/drawing/2014/main" id="{643FE798-76E2-B273-EBF3-4FF1D5BDC1BD}"/>
              </a:ext>
            </a:extLst>
          </p:cNvPr>
          <p:cNvCxnSpPr>
            <a:cxnSpLocks/>
          </p:cNvCxnSpPr>
          <p:nvPr/>
        </p:nvCxnSpPr>
        <p:spPr>
          <a:xfrm>
            <a:off x="1578546" y="3969487"/>
            <a:ext cx="0" cy="338034"/>
          </a:xfrm>
          <a:prstGeom prst="straightConnector1">
            <a:avLst/>
          </a:prstGeom>
          <a:ln>
            <a:tailEnd type="triangle"/>
          </a:ln>
        </p:spPr>
        <p:style>
          <a:lnRef idx="1">
            <a:schemeClr val="accent3"/>
          </a:lnRef>
          <a:fillRef idx="3">
            <a:schemeClr val="accent3"/>
          </a:fillRef>
          <a:effectRef idx="2">
            <a:schemeClr val="accent3"/>
          </a:effectRef>
          <a:fontRef idx="minor">
            <a:schemeClr val="lt1"/>
          </a:fontRef>
        </p:style>
      </p:cxnSp>
      <p:cxnSp>
        <p:nvCxnSpPr>
          <p:cNvPr id="37" name="Đường kết nối Mũi tên Thẳng 36">
            <a:extLst>
              <a:ext uri="{FF2B5EF4-FFF2-40B4-BE49-F238E27FC236}">
                <a16:creationId xmlns:a16="http://schemas.microsoft.com/office/drawing/2014/main" id="{8753E726-FC45-CD7E-171E-FB210B3093FC}"/>
              </a:ext>
            </a:extLst>
          </p:cNvPr>
          <p:cNvCxnSpPr>
            <a:cxnSpLocks/>
          </p:cNvCxnSpPr>
          <p:nvPr/>
        </p:nvCxnSpPr>
        <p:spPr>
          <a:xfrm>
            <a:off x="3883350" y="3941882"/>
            <a:ext cx="0" cy="338034"/>
          </a:xfrm>
          <a:prstGeom prst="straightConnector1">
            <a:avLst/>
          </a:prstGeom>
          <a:ln>
            <a:tailEnd type="triangle"/>
          </a:ln>
        </p:spPr>
        <p:style>
          <a:lnRef idx="1">
            <a:schemeClr val="accent3"/>
          </a:lnRef>
          <a:fillRef idx="3">
            <a:schemeClr val="accent3"/>
          </a:fillRef>
          <a:effectRef idx="2">
            <a:schemeClr val="accent3"/>
          </a:effectRef>
          <a:fontRef idx="minor">
            <a:schemeClr val="lt1"/>
          </a:fontRef>
        </p:style>
      </p:cxnSp>
      <p:sp>
        <p:nvSpPr>
          <p:cNvPr id="38" name="TextBox 4">
            <a:extLst>
              <a:ext uri="{FF2B5EF4-FFF2-40B4-BE49-F238E27FC236}">
                <a16:creationId xmlns:a16="http://schemas.microsoft.com/office/drawing/2014/main" id="{5ABDC859-C8E3-1974-D3A4-38EDD280DF1C}"/>
              </a:ext>
            </a:extLst>
          </p:cNvPr>
          <p:cNvSpPr txBox="1"/>
          <p:nvPr/>
        </p:nvSpPr>
        <p:spPr>
          <a:xfrm>
            <a:off x="3431248" y="4249646"/>
            <a:ext cx="904203" cy="338554"/>
          </a:xfrm>
          <a:prstGeom prst="rect">
            <a:avLst/>
          </a:prstGeom>
          <a:ln/>
        </p:spPr>
        <p:style>
          <a:lnRef idx="1">
            <a:schemeClr val="accent3"/>
          </a:lnRef>
          <a:fillRef idx="3">
            <a:schemeClr val="accent3"/>
          </a:fillRef>
          <a:effectRef idx="2">
            <a:schemeClr val="accent3"/>
          </a:effectRef>
          <a:fontRef idx="minor">
            <a:schemeClr val="lt1"/>
          </a:fontRef>
        </p:style>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600">
                <a:latin typeface="Times New Roman" panose="02020603050405020304" pitchFamily="18" charset="0"/>
                <a:cs typeface="Times New Roman" panose="02020603050405020304" pitchFamily="18" charset="0"/>
              </a:rPr>
              <a:t>MSS</a:t>
            </a:r>
          </a:p>
        </p:txBody>
      </p:sp>
      <p:sp>
        <p:nvSpPr>
          <p:cNvPr id="39" name="TextBox 4">
            <a:extLst>
              <a:ext uri="{FF2B5EF4-FFF2-40B4-BE49-F238E27FC236}">
                <a16:creationId xmlns:a16="http://schemas.microsoft.com/office/drawing/2014/main" id="{2B63DA75-5323-1D75-784A-7CBCC97C1464}"/>
              </a:ext>
            </a:extLst>
          </p:cNvPr>
          <p:cNvSpPr txBox="1"/>
          <p:nvPr/>
        </p:nvSpPr>
        <p:spPr>
          <a:xfrm>
            <a:off x="1126445" y="4283968"/>
            <a:ext cx="904202" cy="338554"/>
          </a:xfrm>
          <a:prstGeom prst="rect">
            <a:avLst/>
          </a:prstGeom>
          <a:ln/>
        </p:spPr>
        <p:style>
          <a:lnRef idx="1">
            <a:schemeClr val="accent3"/>
          </a:lnRef>
          <a:fillRef idx="3">
            <a:schemeClr val="accent3"/>
          </a:fillRef>
          <a:effectRef idx="2">
            <a:schemeClr val="accent3"/>
          </a:effectRef>
          <a:fontRef idx="minor">
            <a:schemeClr val="lt1"/>
          </a:fontRef>
        </p:style>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600">
                <a:latin typeface="Times New Roman" panose="02020603050405020304" pitchFamily="18" charset="0"/>
                <a:cs typeface="Times New Roman" panose="02020603050405020304" pitchFamily="18" charset="0"/>
              </a:rPr>
              <a:t>MSI-H</a:t>
            </a:r>
          </a:p>
        </p:txBody>
      </p:sp>
      <p:cxnSp>
        <p:nvCxnSpPr>
          <p:cNvPr id="48" name="Straight Connector 10">
            <a:extLst>
              <a:ext uri="{FF2B5EF4-FFF2-40B4-BE49-F238E27FC236}">
                <a16:creationId xmlns:a16="http://schemas.microsoft.com/office/drawing/2014/main" id="{D7DE7BC2-9FDA-A351-7449-5C0AB4D2A241}"/>
              </a:ext>
            </a:extLst>
          </p:cNvPr>
          <p:cNvCxnSpPr>
            <a:cxnSpLocks/>
            <a:stCxn id="13" idx="2"/>
          </p:cNvCxnSpPr>
          <p:nvPr/>
        </p:nvCxnSpPr>
        <p:spPr>
          <a:xfrm>
            <a:off x="6022936" y="1252911"/>
            <a:ext cx="0" cy="706315"/>
          </a:xfrm>
          <a:prstGeom prst="line">
            <a:avLst/>
          </a:prstGeom>
          <a:ln/>
        </p:spPr>
        <p:style>
          <a:lnRef idx="1">
            <a:schemeClr val="accent3"/>
          </a:lnRef>
          <a:fillRef idx="3">
            <a:schemeClr val="accent3"/>
          </a:fillRef>
          <a:effectRef idx="2">
            <a:schemeClr val="accent3"/>
          </a:effectRef>
          <a:fontRef idx="minor">
            <a:schemeClr val="lt1"/>
          </a:fontRef>
        </p:style>
      </p:cxnSp>
      <p:cxnSp>
        <p:nvCxnSpPr>
          <p:cNvPr id="53" name="Đường nối Thẳng 52">
            <a:extLst>
              <a:ext uri="{FF2B5EF4-FFF2-40B4-BE49-F238E27FC236}">
                <a16:creationId xmlns:a16="http://schemas.microsoft.com/office/drawing/2014/main" id="{786C7D03-D164-CD8E-9EAE-AC8E1DA079B0}"/>
              </a:ext>
            </a:extLst>
          </p:cNvPr>
          <p:cNvCxnSpPr>
            <a:cxnSpLocks/>
            <a:stCxn id="39" idx="2"/>
          </p:cNvCxnSpPr>
          <p:nvPr/>
        </p:nvCxnSpPr>
        <p:spPr>
          <a:xfrm>
            <a:off x="1578546" y="4622522"/>
            <a:ext cx="0" cy="1492859"/>
          </a:xfrm>
          <a:prstGeom prst="line">
            <a:avLst/>
          </a:prstGeom>
        </p:spPr>
        <p:style>
          <a:lnRef idx="1">
            <a:schemeClr val="accent3"/>
          </a:lnRef>
          <a:fillRef idx="3">
            <a:schemeClr val="accent3"/>
          </a:fillRef>
          <a:effectRef idx="2">
            <a:schemeClr val="accent3"/>
          </a:effectRef>
          <a:fontRef idx="minor">
            <a:schemeClr val="lt1"/>
          </a:fontRef>
        </p:style>
      </p:cxnSp>
      <p:sp>
        <p:nvSpPr>
          <p:cNvPr id="58" name="TextBox 4">
            <a:extLst>
              <a:ext uri="{FF2B5EF4-FFF2-40B4-BE49-F238E27FC236}">
                <a16:creationId xmlns:a16="http://schemas.microsoft.com/office/drawing/2014/main" id="{40A7F72E-87B8-E384-10BA-17C1EB7A21B1}"/>
              </a:ext>
            </a:extLst>
          </p:cNvPr>
          <p:cNvSpPr txBox="1"/>
          <p:nvPr/>
        </p:nvSpPr>
        <p:spPr>
          <a:xfrm>
            <a:off x="1990013" y="5917248"/>
            <a:ext cx="1441235" cy="338554"/>
          </a:xfrm>
          <a:prstGeom prst="rect">
            <a:avLst/>
          </a:prstGeom>
          <a:ln/>
        </p:spPr>
        <p:style>
          <a:lnRef idx="1">
            <a:schemeClr val="accent3"/>
          </a:lnRef>
          <a:fillRef idx="3">
            <a:schemeClr val="accent3"/>
          </a:fillRef>
          <a:effectRef idx="2">
            <a:schemeClr val="accent3"/>
          </a:effectRef>
          <a:fontRef idx="minor">
            <a:schemeClr val="lt1"/>
          </a:fontRef>
        </p:style>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600">
                <a:latin typeface="Times New Roman" panose="02020603050405020304" pitchFamily="18" charset="0"/>
                <a:cs typeface="Times New Roman" panose="02020603050405020304" pitchFamily="18" charset="0"/>
              </a:rPr>
              <a:t>Theo dõi</a:t>
            </a:r>
          </a:p>
        </p:txBody>
      </p:sp>
      <p:cxnSp>
        <p:nvCxnSpPr>
          <p:cNvPr id="61" name="Đường kết nối Mũi tên Thẳng 60">
            <a:extLst>
              <a:ext uri="{FF2B5EF4-FFF2-40B4-BE49-F238E27FC236}">
                <a16:creationId xmlns:a16="http://schemas.microsoft.com/office/drawing/2014/main" id="{089B3C25-8E7D-ED32-BEB6-B2ECC0E1C11B}"/>
              </a:ext>
            </a:extLst>
          </p:cNvPr>
          <p:cNvCxnSpPr>
            <a:cxnSpLocks/>
          </p:cNvCxnSpPr>
          <p:nvPr/>
        </p:nvCxnSpPr>
        <p:spPr>
          <a:xfrm>
            <a:off x="1549540" y="6101915"/>
            <a:ext cx="417217" cy="0"/>
          </a:xfrm>
          <a:prstGeom prst="straightConnector1">
            <a:avLst/>
          </a:prstGeom>
          <a:ln>
            <a:tailEnd type="triangle"/>
          </a:ln>
        </p:spPr>
        <p:style>
          <a:lnRef idx="1">
            <a:schemeClr val="accent3"/>
          </a:lnRef>
          <a:fillRef idx="3">
            <a:schemeClr val="accent3"/>
          </a:fillRef>
          <a:effectRef idx="2">
            <a:schemeClr val="accent3"/>
          </a:effectRef>
          <a:fontRef idx="minor">
            <a:schemeClr val="lt1"/>
          </a:fontRef>
        </p:style>
      </p:cxnSp>
      <p:cxnSp>
        <p:nvCxnSpPr>
          <p:cNvPr id="65" name="Đường kết nối Mũi tên Thẳng 64">
            <a:extLst>
              <a:ext uri="{FF2B5EF4-FFF2-40B4-BE49-F238E27FC236}">
                <a16:creationId xmlns:a16="http://schemas.microsoft.com/office/drawing/2014/main" id="{B6B68125-F971-424F-3202-73280F78C164}"/>
              </a:ext>
            </a:extLst>
          </p:cNvPr>
          <p:cNvCxnSpPr>
            <a:cxnSpLocks/>
          </p:cNvCxnSpPr>
          <p:nvPr/>
        </p:nvCxnSpPr>
        <p:spPr>
          <a:xfrm>
            <a:off x="4436913" y="5302824"/>
            <a:ext cx="762064" cy="0"/>
          </a:xfrm>
          <a:prstGeom prst="straightConnector1">
            <a:avLst/>
          </a:prstGeom>
          <a:ln>
            <a:tailEnd type="triangle"/>
          </a:ln>
        </p:spPr>
        <p:style>
          <a:lnRef idx="1">
            <a:schemeClr val="accent3"/>
          </a:lnRef>
          <a:fillRef idx="3">
            <a:schemeClr val="accent3"/>
          </a:fillRef>
          <a:effectRef idx="2">
            <a:schemeClr val="accent3"/>
          </a:effectRef>
          <a:fontRef idx="minor">
            <a:schemeClr val="lt1"/>
          </a:fontRef>
        </p:style>
      </p:cxnSp>
      <p:cxnSp>
        <p:nvCxnSpPr>
          <p:cNvPr id="68" name="Đường nối Thẳng 67">
            <a:extLst>
              <a:ext uri="{FF2B5EF4-FFF2-40B4-BE49-F238E27FC236}">
                <a16:creationId xmlns:a16="http://schemas.microsoft.com/office/drawing/2014/main" id="{3FD30CB3-F380-22A6-5D26-768236E532AC}"/>
              </a:ext>
            </a:extLst>
          </p:cNvPr>
          <p:cNvCxnSpPr>
            <a:cxnSpLocks/>
          </p:cNvCxnSpPr>
          <p:nvPr/>
        </p:nvCxnSpPr>
        <p:spPr>
          <a:xfrm>
            <a:off x="3311171" y="4852269"/>
            <a:ext cx="1140449" cy="0"/>
          </a:xfrm>
          <a:prstGeom prst="line">
            <a:avLst/>
          </a:prstGeom>
        </p:spPr>
        <p:style>
          <a:lnRef idx="1">
            <a:schemeClr val="accent3"/>
          </a:lnRef>
          <a:fillRef idx="3">
            <a:schemeClr val="accent3"/>
          </a:fillRef>
          <a:effectRef idx="2">
            <a:schemeClr val="accent3"/>
          </a:effectRef>
          <a:fontRef idx="minor">
            <a:schemeClr val="lt1"/>
          </a:fontRef>
        </p:style>
      </p:cxnSp>
      <p:cxnSp>
        <p:nvCxnSpPr>
          <p:cNvPr id="70" name="Đường nối Thẳng 69">
            <a:extLst>
              <a:ext uri="{FF2B5EF4-FFF2-40B4-BE49-F238E27FC236}">
                <a16:creationId xmlns:a16="http://schemas.microsoft.com/office/drawing/2014/main" id="{0499B65B-5C04-EFD8-D975-0DC4CB77A8B4}"/>
              </a:ext>
            </a:extLst>
          </p:cNvPr>
          <p:cNvCxnSpPr>
            <a:cxnSpLocks/>
          </p:cNvCxnSpPr>
          <p:nvPr/>
        </p:nvCxnSpPr>
        <p:spPr>
          <a:xfrm flipV="1">
            <a:off x="3298424" y="4832340"/>
            <a:ext cx="0" cy="1084908"/>
          </a:xfrm>
          <a:prstGeom prst="line">
            <a:avLst/>
          </a:prstGeom>
        </p:spPr>
        <p:style>
          <a:lnRef idx="1">
            <a:schemeClr val="accent3"/>
          </a:lnRef>
          <a:fillRef idx="3">
            <a:schemeClr val="accent3"/>
          </a:fillRef>
          <a:effectRef idx="2">
            <a:schemeClr val="accent3"/>
          </a:effectRef>
          <a:fontRef idx="minor">
            <a:schemeClr val="lt1"/>
          </a:fontRef>
        </p:style>
      </p:cxnSp>
      <p:cxnSp>
        <p:nvCxnSpPr>
          <p:cNvPr id="74" name="Đường nối Thẳng 73">
            <a:extLst>
              <a:ext uri="{FF2B5EF4-FFF2-40B4-BE49-F238E27FC236}">
                <a16:creationId xmlns:a16="http://schemas.microsoft.com/office/drawing/2014/main" id="{54709302-75F9-1D09-97AC-3DACAB943F70}"/>
              </a:ext>
            </a:extLst>
          </p:cNvPr>
          <p:cNvCxnSpPr>
            <a:cxnSpLocks/>
          </p:cNvCxnSpPr>
          <p:nvPr/>
        </p:nvCxnSpPr>
        <p:spPr>
          <a:xfrm flipV="1">
            <a:off x="9158745" y="5917248"/>
            <a:ext cx="0" cy="228587"/>
          </a:xfrm>
          <a:prstGeom prst="line">
            <a:avLst/>
          </a:prstGeom>
        </p:spPr>
        <p:style>
          <a:lnRef idx="1">
            <a:schemeClr val="accent3"/>
          </a:lnRef>
          <a:fillRef idx="3">
            <a:schemeClr val="accent3"/>
          </a:fillRef>
          <a:effectRef idx="2">
            <a:schemeClr val="accent3"/>
          </a:effectRef>
          <a:fontRef idx="minor">
            <a:schemeClr val="lt1"/>
          </a:fontRef>
        </p:style>
      </p:cxnSp>
      <p:cxnSp>
        <p:nvCxnSpPr>
          <p:cNvPr id="76" name="Đường kết nối Mũi tên Thẳng 75">
            <a:extLst>
              <a:ext uri="{FF2B5EF4-FFF2-40B4-BE49-F238E27FC236}">
                <a16:creationId xmlns:a16="http://schemas.microsoft.com/office/drawing/2014/main" id="{9112091F-25F9-EE13-2685-B3EC6CD845FC}"/>
              </a:ext>
            </a:extLst>
          </p:cNvPr>
          <p:cNvCxnSpPr>
            <a:cxnSpLocks/>
          </p:cNvCxnSpPr>
          <p:nvPr/>
        </p:nvCxnSpPr>
        <p:spPr>
          <a:xfrm flipH="1">
            <a:off x="3561347" y="6145835"/>
            <a:ext cx="5597398" cy="0"/>
          </a:xfrm>
          <a:prstGeom prst="straightConnector1">
            <a:avLst/>
          </a:prstGeom>
          <a:ln>
            <a:tailEnd type="triangle"/>
          </a:ln>
        </p:spPr>
        <p:style>
          <a:lnRef idx="1">
            <a:schemeClr val="accent3"/>
          </a:lnRef>
          <a:fillRef idx="3">
            <a:schemeClr val="accent3"/>
          </a:fillRef>
          <a:effectRef idx="2">
            <a:schemeClr val="accent3"/>
          </a:effectRef>
          <a:fontRef idx="minor">
            <a:schemeClr val="lt1"/>
          </a:fontRef>
        </p:style>
      </p:cxnSp>
      <p:cxnSp>
        <p:nvCxnSpPr>
          <p:cNvPr id="81" name="Đường nối Thẳng 80">
            <a:extLst>
              <a:ext uri="{FF2B5EF4-FFF2-40B4-BE49-F238E27FC236}">
                <a16:creationId xmlns:a16="http://schemas.microsoft.com/office/drawing/2014/main" id="{793DA119-6D7B-7250-2DFF-541451B1B65E}"/>
              </a:ext>
            </a:extLst>
          </p:cNvPr>
          <p:cNvCxnSpPr>
            <a:cxnSpLocks/>
            <a:endCxn id="16" idx="2"/>
          </p:cNvCxnSpPr>
          <p:nvPr/>
        </p:nvCxnSpPr>
        <p:spPr>
          <a:xfrm flipV="1">
            <a:off x="2734518" y="2685100"/>
            <a:ext cx="1" cy="1285543"/>
          </a:xfrm>
          <a:prstGeom prst="line">
            <a:avLst/>
          </a:prstGeom>
        </p:spPr>
        <p:style>
          <a:lnRef idx="1">
            <a:schemeClr val="accent3"/>
          </a:lnRef>
          <a:fillRef idx="3">
            <a:schemeClr val="accent3"/>
          </a:fillRef>
          <a:effectRef idx="2">
            <a:schemeClr val="accent3"/>
          </a:effectRef>
          <a:fontRef idx="minor">
            <a:schemeClr val="lt1"/>
          </a:fontRef>
        </p:style>
      </p:cxnSp>
      <p:cxnSp>
        <p:nvCxnSpPr>
          <p:cNvPr id="127" name="Đường kết nối Mũi tên Thẳng 126">
            <a:extLst>
              <a:ext uri="{FF2B5EF4-FFF2-40B4-BE49-F238E27FC236}">
                <a16:creationId xmlns:a16="http://schemas.microsoft.com/office/drawing/2014/main" id="{C02D3ADA-DDFE-747A-8A50-F33ED266A822}"/>
              </a:ext>
            </a:extLst>
          </p:cNvPr>
          <p:cNvCxnSpPr>
            <a:cxnSpLocks/>
          </p:cNvCxnSpPr>
          <p:nvPr/>
        </p:nvCxnSpPr>
        <p:spPr>
          <a:xfrm>
            <a:off x="3881396" y="4514235"/>
            <a:ext cx="0" cy="338034"/>
          </a:xfrm>
          <a:prstGeom prst="straightConnector1">
            <a:avLst/>
          </a:prstGeom>
          <a:ln>
            <a:tailEnd type="triangle"/>
          </a:ln>
        </p:spPr>
        <p:style>
          <a:lnRef idx="1">
            <a:schemeClr val="accent3"/>
          </a:lnRef>
          <a:fillRef idx="3">
            <a:schemeClr val="accent3"/>
          </a:fillRef>
          <a:effectRef idx="2">
            <a:schemeClr val="accent3"/>
          </a:effectRef>
          <a:fontRef idx="minor">
            <a:schemeClr val="lt1"/>
          </a:fontRef>
        </p:style>
      </p:cxnSp>
      <p:cxnSp>
        <p:nvCxnSpPr>
          <p:cNvPr id="128" name="Straight Connector 10">
            <a:extLst>
              <a:ext uri="{FF2B5EF4-FFF2-40B4-BE49-F238E27FC236}">
                <a16:creationId xmlns:a16="http://schemas.microsoft.com/office/drawing/2014/main" id="{FE401916-3FAF-ACE3-233C-26365D32522C}"/>
              </a:ext>
            </a:extLst>
          </p:cNvPr>
          <p:cNvCxnSpPr>
            <a:cxnSpLocks/>
          </p:cNvCxnSpPr>
          <p:nvPr/>
        </p:nvCxnSpPr>
        <p:spPr>
          <a:xfrm>
            <a:off x="2711195" y="1918092"/>
            <a:ext cx="0" cy="172846"/>
          </a:xfrm>
          <a:prstGeom prst="line">
            <a:avLst/>
          </a:prstGeom>
          <a:ln/>
        </p:spPr>
        <p:style>
          <a:lnRef idx="1">
            <a:schemeClr val="accent3"/>
          </a:lnRef>
          <a:fillRef idx="3">
            <a:schemeClr val="accent3"/>
          </a:fillRef>
          <a:effectRef idx="2">
            <a:schemeClr val="accent3"/>
          </a:effectRef>
          <a:fontRef idx="minor">
            <a:schemeClr val="lt1"/>
          </a:fontRef>
        </p:style>
      </p:cxnSp>
      <p:cxnSp>
        <p:nvCxnSpPr>
          <p:cNvPr id="47" name="Straight Connector 9">
            <a:extLst>
              <a:ext uri="{FF2B5EF4-FFF2-40B4-BE49-F238E27FC236}">
                <a16:creationId xmlns:a16="http://schemas.microsoft.com/office/drawing/2014/main" id="{24610E1E-0650-6619-09A5-B17922AAAF7D}"/>
              </a:ext>
            </a:extLst>
          </p:cNvPr>
          <p:cNvCxnSpPr>
            <a:cxnSpLocks/>
          </p:cNvCxnSpPr>
          <p:nvPr/>
        </p:nvCxnSpPr>
        <p:spPr>
          <a:xfrm>
            <a:off x="2711194" y="1942521"/>
            <a:ext cx="3265231" cy="4922"/>
          </a:xfrm>
          <a:prstGeom prst="line">
            <a:avLst/>
          </a:prstGeom>
          <a:ln/>
        </p:spPr>
        <p:style>
          <a:lnRef idx="1">
            <a:schemeClr val="accent1"/>
          </a:lnRef>
          <a:fillRef idx="0">
            <a:schemeClr val="accent1"/>
          </a:fillRef>
          <a:effectRef idx="0">
            <a:schemeClr val="accent1"/>
          </a:effectRef>
          <a:fontRef idx="minor">
            <a:schemeClr val="tx1"/>
          </a:fontRef>
        </p:style>
      </p:cxnSp>
      <p:cxnSp>
        <p:nvCxnSpPr>
          <p:cNvPr id="66" name="Đường nối Thẳng 65">
            <a:extLst>
              <a:ext uri="{FF2B5EF4-FFF2-40B4-BE49-F238E27FC236}">
                <a16:creationId xmlns:a16="http://schemas.microsoft.com/office/drawing/2014/main" id="{FDA6AFFC-8A0C-C1F1-2163-DF080284623F}"/>
              </a:ext>
            </a:extLst>
          </p:cNvPr>
          <p:cNvCxnSpPr>
            <a:cxnSpLocks/>
          </p:cNvCxnSpPr>
          <p:nvPr/>
        </p:nvCxnSpPr>
        <p:spPr>
          <a:xfrm>
            <a:off x="4436913" y="4865125"/>
            <a:ext cx="0" cy="437699"/>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609378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êu đề 1">
            <a:extLst>
              <a:ext uri="{FF2B5EF4-FFF2-40B4-BE49-F238E27FC236}">
                <a16:creationId xmlns:a16="http://schemas.microsoft.com/office/drawing/2014/main" id="{D710526B-30A5-52C2-508C-54EABCCD78A1}"/>
              </a:ext>
            </a:extLst>
          </p:cNvPr>
          <p:cNvSpPr txBox="1">
            <a:spLocks/>
          </p:cNvSpPr>
          <p:nvPr/>
        </p:nvSpPr>
        <p:spPr>
          <a:xfrm>
            <a:off x="352926" y="0"/>
            <a:ext cx="10058400" cy="882543"/>
          </a:xfrm>
          <a:prstGeom prst="rect">
            <a:avLst/>
          </a:prstGeom>
        </p:spPr>
        <p:txBody>
          <a:bodyPr vert="horz" lIns="91440" tIns="45720" rIns="91440" bIns="45720" rtlCol="0" anchor="b">
            <a:normAutofit/>
          </a:bodyPr>
          <a:lstStyle>
            <a:lvl1pPr marL="0" algn="l" defTabSz="914400" rtl="0" eaLnBrk="1" latinLnBrk="0" hangingPunct="1">
              <a:lnSpc>
                <a:spcPct val="85000"/>
              </a:lnSpc>
              <a:spcBef>
                <a:spcPct val="0"/>
              </a:spcBef>
              <a:buNone/>
              <a:defRPr sz="4000" kern="1200" spc="-50" baseline="0">
                <a:solidFill>
                  <a:srgbClr val="002060"/>
                </a:solidFill>
                <a:latin typeface="+mj-lt"/>
                <a:ea typeface="+mj-ea"/>
                <a:cs typeface="+mj-cs"/>
              </a:defRPr>
            </a:lvl1pPr>
          </a:lstStyle>
          <a:p>
            <a:r>
              <a:rPr lang="en-US">
                <a:cs typeface="Times New Roman" panose="02020603050405020304" pitchFamily="18" charset="0"/>
              </a:rPr>
              <a:t>Phác đồ hóa trị bổ trợ</a:t>
            </a:r>
          </a:p>
        </p:txBody>
      </p:sp>
      <p:grpSp>
        <p:nvGrpSpPr>
          <p:cNvPr id="5" name="Group 1">
            <a:extLst>
              <a:ext uri="{FF2B5EF4-FFF2-40B4-BE49-F238E27FC236}">
                <a16:creationId xmlns:a16="http://schemas.microsoft.com/office/drawing/2014/main" id="{822BC462-E89E-6327-863D-51F8CB42153A}"/>
              </a:ext>
            </a:extLst>
          </p:cNvPr>
          <p:cNvGrpSpPr/>
          <p:nvPr/>
        </p:nvGrpSpPr>
        <p:grpSpPr>
          <a:xfrm>
            <a:off x="1474162" y="914357"/>
            <a:ext cx="8889473" cy="4466261"/>
            <a:chOff x="1308296" y="1653040"/>
            <a:chExt cx="9519939" cy="4663028"/>
          </a:xfrm>
          <a:solidFill>
            <a:srgbClr val="990033"/>
          </a:solidFill>
        </p:grpSpPr>
        <p:sp>
          <p:nvSpPr>
            <p:cNvPr id="6" name="TextBox 2">
              <a:extLst>
                <a:ext uri="{FF2B5EF4-FFF2-40B4-BE49-F238E27FC236}">
                  <a16:creationId xmlns:a16="http://schemas.microsoft.com/office/drawing/2014/main" id="{8B5EDFF7-3C25-410D-59C7-CB7B1BEE5E7F}"/>
                </a:ext>
              </a:extLst>
            </p:cNvPr>
            <p:cNvSpPr txBox="1"/>
            <p:nvPr/>
          </p:nvSpPr>
          <p:spPr>
            <a:xfrm>
              <a:off x="4331106" y="1653040"/>
              <a:ext cx="3697150" cy="353469"/>
            </a:xfrm>
            <a:prstGeom prst="rect">
              <a:avLst/>
            </a:prstGeom>
            <a:ln/>
          </p:spPr>
          <p:style>
            <a:lnRef idx="1">
              <a:schemeClr val="accent3"/>
            </a:lnRef>
            <a:fillRef idx="3">
              <a:schemeClr val="accent3"/>
            </a:fillRef>
            <a:effectRef idx="2">
              <a:schemeClr val="accent3"/>
            </a:effectRef>
            <a:fontRef idx="minor">
              <a:schemeClr val="lt1"/>
            </a:fontRef>
          </p:style>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600">
                  <a:latin typeface="Times New Roman" panose="02020603050405020304" pitchFamily="18" charset="0"/>
                  <a:cs typeface="Times New Roman" panose="02020603050405020304" pitchFamily="18" charset="0"/>
                </a:rPr>
                <a:t>Ung thư đại tràng giai đoạn III</a:t>
              </a:r>
            </a:p>
          </p:txBody>
        </p:sp>
        <p:sp>
          <p:nvSpPr>
            <p:cNvPr id="7" name="TextBox 3">
              <a:extLst>
                <a:ext uri="{FF2B5EF4-FFF2-40B4-BE49-F238E27FC236}">
                  <a16:creationId xmlns:a16="http://schemas.microsoft.com/office/drawing/2014/main" id="{A94E97F0-C640-2F12-1CE8-3503B08051D1}"/>
                </a:ext>
              </a:extLst>
            </p:cNvPr>
            <p:cNvSpPr txBox="1"/>
            <p:nvPr/>
          </p:nvSpPr>
          <p:spPr>
            <a:xfrm>
              <a:off x="1308296" y="2926081"/>
              <a:ext cx="2236762" cy="610538"/>
            </a:xfrm>
            <a:prstGeom prst="rect">
              <a:avLst/>
            </a:prstGeom>
            <a:ln/>
          </p:spPr>
          <p:style>
            <a:lnRef idx="1">
              <a:schemeClr val="accent3"/>
            </a:lnRef>
            <a:fillRef idx="3">
              <a:schemeClr val="accent3"/>
            </a:fillRef>
            <a:effectRef idx="2">
              <a:schemeClr val="accent3"/>
            </a:effectRef>
            <a:fontRef idx="minor">
              <a:schemeClr val="lt1"/>
            </a:fontRef>
          </p:style>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600" b="1">
                  <a:latin typeface="Times New Roman" panose="02020603050405020304" pitchFamily="18" charset="0"/>
                  <a:cs typeface="Times New Roman" panose="02020603050405020304" pitchFamily="18" charset="0"/>
                </a:rPr>
                <a:t>Nguy cơ thấp</a:t>
              </a:r>
            </a:p>
            <a:p>
              <a:pPr algn="ctr"/>
              <a:r>
                <a:rPr lang="en-US" sz="1600">
                  <a:latin typeface="Times New Roman" panose="02020603050405020304" pitchFamily="18" charset="0"/>
                  <a:cs typeface="Times New Roman" panose="02020603050405020304" pitchFamily="18" charset="0"/>
                </a:rPr>
                <a:t>pT1-3 N1</a:t>
              </a:r>
            </a:p>
          </p:txBody>
        </p:sp>
        <p:sp>
          <p:nvSpPr>
            <p:cNvPr id="9" name="TextBox 6">
              <a:extLst>
                <a:ext uri="{FF2B5EF4-FFF2-40B4-BE49-F238E27FC236}">
                  <a16:creationId xmlns:a16="http://schemas.microsoft.com/office/drawing/2014/main" id="{76076E4D-EFAB-4E24-D312-00180F1BA44D}"/>
                </a:ext>
              </a:extLst>
            </p:cNvPr>
            <p:cNvSpPr txBox="1"/>
            <p:nvPr/>
          </p:nvSpPr>
          <p:spPr>
            <a:xfrm>
              <a:off x="5072701" y="5191392"/>
              <a:ext cx="2236764" cy="1124676"/>
            </a:xfrm>
            <a:prstGeom prst="rect">
              <a:avLst/>
            </a:prstGeom>
            <a:ln/>
          </p:spPr>
          <p:style>
            <a:lnRef idx="1">
              <a:schemeClr val="accent3"/>
            </a:lnRef>
            <a:fillRef idx="3">
              <a:schemeClr val="accent3"/>
            </a:fillRef>
            <a:effectRef idx="2">
              <a:schemeClr val="accent3"/>
            </a:effectRef>
            <a:fontRef idx="minor">
              <a:schemeClr val="lt1"/>
            </a:fontRef>
          </p:style>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600">
                  <a:latin typeface="Times New Roman" panose="02020603050405020304" pitchFamily="18" charset="0"/>
                  <a:cs typeface="Times New Roman" panose="02020603050405020304" pitchFamily="18" charset="0"/>
                </a:rPr>
                <a:t>Hóa trị sau mổ</a:t>
              </a:r>
            </a:p>
            <a:p>
              <a:pPr algn="ctr"/>
              <a:r>
                <a:rPr lang="en-US" sz="1600">
                  <a:latin typeface="Times New Roman" panose="02020603050405020304" pitchFamily="18" charset="0"/>
                  <a:cs typeface="Times New Roman" panose="02020603050405020304" pitchFamily="18" charset="0"/>
                </a:rPr>
                <a:t>FOLFOX 6 tháng</a:t>
              </a:r>
            </a:p>
            <a:p>
              <a:pPr algn="ctr"/>
              <a:r>
                <a:rPr lang="en-US" sz="1600">
                  <a:latin typeface="Times New Roman" panose="02020603050405020304" pitchFamily="18" charset="0"/>
                  <a:cs typeface="Times New Roman" panose="02020603050405020304" pitchFamily="18" charset="0"/>
                </a:rPr>
                <a:t>CAPOX 6 tháng</a:t>
              </a:r>
            </a:p>
            <a:p>
              <a:pPr algn="ctr"/>
              <a:r>
                <a:rPr lang="en-US" sz="1600">
                  <a:latin typeface="Times New Roman" panose="02020603050405020304" pitchFamily="18" charset="0"/>
                  <a:cs typeface="Times New Roman" panose="02020603050405020304" pitchFamily="18" charset="0"/>
                </a:rPr>
                <a:t>CAPOX 3 tháng</a:t>
              </a:r>
            </a:p>
          </p:txBody>
        </p:sp>
        <p:sp>
          <p:nvSpPr>
            <p:cNvPr id="10" name="TextBox 7">
              <a:extLst>
                <a:ext uri="{FF2B5EF4-FFF2-40B4-BE49-F238E27FC236}">
                  <a16:creationId xmlns:a16="http://schemas.microsoft.com/office/drawing/2014/main" id="{2FAE1486-1485-1502-6EF6-71E1D10B7F8A}"/>
                </a:ext>
              </a:extLst>
            </p:cNvPr>
            <p:cNvSpPr txBox="1"/>
            <p:nvPr/>
          </p:nvSpPr>
          <p:spPr>
            <a:xfrm>
              <a:off x="8352323" y="2708935"/>
              <a:ext cx="2475912" cy="1124676"/>
            </a:xfrm>
            <a:prstGeom prst="rect">
              <a:avLst/>
            </a:prstGeom>
            <a:ln/>
          </p:spPr>
          <p:style>
            <a:lnRef idx="1">
              <a:schemeClr val="accent3"/>
            </a:lnRef>
            <a:fillRef idx="3">
              <a:schemeClr val="accent3"/>
            </a:fillRef>
            <a:effectRef idx="2">
              <a:schemeClr val="accent3"/>
            </a:effectRef>
            <a:fontRef idx="minor">
              <a:schemeClr val="lt1"/>
            </a:fontRef>
          </p:style>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600" b="1">
                  <a:latin typeface="Times New Roman" panose="02020603050405020304" pitchFamily="18" charset="0"/>
                  <a:cs typeface="Times New Roman" panose="02020603050405020304" pitchFamily="18" charset="0"/>
                </a:rPr>
                <a:t>Nguy cơ cao</a:t>
              </a:r>
            </a:p>
            <a:p>
              <a:pPr algn="ctr"/>
              <a:r>
                <a:rPr lang="en-US" sz="1600">
                  <a:latin typeface="Times New Roman" panose="02020603050405020304" pitchFamily="18" charset="0"/>
                  <a:cs typeface="Times New Roman" panose="02020603050405020304" pitchFamily="18" charset="0"/>
                </a:rPr>
                <a:t>pT4</a:t>
              </a:r>
            </a:p>
            <a:p>
              <a:pPr algn="ctr"/>
              <a:r>
                <a:rPr lang="en-US" sz="1600">
                  <a:latin typeface="Times New Roman" panose="02020603050405020304" pitchFamily="18" charset="0"/>
                  <a:cs typeface="Times New Roman" panose="02020603050405020304" pitchFamily="18" charset="0"/>
                </a:rPr>
                <a:t>Và/hoặc</a:t>
              </a:r>
            </a:p>
            <a:p>
              <a:pPr algn="ctr"/>
              <a:r>
                <a:rPr lang="en-US" sz="1600">
                  <a:latin typeface="Times New Roman" panose="02020603050405020304" pitchFamily="18" charset="0"/>
                  <a:cs typeface="Times New Roman" panose="02020603050405020304" pitchFamily="18" charset="0"/>
                </a:rPr>
                <a:t>N2</a:t>
              </a:r>
            </a:p>
          </p:txBody>
        </p:sp>
        <p:sp>
          <p:nvSpPr>
            <p:cNvPr id="11" name="TextBox 8">
              <a:extLst>
                <a:ext uri="{FF2B5EF4-FFF2-40B4-BE49-F238E27FC236}">
                  <a16:creationId xmlns:a16="http://schemas.microsoft.com/office/drawing/2014/main" id="{2C2AD98A-E6E1-37E7-299A-88197930322D}"/>
                </a:ext>
              </a:extLst>
            </p:cNvPr>
            <p:cNvSpPr txBox="1"/>
            <p:nvPr/>
          </p:nvSpPr>
          <p:spPr>
            <a:xfrm>
              <a:off x="8608450" y="5237937"/>
              <a:ext cx="2047822" cy="867608"/>
            </a:xfrm>
            <a:prstGeom prst="rect">
              <a:avLst/>
            </a:prstGeom>
            <a:ln/>
          </p:spPr>
          <p:style>
            <a:lnRef idx="1">
              <a:schemeClr val="accent3"/>
            </a:lnRef>
            <a:fillRef idx="3">
              <a:schemeClr val="accent3"/>
            </a:fillRef>
            <a:effectRef idx="2">
              <a:schemeClr val="accent3"/>
            </a:effectRef>
            <a:fontRef idx="minor">
              <a:schemeClr val="lt1"/>
            </a:fontRef>
          </p:style>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600">
                  <a:latin typeface="Times New Roman" panose="02020603050405020304" pitchFamily="18" charset="0"/>
                  <a:cs typeface="Times New Roman" panose="02020603050405020304" pitchFamily="18" charset="0"/>
                </a:rPr>
                <a:t>Hóa trị sau mổ</a:t>
              </a:r>
            </a:p>
            <a:p>
              <a:pPr algn="ctr"/>
              <a:r>
                <a:rPr lang="en-US" sz="1600">
                  <a:latin typeface="Times New Roman" panose="02020603050405020304" pitchFamily="18" charset="0"/>
                  <a:cs typeface="Times New Roman" panose="02020603050405020304" pitchFamily="18" charset="0"/>
                </a:rPr>
                <a:t>FOLFOX 6 tháng</a:t>
              </a:r>
            </a:p>
            <a:p>
              <a:pPr algn="ctr"/>
              <a:r>
                <a:rPr lang="en-US" sz="1600">
                  <a:latin typeface="Times New Roman" panose="02020603050405020304" pitchFamily="18" charset="0"/>
                  <a:cs typeface="Times New Roman" panose="02020603050405020304" pitchFamily="18" charset="0"/>
                </a:rPr>
                <a:t>CAPOX 6 ttháng</a:t>
              </a:r>
            </a:p>
          </p:txBody>
        </p:sp>
      </p:grpSp>
      <p:cxnSp>
        <p:nvCxnSpPr>
          <p:cNvPr id="16" name="Straight Connector 11">
            <a:extLst>
              <a:ext uri="{FF2B5EF4-FFF2-40B4-BE49-F238E27FC236}">
                <a16:creationId xmlns:a16="http://schemas.microsoft.com/office/drawing/2014/main" id="{6F404FDD-4F43-BB5A-CBDF-A7F56518C387}"/>
              </a:ext>
            </a:extLst>
          </p:cNvPr>
          <p:cNvCxnSpPr>
            <a:cxnSpLocks/>
          </p:cNvCxnSpPr>
          <p:nvPr/>
        </p:nvCxnSpPr>
        <p:spPr>
          <a:xfrm flipV="1">
            <a:off x="5976425" y="3967858"/>
            <a:ext cx="0" cy="16693"/>
          </a:xfrm>
          <a:prstGeom prst="line">
            <a:avLst/>
          </a:prstGeom>
          <a:ln/>
        </p:spPr>
        <p:style>
          <a:lnRef idx="1">
            <a:schemeClr val="accent3"/>
          </a:lnRef>
          <a:fillRef idx="3">
            <a:schemeClr val="accent3"/>
          </a:fillRef>
          <a:effectRef idx="2">
            <a:schemeClr val="accent3"/>
          </a:effectRef>
          <a:fontRef idx="minor">
            <a:schemeClr val="lt1"/>
          </a:fontRef>
        </p:style>
      </p:cxnSp>
      <p:sp>
        <p:nvSpPr>
          <p:cNvPr id="27" name="TextBox 4">
            <a:extLst>
              <a:ext uri="{FF2B5EF4-FFF2-40B4-BE49-F238E27FC236}">
                <a16:creationId xmlns:a16="http://schemas.microsoft.com/office/drawing/2014/main" id="{EEEAE0EF-D6C0-8C0F-7BB7-25711D4EDB54}"/>
              </a:ext>
            </a:extLst>
          </p:cNvPr>
          <p:cNvSpPr txBox="1"/>
          <p:nvPr/>
        </p:nvSpPr>
        <p:spPr>
          <a:xfrm>
            <a:off x="5302317" y="5925090"/>
            <a:ext cx="1441235" cy="338554"/>
          </a:xfrm>
          <a:prstGeom prst="rect">
            <a:avLst/>
          </a:prstGeom>
          <a:ln/>
        </p:spPr>
        <p:style>
          <a:lnRef idx="1">
            <a:schemeClr val="accent3"/>
          </a:lnRef>
          <a:fillRef idx="3">
            <a:schemeClr val="accent3"/>
          </a:fillRef>
          <a:effectRef idx="2">
            <a:schemeClr val="accent3"/>
          </a:effectRef>
          <a:fontRef idx="minor">
            <a:schemeClr val="lt1"/>
          </a:fontRef>
        </p:style>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600">
                <a:latin typeface="Times New Roman" panose="02020603050405020304" pitchFamily="18" charset="0"/>
                <a:cs typeface="Times New Roman" panose="02020603050405020304" pitchFamily="18" charset="0"/>
              </a:rPr>
              <a:t>Theo dõi</a:t>
            </a:r>
          </a:p>
        </p:txBody>
      </p:sp>
      <p:cxnSp>
        <p:nvCxnSpPr>
          <p:cNvPr id="28" name="Đường kết nối Mũi tên Thẳng 27">
            <a:extLst>
              <a:ext uri="{FF2B5EF4-FFF2-40B4-BE49-F238E27FC236}">
                <a16:creationId xmlns:a16="http://schemas.microsoft.com/office/drawing/2014/main" id="{50FDC01E-F512-8E53-23CD-471F973639E6}"/>
              </a:ext>
            </a:extLst>
          </p:cNvPr>
          <p:cNvCxnSpPr/>
          <p:nvPr/>
        </p:nvCxnSpPr>
        <p:spPr>
          <a:xfrm>
            <a:off x="2518478" y="6130445"/>
            <a:ext cx="2616772" cy="0"/>
          </a:xfrm>
          <a:prstGeom prst="straightConnector1">
            <a:avLst/>
          </a:prstGeom>
          <a:ln>
            <a:tailEnd type="triangle"/>
          </a:ln>
        </p:spPr>
        <p:style>
          <a:lnRef idx="1">
            <a:schemeClr val="accent3"/>
          </a:lnRef>
          <a:fillRef idx="3">
            <a:schemeClr val="accent3"/>
          </a:fillRef>
          <a:effectRef idx="2">
            <a:schemeClr val="accent3"/>
          </a:effectRef>
          <a:fontRef idx="minor">
            <a:schemeClr val="lt1"/>
          </a:fontRef>
        </p:style>
      </p:cxnSp>
      <p:cxnSp>
        <p:nvCxnSpPr>
          <p:cNvPr id="30" name="Đường kết nối Mũi tên Thẳng 29">
            <a:extLst>
              <a:ext uri="{FF2B5EF4-FFF2-40B4-BE49-F238E27FC236}">
                <a16:creationId xmlns:a16="http://schemas.microsoft.com/office/drawing/2014/main" id="{6257B33C-F2D1-5B11-13F9-0B6168135FA7}"/>
              </a:ext>
            </a:extLst>
          </p:cNvPr>
          <p:cNvCxnSpPr>
            <a:cxnSpLocks/>
          </p:cNvCxnSpPr>
          <p:nvPr/>
        </p:nvCxnSpPr>
        <p:spPr>
          <a:xfrm>
            <a:off x="5992270" y="5389486"/>
            <a:ext cx="0" cy="535604"/>
          </a:xfrm>
          <a:prstGeom prst="straightConnector1">
            <a:avLst/>
          </a:prstGeom>
          <a:ln>
            <a:tailEnd type="triangle"/>
          </a:ln>
        </p:spPr>
        <p:style>
          <a:lnRef idx="1">
            <a:schemeClr val="accent3"/>
          </a:lnRef>
          <a:fillRef idx="3">
            <a:schemeClr val="accent3"/>
          </a:fillRef>
          <a:effectRef idx="2">
            <a:schemeClr val="accent3"/>
          </a:effectRef>
          <a:fontRef idx="minor">
            <a:schemeClr val="lt1"/>
          </a:fontRef>
        </p:style>
      </p:cxnSp>
      <p:cxnSp>
        <p:nvCxnSpPr>
          <p:cNvPr id="33" name="Đường nối Thẳng 32">
            <a:extLst>
              <a:ext uri="{FF2B5EF4-FFF2-40B4-BE49-F238E27FC236}">
                <a16:creationId xmlns:a16="http://schemas.microsoft.com/office/drawing/2014/main" id="{6055D836-7FC6-12B4-05B9-6E7FC26321D4}"/>
              </a:ext>
            </a:extLst>
          </p:cNvPr>
          <p:cNvCxnSpPr>
            <a:cxnSpLocks/>
          </p:cNvCxnSpPr>
          <p:nvPr/>
        </p:nvCxnSpPr>
        <p:spPr>
          <a:xfrm flipV="1">
            <a:off x="9158745" y="5188486"/>
            <a:ext cx="0" cy="957349"/>
          </a:xfrm>
          <a:prstGeom prst="line">
            <a:avLst/>
          </a:prstGeom>
        </p:spPr>
        <p:style>
          <a:lnRef idx="1">
            <a:schemeClr val="accent3"/>
          </a:lnRef>
          <a:fillRef idx="3">
            <a:schemeClr val="accent3"/>
          </a:fillRef>
          <a:effectRef idx="2">
            <a:schemeClr val="accent3"/>
          </a:effectRef>
          <a:fontRef idx="minor">
            <a:schemeClr val="lt1"/>
          </a:fontRef>
        </p:style>
      </p:cxnSp>
      <p:cxnSp>
        <p:nvCxnSpPr>
          <p:cNvPr id="34" name="Đường kết nối Mũi tên Thẳng 33">
            <a:extLst>
              <a:ext uri="{FF2B5EF4-FFF2-40B4-BE49-F238E27FC236}">
                <a16:creationId xmlns:a16="http://schemas.microsoft.com/office/drawing/2014/main" id="{6FC879BD-CB32-6409-C863-06FF30BAF616}"/>
              </a:ext>
            </a:extLst>
          </p:cNvPr>
          <p:cNvCxnSpPr>
            <a:cxnSpLocks/>
          </p:cNvCxnSpPr>
          <p:nvPr/>
        </p:nvCxnSpPr>
        <p:spPr>
          <a:xfrm flipH="1">
            <a:off x="6866021" y="6145835"/>
            <a:ext cx="2292724" cy="0"/>
          </a:xfrm>
          <a:prstGeom prst="straightConnector1">
            <a:avLst/>
          </a:prstGeom>
          <a:ln>
            <a:tailEnd type="triangle"/>
          </a:ln>
        </p:spPr>
        <p:style>
          <a:lnRef idx="1">
            <a:schemeClr val="accent3"/>
          </a:lnRef>
          <a:fillRef idx="3">
            <a:schemeClr val="accent3"/>
          </a:fillRef>
          <a:effectRef idx="2">
            <a:schemeClr val="accent3"/>
          </a:effectRef>
          <a:fontRef idx="minor">
            <a:schemeClr val="lt1"/>
          </a:fontRef>
        </p:style>
      </p:cxnSp>
      <p:sp>
        <p:nvSpPr>
          <p:cNvPr id="39" name="TextBox 8">
            <a:extLst>
              <a:ext uri="{FF2B5EF4-FFF2-40B4-BE49-F238E27FC236}">
                <a16:creationId xmlns:a16="http://schemas.microsoft.com/office/drawing/2014/main" id="{656C1262-0D11-AB9F-3C73-509B339DCEC5}"/>
              </a:ext>
            </a:extLst>
          </p:cNvPr>
          <p:cNvSpPr txBox="1"/>
          <p:nvPr/>
        </p:nvSpPr>
        <p:spPr>
          <a:xfrm>
            <a:off x="1562375" y="4357489"/>
            <a:ext cx="1912203" cy="830997"/>
          </a:xfrm>
          <a:prstGeom prst="rect">
            <a:avLst/>
          </a:prstGeom>
          <a:ln/>
        </p:spPr>
        <p:style>
          <a:lnRef idx="1">
            <a:schemeClr val="accent3"/>
          </a:lnRef>
          <a:fillRef idx="3">
            <a:schemeClr val="accent3"/>
          </a:fillRef>
          <a:effectRef idx="2">
            <a:schemeClr val="accent3"/>
          </a:effectRef>
          <a:fontRef idx="minor">
            <a:schemeClr val="lt1"/>
          </a:fontRef>
        </p:style>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600">
                <a:latin typeface="Times New Roman" panose="02020603050405020304" pitchFamily="18" charset="0"/>
                <a:cs typeface="Times New Roman" panose="02020603050405020304" pitchFamily="18" charset="0"/>
              </a:rPr>
              <a:t>Hóa trị sau mổ</a:t>
            </a:r>
          </a:p>
          <a:p>
            <a:pPr algn="ctr"/>
            <a:r>
              <a:rPr lang="en-US" sz="1600">
                <a:latin typeface="Times New Roman" panose="02020603050405020304" pitchFamily="18" charset="0"/>
                <a:cs typeface="Times New Roman" panose="02020603050405020304" pitchFamily="18" charset="0"/>
              </a:rPr>
              <a:t>CAPOX 3 ttháng</a:t>
            </a:r>
          </a:p>
          <a:p>
            <a:pPr algn="ctr"/>
            <a:r>
              <a:rPr lang="en-US" sz="1600">
                <a:latin typeface="Times New Roman" panose="02020603050405020304" pitchFamily="18" charset="0"/>
                <a:cs typeface="Times New Roman" panose="02020603050405020304" pitchFamily="18" charset="0"/>
              </a:rPr>
              <a:t>FOLFOX 6 tháng</a:t>
            </a:r>
          </a:p>
        </p:txBody>
      </p:sp>
      <p:cxnSp>
        <p:nvCxnSpPr>
          <p:cNvPr id="44" name="Đường kết nối Mũi tên Thẳng 43">
            <a:extLst>
              <a:ext uri="{FF2B5EF4-FFF2-40B4-BE49-F238E27FC236}">
                <a16:creationId xmlns:a16="http://schemas.microsoft.com/office/drawing/2014/main" id="{14617890-D511-2738-6E3D-125CEAFD2398}"/>
              </a:ext>
            </a:extLst>
          </p:cNvPr>
          <p:cNvCxnSpPr>
            <a:cxnSpLocks/>
            <a:stCxn id="6" idx="2"/>
          </p:cNvCxnSpPr>
          <p:nvPr/>
        </p:nvCxnSpPr>
        <p:spPr>
          <a:xfrm flipH="1">
            <a:off x="6022935" y="1252911"/>
            <a:ext cx="1" cy="30504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Đường kết nối Mũi tên Thẳng 48">
            <a:extLst>
              <a:ext uri="{FF2B5EF4-FFF2-40B4-BE49-F238E27FC236}">
                <a16:creationId xmlns:a16="http://schemas.microsoft.com/office/drawing/2014/main" id="{3AD22B0F-1566-8234-537E-792529C23BAA}"/>
              </a:ext>
            </a:extLst>
          </p:cNvPr>
          <p:cNvCxnSpPr>
            <a:cxnSpLocks/>
          </p:cNvCxnSpPr>
          <p:nvPr/>
        </p:nvCxnSpPr>
        <p:spPr>
          <a:xfrm>
            <a:off x="3737811" y="2518610"/>
            <a:ext cx="4138863" cy="0"/>
          </a:xfrm>
          <a:prstGeom prst="straightConnector1">
            <a:avLst/>
          </a:prstGeom>
          <a:ln w="9525" cap="flat" cmpd="sng" algn="ctr">
            <a:solidFill>
              <a:schemeClr val="accent1"/>
            </a:solidFill>
            <a:prstDash val="dash"/>
            <a:round/>
            <a:headEnd type="none" w="med" len="med"/>
            <a:tailEnd type="none" w="med" len="med"/>
          </a:ln>
          <a:effectLst>
            <a:outerShdw blurRad="50800" dist="38100" dir="10800000" algn="r" rotWithShape="0">
              <a:prstClr val="black">
                <a:alpha val="40000"/>
              </a:prstClr>
            </a:outerShdw>
          </a:effectLst>
        </p:spPr>
        <p:style>
          <a:lnRef idx="0">
            <a:scrgbClr r="0" g="0" b="0"/>
          </a:lnRef>
          <a:fillRef idx="0">
            <a:scrgbClr r="0" g="0" b="0"/>
          </a:fillRef>
          <a:effectRef idx="0">
            <a:scrgbClr r="0" g="0" b="0"/>
          </a:effectRef>
          <a:fontRef idx="minor">
            <a:schemeClr val="tx1"/>
          </a:fontRef>
        </p:style>
      </p:cxnSp>
      <p:cxnSp>
        <p:nvCxnSpPr>
          <p:cNvPr id="55" name="Đường kết nối Mũi tên Thẳng 54">
            <a:extLst>
              <a:ext uri="{FF2B5EF4-FFF2-40B4-BE49-F238E27FC236}">
                <a16:creationId xmlns:a16="http://schemas.microsoft.com/office/drawing/2014/main" id="{FE6E4434-4A9D-B793-F126-3AAE2B72BD2B}"/>
              </a:ext>
            </a:extLst>
          </p:cNvPr>
          <p:cNvCxnSpPr>
            <a:cxnSpLocks/>
            <a:stCxn id="10" idx="2"/>
          </p:cNvCxnSpPr>
          <p:nvPr/>
        </p:nvCxnSpPr>
        <p:spPr>
          <a:xfrm>
            <a:off x="9207664" y="3002914"/>
            <a:ext cx="0" cy="1266669"/>
          </a:xfrm>
          <a:prstGeom prst="straightConnector1">
            <a:avLst/>
          </a:prstGeom>
          <a:ln w="9525" cap="flat" cmpd="sng" algn="ctr">
            <a:solidFill>
              <a:schemeClr val="accent1"/>
            </a:solidFill>
            <a:prstDash val="dash"/>
            <a:round/>
            <a:headEnd type="none" w="med" len="med"/>
            <a:tailEnd type="none" w="med" len="med"/>
          </a:ln>
          <a:effectLst>
            <a:outerShdw blurRad="50800" dist="38100" dir="10800000" algn="r" rotWithShape="0">
              <a:prstClr val="black">
                <a:alpha val="40000"/>
              </a:prstClr>
            </a:outerShdw>
          </a:effectLst>
        </p:spPr>
        <p:style>
          <a:lnRef idx="0">
            <a:scrgbClr r="0" g="0" b="0"/>
          </a:lnRef>
          <a:fillRef idx="0">
            <a:scrgbClr r="0" g="0" b="0"/>
          </a:fillRef>
          <a:effectRef idx="0">
            <a:scrgbClr r="0" g="0" b="0"/>
          </a:effectRef>
          <a:fontRef idx="minor">
            <a:schemeClr val="tx1"/>
          </a:fontRef>
        </p:style>
      </p:cxnSp>
      <p:cxnSp>
        <p:nvCxnSpPr>
          <p:cNvPr id="61" name="Đường nối Thẳng 60">
            <a:extLst>
              <a:ext uri="{FF2B5EF4-FFF2-40B4-BE49-F238E27FC236}">
                <a16:creationId xmlns:a16="http://schemas.microsoft.com/office/drawing/2014/main" id="{D077FB36-F6F2-F186-5788-D855A2D1272D}"/>
              </a:ext>
            </a:extLst>
          </p:cNvPr>
          <p:cNvCxnSpPr>
            <a:cxnSpLocks/>
          </p:cNvCxnSpPr>
          <p:nvPr/>
        </p:nvCxnSpPr>
        <p:spPr>
          <a:xfrm flipV="1">
            <a:off x="2518476" y="5188486"/>
            <a:ext cx="0" cy="957349"/>
          </a:xfrm>
          <a:prstGeom prst="line">
            <a:avLst/>
          </a:prstGeom>
        </p:spPr>
        <p:style>
          <a:lnRef idx="1">
            <a:schemeClr val="accent3"/>
          </a:lnRef>
          <a:fillRef idx="3">
            <a:schemeClr val="accent3"/>
          </a:fillRef>
          <a:effectRef idx="2">
            <a:schemeClr val="accent3"/>
          </a:effectRef>
          <a:fontRef idx="minor">
            <a:schemeClr val="lt1"/>
          </a:fontRef>
        </p:style>
      </p:cxnSp>
      <p:cxnSp>
        <p:nvCxnSpPr>
          <p:cNvPr id="63" name="Đường kết nối Mũi tên Thẳng 62">
            <a:extLst>
              <a:ext uri="{FF2B5EF4-FFF2-40B4-BE49-F238E27FC236}">
                <a16:creationId xmlns:a16="http://schemas.microsoft.com/office/drawing/2014/main" id="{E6EE59D0-3993-34DF-70CE-FD00A300DF1D}"/>
              </a:ext>
            </a:extLst>
          </p:cNvPr>
          <p:cNvCxnSpPr>
            <a:cxnSpLocks/>
          </p:cNvCxnSpPr>
          <p:nvPr/>
        </p:nvCxnSpPr>
        <p:spPr>
          <a:xfrm>
            <a:off x="2518476" y="2855495"/>
            <a:ext cx="1" cy="1413789"/>
          </a:xfrm>
          <a:prstGeom prst="straightConnector1">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8" name="TextBox 16">
            <a:extLst>
              <a:ext uri="{FF2B5EF4-FFF2-40B4-BE49-F238E27FC236}">
                <a16:creationId xmlns:a16="http://schemas.microsoft.com/office/drawing/2014/main" id="{54843E2F-B6A7-DBE2-E235-23A1E0946977}"/>
              </a:ext>
            </a:extLst>
          </p:cNvPr>
          <p:cNvSpPr txBox="1"/>
          <p:nvPr/>
        </p:nvSpPr>
        <p:spPr>
          <a:xfrm>
            <a:off x="1938997" y="6396842"/>
            <a:ext cx="8074856"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b="1">
                <a:latin typeface="Times New Roman" panose="02020603050405020304" pitchFamily="18" charset="0"/>
                <a:cs typeface="Times New Roman" panose="02020603050405020304" pitchFamily="18" charset="0"/>
              </a:rPr>
              <a:t>Hướng dẫn của Mạng lưới Quốc gia về Ung thư Hoa Kỳ (NCCN 2022)</a:t>
            </a:r>
          </a:p>
        </p:txBody>
      </p:sp>
    </p:spTree>
    <p:extLst>
      <p:ext uri="{BB962C8B-B14F-4D97-AF65-F5344CB8AC3E}">
        <p14:creationId xmlns:p14="http://schemas.microsoft.com/office/powerpoint/2010/main" val="167521224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CB8AF2D5-A8F0-5C50-5B2D-4C1019E2DE88}"/>
              </a:ext>
            </a:extLst>
          </p:cNvPr>
          <p:cNvSpPr>
            <a:spLocks noGrp="1"/>
          </p:cNvSpPr>
          <p:nvPr>
            <p:ph type="title"/>
          </p:nvPr>
        </p:nvSpPr>
        <p:spPr/>
        <p:txBody>
          <a:bodyPr/>
          <a:lstStyle/>
          <a:p>
            <a:r>
              <a:rPr lang="en-US"/>
              <a:t>Xạ trị</a:t>
            </a:r>
          </a:p>
        </p:txBody>
      </p:sp>
      <p:sp>
        <p:nvSpPr>
          <p:cNvPr id="7" name="Chỗ dành sẵn cho Nội dung 2">
            <a:extLst>
              <a:ext uri="{FF2B5EF4-FFF2-40B4-BE49-F238E27FC236}">
                <a16:creationId xmlns:a16="http://schemas.microsoft.com/office/drawing/2014/main" id="{009D80BA-910E-E817-D1F5-C5498A9CC1E4}"/>
              </a:ext>
            </a:extLst>
          </p:cNvPr>
          <p:cNvSpPr>
            <a:spLocks noGrp="1"/>
          </p:cNvSpPr>
          <p:nvPr>
            <p:ph idx="1"/>
          </p:nvPr>
        </p:nvSpPr>
        <p:spPr>
          <a:xfrm>
            <a:off x="1038497" y="1802674"/>
            <a:ext cx="10058400" cy="4349932"/>
          </a:xfrm>
        </p:spPr>
        <p:txBody>
          <a:bodyPr/>
          <a:lstStyle/>
          <a:p>
            <a:r>
              <a:rPr lang="vi-VN">
                <a:latin typeface="Times New Roman" panose="02020603050405020304" pitchFamily="18" charset="0"/>
                <a:cs typeface="Times New Roman" panose="02020603050405020304" pitchFamily="18" charset="0"/>
              </a:rPr>
              <a:t>• Có vai trò hạn chế </a:t>
            </a:r>
            <a:endParaRPr lang="en-US">
              <a:latin typeface="Times New Roman" panose="02020603050405020304" pitchFamily="18" charset="0"/>
              <a:cs typeface="Times New Roman" panose="02020603050405020304" pitchFamily="18" charset="0"/>
            </a:endParaRPr>
          </a:p>
          <a:p>
            <a:r>
              <a:rPr lang="vi-VN">
                <a:latin typeface="Times New Roman" panose="02020603050405020304" pitchFamily="18" charset="0"/>
                <a:cs typeface="Times New Roman" panose="02020603050405020304" pitchFamily="18" charset="0"/>
              </a:rPr>
              <a:t>• Chỉ định chỉ trong một số trường hợp nhất định </a:t>
            </a:r>
            <a:endParaRPr lang="en-US">
              <a:latin typeface="Times New Roman" panose="02020603050405020304" pitchFamily="18" charset="0"/>
              <a:cs typeface="Times New Roman" panose="02020603050405020304" pitchFamily="18" charset="0"/>
            </a:endParaRPr>
          </a:p>
          <a:p>
            <a:r>
              <a:rPr lang="vi-VN">
                <a:latin typeface="Times New Roman" panose="02020603050405020304" pitchFamily="18" charset="0"/>
                <a:cs typeface="Times New Roman" panose="02020603050405020304" pitchFamily="18" charset="0"/>
              </a:rPr>
              <a:t>• Xạ trị khu trú vùng giường khối u</a:t>
            </a:r>
            <a:endParaRPr lang="en-US">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253959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73A95C17-1F1E-D327-4850-DEB0C33796D4}"/>
              </a:ext>
            </a:extLst>
          </p:cNvPr>
          <p:cNvSpPr>
            <a:spLocks noGrp="1"/>
          </p:cNvSpPr>
          <p:nvPr>
            <p:ph type="title"/>
          </p:nvPr>
        </p:nvSpPr>
        <p:spPr/>
        <p:txBody>
          <a:bodyPr/>
          <a:lstStyle/>
          <a:p>
            <a:r>
              <a:rPr lang="en-US"/>
              <a:t>Tiên lượng</a:t>
            </a:r>
          </a:p>
        </p:txBody>
      </p:sp>
      <p:graphicFrame>
        <p:nvGraphicFramePr>
          <p:cNvPr id="4" name="Bảng 3">
            <a:extLst>
              <a:ext uri="{FF2B5EF4-FFF2-40B4-BE49-F238E27FC236}">
                <a16:creationId xmlns:a16="http://schemas.microsoft.com/office/drawing/2014/main" id="{29518653-8AEE-44A4-D7FA-BD6B4770C485}"/>
              </a:ext>
            </a:extLst>
          </p:cNvPr>
          <p:cNvGraphicFramePr>
            <a:graphicFrameLocks noGrp="1"/>
          </p:cNvGraphicFramePr>
          <p:nvPr>
            <p:extLst>
              <p:ext uri="{D42A27DB-BD31-4B8C-83A1-F6EECF244321}">
                <p14:modId xmlns:p14="http://schemas.microsoft.com/office/powerpoint/2010/main" val="226446909"/>
              </p:ext>
            </p:extLst>
          </p:nvPr>
        </p:nvGraphicFramePr>
        <p:xfrm>
          <a:off x="1038225" y="2436177"/>
          <a:ext cx="10058400" cy="2286000"/>
        </p:xfrm>
        <a:graphic>
          <a:graphicData uri="http://schemas.openxmlformats.org/drawingml/2006/table">
            <a:tbl>
              <a:tblPr/>
              <a:tblGrid>
                <a:gridCol w="5029200">
                  <a:extLst>
                    <a:ext uri="{9D8B030D-6E8A-4147-A177-3AD203B41FA5}">
                      <a16:colId xmlns:a16="http://schemas.microsoft.com/office/drawing/2014/main" val="3985011445"/>
                    </a:ext>
                  </a:extLst>
                </a:gridCol>
                <a:gridCol w="5029200">
                  <a:extLst>
                    <a:ext uri="{9D8B030D-6E8A-4147-A177-3AD203B41FA5}">
                      <a16:colId xmlns:a16="http://schemas.microsoft.com/office/drawing/2014/main" val="2536755571"/>
                    </a:ext>
                  </a:extLst>
                </a:gridCol>
              </a:tblGrid>
              <a:tr h="361950">
                <a:tc>
                  <a:txBody>
                    <a:bodyPr/>
                    <a:lstStyle/>
                    <a:p>
                      <a:pPr algn="ctr" fontAlgn="base"/>
                      <a:r>
                        <a:rPr lang="en-US" sz="2400" b="1" i="0">
                          <a:solidFill>
                            <a:srgbClr val="404040"/>
                          </a:solidFill>
                          <a:effectLst/>
                          <a:latin typeface="Times New Roman" panose="02020603050405020304" pitchFamily="18" charset="0"/>
                          <a:cs typeface="Times New Roman" panose="02020603050405020304" pitchFamily="18" charset="0"/>
                        </a:rPr>
                        <a:t>Giai đoạn</a:t>
                      </a:r>
                      <a:r>
                        <a:rPr lang="en-US" sz="2400" b="0" i="0">
                          <a:solidFill>
                            <a:srgbClr val="000000"/>
                          </a:solidFill>
                          <a:effectLst/>
                          <a:latin typeface="Times New Roman" panose="02020603050405020304" pitchFamily="18" charset="0"/>
                          <a:cs typeface="Times New Roman" panose="02020603050405020304" pitchFamily="18" charset="0"/>
                        </a:rPr>
                        <a:t>​</a:t>
                      </a:r>
                      <a:endParaRPr lang="en-US" b="0" i="0">
                        <a:solidFill>
                          <a:srgbClr val="000000"/>
                        </a:solidFill>
                        <a:effectLst/>
                        <a:latin typeface="Times New Roman" panose="02020603050405020304" pitchFamily="18" charset="0"/>
                        <a:cs typeface="Times New Roman" panose="02020603050405020304" pitchFamily="18" charset="0"/>
                      </a:endParaRPr>
                    </a:p>
                  </a:txBody>
                  <a:tcPr>
                    <a:lnL w="11306" cap="flat" cmpd="sng" algn="ctr">
                      <a:solidFill>
                        <a:srgbClr val="000000"/>
                      </a:solidFill>
                      <a:prstDash val="solid"/>
                      <a:round/>
                      <a:headEnd type="none" w="med" len="med"/>
                      <a:tailEnd type="none" w="med" len="med"/>
                    </a:lnL>
                    <a:lnR w="11306" cap="flat" cmpd="sng" algn="ctr">
                      <a:solidFill>
                        <a:srgbClr val="000000"/>
                      </a:solidFill>
                      <a:prstDash val="solid"/>
                      <a:round/>
                      <a:headEnd type="none" w="med" len="med"/>
                      <a:tailEnd type="none" w="med" len="med"/>
                    </a:lnR>
                    <a:lnT w="11306" cap="flat" cmpd="sng" algn="ctr">
                      <a:solidFill>
                        <a:srgbClr val="000000"/>
                      </a:solidFill>
                      <a:prstDash val="solid"/>
                      <a:round/>
                      <a:headEnd type="none" w="med" len="med"/>
                      <a:tailEnd type="none" w="med" len="med"/>
                    </a:lnT>
                    <a:lnB w="11306" cap="flat" cmpd="sng" algn="ctr">
                      <a:solidFill>
                        <a:srgbClr val="000000"/>
                      </a:solidFill>
                      <a:prstDash val="solid"/>
                      <a:round/>
                      <a:headEnd type="none" w="med" len="med"/>
                      <a:tailEnd type="none" w="med" len="med"/>
                    </a:lnB>
                  </a:tcPr>
                </a:tc>
                <a:tc>
                  <a:txBody>
                    <a:bodyPr/>
                    <a:lstStyle/>
                    <a:p>
                      <a:pPr algn="ctr" fontAlgn="base"/>
                      <a:r>
                        <a:rPr lang="en-US" sz="2400" b="1" i="0">
                          <a:solidFill>
                            <a:srgbClr val="404040"/>
                          </a:solidFill>
                          <a:effectLst/>
                          <a:latin typeface="Times New Roman" panose="02020603050405020304" pitchFamily="18" charset="0"/>
                          <a:cs typeface="Times New Roman" panose="02020603050405020304" pitchFamily="18" charset="0"/>
                        </a:rPr>
                        <a:t>Tỷ lệ sống còn 5 năm</a:t>
                      </a:r>
                      <a:r>
                        <a:rPr lang="en-US" sz="2400" b="0" i="0">
                          <a:solidFill>
                            <a:srgbClr val="000000"/>
                          </a:solidFill>
                          <a:effectLst/>
                          <a:latin typeface="Times New Roman" panose="02020603050405020304" pitchFamily="18" charset="0"/>
                          <a:cs typeface="Times New Roman" panose="02020603050405020304" pitchFamily="18" charset="0"/>
                        </a:rPr>
                        <a:t>​</a:t>
                      </a:r>
                      <a:endParaRPr lang="en-US" b="0" i="0">
                        <a:solidFill>
                          <a:srgbClr val="000000"/>
                        </a:solidFill>
                        <a:effectLst/>
                        <a:latin typeface="Times New Roman" panose="02020603050405020304" pitchFamily="18" charset="0"/>
                        <a:cs typeface="Times New Roman" panose="02020603050405020304" pitchFamily="18" charset="0"/>
                      </a:endParaRPr>
                    </a:p>
                  </a:txBody>
                  <a:tcPr>
                    <a:lnL w="11306" cap="flat" cmpd="sng" algn="ctr">
                      <a:solidFill>
                        <a:srgbClr val="000000"/>
                      </a:solidFill>
                      <a:prstDash val="solid"/>
                      <a:round/>
                      <a:headEnd type="none" w="med" len="med"/>
                      <a:tailEnd type="none" w="med" len="med"/>
                    </a:lnL>
                    <a:lnR w="11306" cap="flat" cmpd="sng" algn="ctr">
                      <a:solidFill>
                        <a:srgbClr val="000000"/>
                      </a:solidFill>
                      <a:prstDash val="solid"/>
                      <a:round/>
                      <a:headEnd type="none" w="med" len="med"/>
                      <a:tailEnd type="none" w="med" len="med"/>
                    </a:lnR>
                    <a:lnT w="11306" cap="flat" cmpd="sng" algn="ctr">
                      <a:solidFill>
                        <a:srgbClr val="000000"/>
                      </a:solidFill>
                      <a:prstDash val="solid"/>
                      <a:round/>
                      <a:headEnd type="none" w="med" len="med"/>
                      <a:tailEnd type="none" w="med" len="med"/>
                    </a:lnT>
                    <a:lnB w="1130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47605760"/>
                  </a:ext>
                </a:extLst>
              </a:tr>
              <a:tr h="361950">
                <a:tc>
                  <a:txBody>
                    <a:bodyPr/>
                    <a:lstStyle/>
                    <a:p>
                      <a:pPr algn="l" fontAlgn="base"/>
                      <a:r>
                        <a:rPr lang="en-US" sz="2400" b="0" i="0">
                          <a:solidFill>
                            <a:srgbClr val="404040"/>
                          </a:solidFill>
                          <a:effectLst/>
                          <a:latin typeface="Times New Roman" panose="02020603050405020304" pitchFamily="18" charset="0"/>
                          <a:cs typeface="Times New Roman" panose="02020603050405020304" pitchFamily="18" charset="0"/>
                        </a:rPr>
                        <a:t>Giai đoạn I</a:t>
                      </a:r>
                      <a:endParaRPr lang="vi-VN" b="0" i="0">
                        <a:solidFill>
                          <a:srgbClr val="000000"/>
                        </a:solidFill>
                        <a:effectLst/>
                        <a:latin typeface="Times New Roman" panose="02020603050405020304" pitchFamily="18" charset="0"/>
                        <a:cs typeface="Times New Roman" panose="02020603050405020304" pitchFamily="18" charset="0"/>
                      </a:endParaRPr>
                    </a:p>
                  </a:txBody>
                  <a:tcPr>
                    <a:lnL w="11306" cap="flat" cmpd="sng" algn="ctr">
                      <a:solidFill>
                        <a:srgbClr val="000000"/>
                      </a:solidFill>
                      <a:prstDash val="solid"/>
                      <a:round/>
                      <a:headEnd type="none" w="med" len="med"/>
                      <a:tailEnd type="none" w="med" len="med"/>
                    </a:lnL>
                    <a:lnR w="11306" cap="flat" cmpd="sng" algn="ctr">
                      <a:solidFill>
                        <a:srgbClr val="000000"/>
                      </a:solidFill>
                      <a:prstDash val="solid"/>
                      <a:round/>
                      <a:headEnd type="none" w="med" len="med"/>
                      <a:tailEnd type="none" w="med" len="med"/>
                    </a:lnR>
                    <a:lnT w="11306" cap="flat" cmpd="sng" algn="ctr">
                      <a:solidFill>
                        <a:srgbClr val="000000"/>
                      </a:solidFill>
                      <a:prstDash val="solid"/>
                      <a:round/>
                      <a:headEnd type="none" w="med" len="med"/>
                      <a:tailEnd type="none" w="med" len="med"/>
                    </a:lnT>
                    <a:lnB w="11306" cap="flat" cmpd="sng" algn="ctr">
                      <a:solidFill>
                        <a:srgbClr val="000000"/>
                      </a:solidFill>
                      <a:prstDash val="solid"/>
                      <a:round/>
                      <a:headEnd type="none" w="med" len="med"/>
                      <a:tailEnd type="none" w="med" len="med"/>
                    </a:lnB>
                  </a:tcPr>
                </a:tc>
                <a:tc>
                  <a:txBody>
                    <a:bodyPr/>
                    <a:lstStyle/>
                    <a:p>
                      <a:pPr algn="ctr" fontAlgn="base"/>
                      <a:r>
                        <a:rPr lang="en-US" sz="2400" b="0" i="0">
                          <a:solidFill>
                            <a:srgbClr val="404040"/>
                          </a:solidFill>
                          <a:effectLst/>
                          <a:latin typeface="Times New Roman" panose="02020603050405020304" pitchFamily="18" charset="0"/>
                          <a:cs typeface="Times New Roman" panose="02020603050405020304" pitchFamily="18" charset="0"/>
                        </a:rPr>
                        <a:t>&gt; 90%</a:t>
                      </a:r>
                      <a:r>
                        <a:rPr lang="en-US" sz="2400" b="0" i="0">
                          <a:solidFill>
                            <a:srgbClr val="000000"/>
                          </a:solidFill>
                          <a:effectLst/>
                          <a:latin typeface="Times New Roman" panose="02020603050405020304" pitchFamily="18" charset="0"/>
                          <a:cs typeface="Times New Roman" panose="02020603050405020304" pitchFamily="18" charset="0"/>
                        </a:rPr>
                        <a:t>​</a:t>
                      </a:r>
                      <a:endParaRPr lang="en-US" b="0" i="0">
                        <a:solidFill>
                          <a:srgbClr val="000000"/>
                        </a:solidFill>
                        <a:effectLst/>
                        <a:latin typeface="Times New Roman" panose="02020603050405020304" pitchFamily="18" charset="0"/>
                        <a:cs typeface="Times New Roman" panose="02020603050405020304" pitchFamily="18" charset="0"/>
                      </a:endParaRPr>
                    </a:p>
                  </a:txBody>
                  <a:tcPr>
                    <a:lnL w="11306" cap="flat" cmpd="sng" algn="ctr">
                      <a:solidFill>
                        <a:srgbClr val="000000"/>
                      </a:solidFill>
                      <a:prstDash val="solid"/>
                      <a:round/>
                      <a:headEnd type="none" w="med" len="med"/>
                      <a:tailEnd type="none" w="med" len="med"/>
                    </a:lnL>
                    <a:lnR w="11306" cap="flat" cmpd="sng" algn="ctr">
                      <a:solidFill>
                        <a:srgbClr val="000000"/>
                      </a:solidFill>
                      <a:prstDash val="solid"/>
                      <a:round/>
                      <a:headEnd type="none" w="med" len="med"/>
                      <a:tailEnd type="none" w="med" len="med"/>
                    </a:lnR>
                    <a:lnT w="11306" cap="flat" cmpd="sng" algn="ctr">
                      <a:solidFill>
                        <a:srgbClr val="000000"/>
                      </a:solidFill>
                      <a:prstDash val="solid"/>
                      <a:round/>
                      <a:headEnd type="none" w="med" len="med"/>
                      <a:tailEnd type="none" w="med" len="med"/>
                    </a:lnT>
                    <a:lnB w="1130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64112775"/>
                  </a:ext>
                </a:extLst>
              </a:tr>
              <a:tr h="361950">
                <a:tc>
                  <a:txBody>
                    <a:bodyPr/>
                    <a:lstStyle/>
                    <a:p>
                      <a:pPr algn="l" fontAlgn="base"/>
                      <a:r>
                        <a:rPr lang="en-US" sz="2400" b="0" i="0">
                          <a:solidFill>
                            <a:srgbClr val="404040"/>
                          </a:solidFill>
                          <a:effectLst/>
                          <a:latin typeface="Times New Roman" panose="02020603050405020304" pitchFamily="18" charset="0"/>
                          <a:cs typeface="Times New Roman" panose="02020603050405020304" pitchFamily="18" charset="0"/>
                        </a:rPr>
                        <a:t>Giai đoạn II</a:t>
                      </a:r>
                      <a:endParaRPr lang="vi-VN" b="0" i="0">
                        <a:solidFill>
                          <a:srgbClr val="000000"/>
                        </a:solidFill>
                        <a:effectLst/>
                        <a:latin typeface="Times New Roman" panose="02020603050405020304" pitchFamily="18" charset="0"/>
                        <a:cs typeface="Times New Roman" panose="02020603050405020304" pitchFamily="18" charset="0"/>
                      </a:endParaRPr>
                    </a:p>
                  </a:txBody>
                  <a:tcPr>
                    <a:lnL w="11306" cap="flat" cmpd="sng" algn="ctr">
                      <a:solidFill>
                        <a:srgbClr val="000000"/>
                      </a:solidFill>
                      <a:prstDash val="solid"/>
                      <a:round/>
                      <a:headEnd type="none" w="med" len="med"/>
                      <a:tailEnd type="none" w="med" len="med"/>
                    </a:lnL>
                    <a:lnR w="11306" cap="flat" cmpd="sng" algn="ctr">
                      <a:solidFill>
                        <a:srgbClr val="000000"/>
                      </a:solidFill>
                      <a:prstDash val="solid"/>
                      <a:round/>
                      <a:headEnd type="none" w="med" len="med"/>
                      <a:tailEnd type="none" w="med" len="med"/>
                    </a:lnR>
                    <a:lnT w="11306" cap="flat" cmpd="sng" algn="ctr">
                      <a:solidFill>
                        <a:srgbClr val="000000"/>
                      </a:solidFill>
                      <a:prstDash val="solid"/>
                      <a:round/>
                      <a:headEnd type="none" w="med" len="med"/>
                      <a:tailEnd type="none" w="med" len="med"/>
                    </a:lnT>
                    <a:lnB w="11306" cap="flat" cmpd="sng" algn="ctr">
                      <a:solidFill>
                        <a:srgbClr val="000000"/>
                      </a:solidFill>
                      <a:prstDash val="solid"/>
                      <a:round/>
                      <a:headEnd type="none" w="med" len="med"/>
                      <a:tailEnd type="none" w="med" len="med"/>
                    </a:lnB>
                  </a:tcPr>
                </a:tc>
                <a:tc>
                  <a:txBody>
                    <a:bodyPr/>
                    <a:lstStyle/>
                    <a:p>
                      <a:pPr algn="ctr" fontAlgn="base"/>
                      <a:r>
                        <a:rPr lang="en-US" sz="2400" b="0" i="0">
                          <a:solidFill>
                            <a:srgbClr val="404040"/>
                          </a:solidFill>
                          <a:effectLst/>
                          <a:latin typeface="Times New Roman" panose="02020603050405020304" pitchFamily="18" charset="0"/>
                          <a:cs typeface="Times New Roman" panose="02020603050405020304" pitchFamily="18" charset="0"/>
                        </a:rPr>
                        <a:t>65-90%</a:t>
                      </a:r>
                      <a:r>
                        <a:rPr lang="en-US" sz="2400" b="0" i="0">
                          <a:solidFill>
                            <a:srgbClr val="000000"/>
                          </a:solidFill>
                          <a:effectLst/>
                          <a:latin typeface="Times New Roman" panose="02020603050405020304" pitchFamily="18" charset="0"/>
                          <a:cs typeface="Times New Roman" panose="02020603050405020304" pitchFamily="18" charset="0"/>
                        </a:rPr>
                        <a:t>​</a:t>
                      </a:r>
                      <a:endParaRPr lang="en-US" b="0" i="0">
                        <a:solidFill>
                          <a:srgbClr val="000000"/>
                        </a:solidFill>
                        <a:effectLst/>
                        <a:latin typeface="Times New Roman" panose="02020603050405020304" pitchFamily="18" charset="0"/>
                        <a:cs typeface="Times New Roman" panose="02020603050405020304" pitchFamily="18" charset="0"/>
                      </a:endParaRPr>
                    </a:p>
                  </a:txBody>
                  <a:tcPr>
                    <a:lnL w="11306" cap="flat" cmpd="sng" algn="ctr">
                      <a:solidFill>
                        <a:srgbClr val="000000"/>
                      </a:solidFill>
                      <a:prstDash val="solid"/>
                      <a:round/>
                      <a:headEnd type="none" w="med" len="med"/>
                      <a:tailEnd type="none" w="med" len="med"/>
                    </a:lnL>
                    <a:lnR w="11306" cap="flat" cmpd="sng" algn="ctr">
                      <a:solidFill>
                        <a:srgbClr val="000000"/>
                      </a:solidFill>
                      <a:prstDash val="solid"/>
                      <a:round/>
                      <a:headEnd type="none" w="med" len="med"/>
                      <a:tailEnd type="none" w="med" len="med"/>
                    </a:lnR>
                    <a:lnT w="11306" cap="flat" cmpd="sng" algn="ctr">
                      <a:solidFill>
                        <a:srgbClr val="000000"/>
                      </a:solidFill>
                      <a:prstDash val="solid"/>
                      <a:round/>
                      <a:headEnd type="none" w="med" len="med"/>
                      <a:tailEnd type="none" w="med" len="med"/>
                    </a:lnT>
                    <a:lnB w="1130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95153336"/>
                  </a:ext>
                </a:extLst>
              </a:tr>
              <a:tr h="361950">
                <a:tc>
                  <a:txBody>
                    <a:bodyPr/>
                    <a:lstStyle/>
                    <a:p>
                      <a:pPr algn="l" fontAlgn="base"/>
                      <a:r>
                        <a:rPr lang="en-US" sz="2400" b="0" i="0">
                          <a:solidFill>
                            <a:srgbClr val="404040"/>
                          </a:solidFill>
                          <a:effectLst/>
                          <a:latin typeface="Times New Roman" panose="02020603050405020304" pitchFamily="18" charset="0"/>
                          <a:cs typeface="Times New Roman" panose="02020603050405020304" pitchFamily="18" charset="0"/>
                        </a:rPr>
                        <a:t>Giai đoạn III</a:t>
                      </a:r>
                      <a:endParaRPr lang="en-US" b="0" i="0">
                        <a:solidFill>
                          <a:srgbClr val="000000"/>
                        </a:solidFill>
                        <a:effectLst/>
                        <a:latin typeface="Times New Roman" panose="02020603050405020304" pitchFamily="18" charset="0"/>
                        <a:cs typeface="Times New Roman" panose="02020603050405020304" pitchFamily="18" charset="0"/>
                      </a:endParaRPr>
                    </a:p>
                  </a:txBody>
                  <a:tcPr>
                    <a:lnL w="11306" cap="flat" cmpd="sng" algn="ctr">
                      <a:solidFill>
                        <a:srgbClr val="000000"/>
                      </a:solidFill>
                      <a:prstDash val="solid"/>
                      <a:round/>
                      <a:headEnd type="none" w="med" len="med"/>
                      <a:tailEnd type="none" w="med" len="med"/>
                    </a:lnL>
                    <a:lnR w="11306" cap="flat" cmpd="sng" algn="ctr">
                      <a:solidFill>
                        <a:srgbClr val="000000"/>
                      </a:solidFill>
                      <a:prstDash val="solid"/>
                      <a:round/>
                      <a:headEnd type="none" w="med" len="med"/>
                      <a:tailEnd type="none" w="med" len="med"/>
                    </a:lnR>
                    <a:lnT w="11306" cap="flat" cmpd="sng" algn="ctr">
                      <a:solidFill>
                        <a:srgbClr val="000000"/>
                      </a:solidFill>
                      <a:prstDash val="solid"/>
                      <a:round/>
                      <a:headEnd type="none" w="med" len="med"/>
                      <a:tailEnd type="none" w="med" len="med"/>
                    </a:lnT>
                    <a:lnB w="11306" cap="flat" cmpd="sng" algn="ctr">
                      <a:solidFill>
                        <a:srgbClr val="000000"/>
                      </a:solidFill>
                      <a:prstDash val="solid"/>
                      <a:round/>
                      <a:headEnd type="none" w="med" len="med"/>
                      <a:tailEnd type="none" w="med" len="med"/>
                    </a:lnB>
                  </a:tcPr>
                </a:tc>
                <a:tc>
                  <a:txBody>
                    <a:bodyPr/>
                    <a:lstStyle/>
                    <a:p>
                      <a:pPr algn="ctr" fontAlgn="base"/>
                      <a:r>
                        <a:rPr lang="en-US" sz="2400" b="0" i="0">
                          <a:solidFill>
                            <a:srgbClr val="404040"/>
                          </a:solidFill>
                          <a:effectLst/>
                          <a:latin typeface="Times New Roman" panose="02020603050405020304" pitchFamily="18" charset="0"/>
                          <a:cs typeface="Times New Roman" panose="02020603050405020304" pitchFamily="18" charset="0"/>
                        </a:rPr>
                        <a:t>45-75%</a:t>
                      </a:r>
                      <a:r>
                        <a:rPr lang="en-US" sz="2400" b="0" i="0">
                          <a:solidFill>
                            <a:srgbClr val="000000"/>
                          </a:solidFill>
                          <a:effectLst/>
                          <a:latin typeface="Times New Roman" panose="02020603050405020304" pitchFamily="18" charset="0"/>
                          <a:cs typeface="Times New Roman" panose="02020603050405020304" pitchFamily="18" charset="0"/>
                        </a:rPr>
                        <a:t>​</a:t>
                      </a:r>
                      <a:endParaRPr lang="en-US" b="0" i="0">
                        <a:solidFill>
                          <a:srgbClr val="000000"/>
                        </a:solidFill>
                        <a:effectLst/>
                        <a:latin typeface="Times New Roman" panose="02020603050405020304" pitchFamily="18" charset="0"/>
                        <a:cs typeface="Times New Roman" panose="02020603050405020304" pitchFamily="18" charset="0"/>
                      </a:endParaRPr>
                    </a:p>
                  </a:txBody>
                  <a:tcPr>
                    <a:lnL w="11306" cap="flat" cmpd="sng" algn="ctr">
                      <a:solidFill>
                        <a:srgbClr val="000000"/>
                      </a:solidFill>
                      <a:prstDash val="solid"/>
                      <a:round/>
                      <a:headEnd type="none" w="med" len="med"/>
                      <a:tailEnd type="none" w="med" len="med"/>
                    </a:lnL>
                    <a:lnR w="11306" cap="flat" cmpd="sng" algn="ctr">
                      <a:solidFill>
                        <a:srgbClr val="000000"/>
                      </a:solidFill>
                      <a:prstDash val="solid"/>
                      <a:round/>
                      <a:headEnd type="none" w="med" len="med"/>
                      <a:tailEnd type="none" w="med" len="med"/>
                    </a:lnR>
                    <a:lnT w="11306" cap="flat" cmpd="sng" algn="ctr">
                      <a:solidFill>
                        <a:srgbClr val="000000"/>
                      </a:solidFill>
                      <a:prstDash val="solid"/>
                      <a:round/>
                      <a:headEnd type="none" w="med" len="med"/>
                      <a:tailEnd type="none" w="med" len="med"/>
                    </a:lnT>
                    <a:lnB w="1130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71554798"/>
                  </a:ext>
                </a:extLst>
              </a:tr>
              <a:tr h="361950">
                <a:tc>
                  <a:txBody>
                    <a:bodyPr/>
                    <a:lstStyle/>
                    <a:p>
                      <a:pPr algn="l" fontAlgn="base"/>
                      <a:r>
                        <a:rPr lang="en-US" sz="2400" b="0" i="0">
                          <a:solidFill>
                            <a:srgbClr val="404040"/>
                          </a:solidFill>
                          <a:effectLst/>
                          <a:latin typeface="Times New Roman" panose="02020603050405020304" pitchFamily="18" charset="0"/>
                          <a:cs typeface="Times New Roman" panose="02020603050405020304" pitchFamily="18" charset="0"/>
                        </a:rPr>
                        <a:t>Giai đoạn IV</a:t>
                      </a:r>
                      <a:endParaRPr lang="en-US" b="0" i="0">
                        <a:solidFill>
                          <a:srgbClr val="000000"/>
                        </a:solidFill>
                        <a:effectLst/>
                        <a:latin typeface="Times New Roman" panose="02020603050405020304" pitchFamily="18" charset="0"/>
                        <a:cs typeface="Times New Roman" panose="02020603050405020304" pitchFamily="18" charset="0"/>
                      </a:endParaRPr>
                    </a:p>
                  </a:txBody>
                  <a:tcPr>
                    <a:lnL w="11306" cap="flat" cmpd="sng" algn="ctr">
                      <a:solidFill>
                        <a:srgbClr val="000000"/>
                      </a:solidFill>
                      <a:prstDash val="solid"/>
                      <a:round/>
                      <a:headEnd type="none" w="med" len="med"/>
                      <a:tailEnd type="none" w="med" len="med"/>
                    </a:lnL>
                    <a:lnR w="11306" cap="flat" cmpd="sng" algn="ctr">
                      <a:solidFill>
                        <a:srgbClr val="000000"/>
                      </a:solidFill>
                      <a:prstDash val="solid"/>
                      <a:round/>
                      <a:headEnd type="none" w="med" len="med"/>
                      <a:tailEnd type="none" w="med" len="med"/>
                    </a:lnR>
                    <a:lnT w="11306" cap="flat" cmpd="sng" algn="ctr">
                      <a:solidFill>
                        <a:srgbClr val="000000"/>
                      </a:solidFill>
                      <a:prstDash val="solid"/>
                      <a:round/>
                      <a:headEnd type="none" w="med" len="med"/>
                      <a:tailEnd type="none" w="med" len="med"/>
                    </a:lnT>
                    <a:lnB w="11306" cap="flat" cmpd="sng" algn="ctr">
                      <a:solidFill>
                        <a:srgbClr val="000000"/>
                      </a:solidFill>
                      <a:prstDash val="solid"/>
                      <a:round/>
                      <a:headEnd type="none" w="med" len="med"/>
                      <a:tailEnd type="none" w="med" len="med"/>
                    </a:lnB>
                  </a:tcPr>
                </a:tc>
                <a:tc>
                  <a:txBody>
                    <a:bodyPr/>
                    <a:lstStyle/>
                    <a:p>
                      <a:pPr algn="ctr" fontAlgn="base"/>
                      <a:r>
                        <a:rPr lang="en-US" sz="2400" b="0" i="0">
                          <a:solidFill>
                            <a:srgbClr val="404040"/>
                          </a:solidFill>
                          <a:effectLst/>
                          <a:latin typeface="Times New Roman" panose="02020603050405020304" pitchFamily="18" charset="0"/>
                          <a:cs typeface="Times New Roman" panose="02020603050405020304" pitchFamily="18" charset="0"/>
                        </a:rPr>
                        <a:t>9-14%</a:t>
                      </a:r>
                      <a:r>
                        <a:rPr lang="en-US" sz="2400" b="0" i="0">
                          <a:solidFill>
                            <a:srgbClr val="000000"/>
                          </a:solidFill>
                          <a:effectLst/>
                          <a:latin typeface="Times New Roman" panose="02020603050405020304" pitchFamily="18" charset="0"/>
                          <a:cs typeface="Times New Roman" panose="02020603050405020304" pitchFamily="18" charset="0"/>
                        </a:rPr>
                        <a:t>​</a:t>
                      </a:r>
                      <a:endParaRPr lang="en-US" b="0" i="0">
                        <a:solidFill>
                          <a:srgbClr val="000000"/>
                        </a:solidFill>
                        <a:effectLst/>
                        <a:latin typeface="Times New Roman" panose="02020603050405020304" pitchFamily="18" charset="0"/>
                        <a:cs typeface="Times New Roman" panose="02020603050405020304" pitchFamily="18" charset="0"/>
                      </a:endParaRPr>
                    </a:p>
                  </a:txBody>
                  <a:tcPr>
                    <a:lnL w="11306" cap="flat" cmpd="sng" algn="ctr">
                      <a:solidFill>
                        <a:srgbClr val="000000"/>
                      </a:solidFill>
                      <a:prstDash val="solid"/>
                      <a:round/>
                      <a:headEnd type="none" w="med" len="med"/>
                      <a:tailEnd type="none" w="med" len="med"/>
                    </a:lnL>
                    <a:lnR w="11306" cap="flat" cmpd="sng" algn="ctr">
                      <a:solidFill>
                        <a:srgbClr val="000000"/>
                      </a:solidFill>
                      <a:prstDash val="solid"/>
                      <a:round/>
                      <a:headEnd type="none" w="med" len="med"/>
                      <a:tailEnd type="none" w="med" len="med"/>
                    </a:lnR>
                    <a:lnT w="11306" cap="flat" cmpd="sng" algn="ctr">
                      <a:solidFill>
                        <a:srgbClr val="000000"/>
                      </a:solidFill>
                      <a:prstDash val="solid"/>
                      <a:round/>
                      <a:headEnd type="none" w="med" len="med"/>
                      <a:tailEnd type="none" w="med" len="med"/>
                    </a:lnT>
                    <a:lnB w="1130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27422331"/>
                  </a:ext>
                </a:extLst>
              </a:tr>
            </a:tbl>
          </a:graphicData>
        </a:graphic>
      </p:graphicFrame>
      <p:sp>
        <p:nvSpPr>
          <p:cNvPr id="5" name="Rectangle 1">
            <a:extLst>
              <a:ext uri="{FF2B5EF4-FFF2-40B4-BE49-F238E27FC236}">
                <a16:creationId xmlns:a16="http://schemas.microsoft.com/office/drawing/2014/main" id="{47BCD3C9-30AA-50B3-7E45-59A5CE99E09C}"/>
              </a:ext>
            </a:extLst>
          </p:cNvPr>
          <p:cNvSpPr>
            <a:spLocks noChangeArrowheads="1"/>
          </p:cNvSpPr>
          <p:nvPr/>
        </p:nvSpPr>
        <p:spPr bwMode="auto">
          <a:xfrm>
            <a:off x="1038225" y="243681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Times New Roman" panose="02020603050405020304" pitchFamily="18" charset="0"/>
                <a:cs typeface="Times New Roman" panose="02020603050405020304" pitchFamily="18" charset="0"/>
              </a:rPr>
              <a:t> </a:t>
            </a:r>
            <a:endParaRPr kumimoji="0" lang="en-US" altLang="en-US" sz="1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 name="Hộp Văn bản 6">
            <a:extLst>
              <a:ext uri="{FF2B5EF4-FFF2-40B4-BE49-F238E27FC236}">
                <a16:creationId xmlns:a16="http://schemas.microsoft.com/office/drawing/2014/main" id="{6ED30A9A-DF59-0B08-ED92-117AFB181B6E}"/>
              </a:ext>
            </a:extLst>
          </p:cNvPr>
          <p:cNvSpPr txBox="1"/>
          <p:nvPr/>
        </p:nvSpPr>
        <p:spPr>
          <a:xfrm>
            <a:off x="2069176" y="6469884"/>
            <a:ext cx="8053647" cy="369332"/>
          </a:xfrm>
          <a:prstGeom prst="rect">
            <a:avLst/>
          </a:prstGeom>
          <a:noFill/>
        </p:spPr>
        <p:txBody>
          <a:bodyPr wrap="square">
            <a:spAutoFit/>
          </a:bodyPr>
          <a:lstStyle/>
          <a:p>
            <a:r>
              <a:rPr lang="en-US" b="1" i="0">
                <a:effectLst/>
                <a:latin typeface="arial" panose="020B0604020202020204" pitchFamily="34" charset="0"/>
              </a:rPr>
              <a:t>Hiệp hội ung thư Mỹ (AJCC</a:t>
            </a:r>
            <a:r>
              <a:rPr lang="en-US" b="1">
                <a:latin typeface="arial" panose="020B0604020202020204" pitchFamily="34" charset="0"/>
              </a:rPr>
              <a:t> - </a:t>
            </a:r>
            <a:r>
              <a:rPr lang="en-US" b="1" i="0">
                <a:effectLst/>
                <a:latin typeface="arial" panose="020B0604020202020204" pitchFamily="34" charset="0"/>
              </a:rPr>
              <a:t>American Joint Commitee on Cancer) 2020</a:t>
            </a:r>
            <a:endParaRPr lang="en-US" b="1"/>
          </a:p>
        </p:txBody>
      </p:sp>
    </p:spTree>
    <p:extLst>
      <p:ext uri="{BB962C8B-B14F-4D97-AF65-F5344CB8AC3E}">
        <p14:creationId xmlns:p14="http://schemas.microsoft.com/office/powerpoint/2010/main" val="28676834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EE0B2859-BAA6-EFB6-3E52-192D9CB7A0CA}"/>
              </a:ext>
            </a:extLst>
          </p:cNvPr>
          <p:cNvSpPr>
            <a:spLocks noGrp="1"/>
          </p:cNvSpPr>
          <p:nvPr>
            <p:ph type="title"/>
          </p:nvPr>
        </p:nvSpPr>
        <p:spPr>
          <a:xfrm>
            <a:off x="1038497" y="130425"/>
            <a:ext cx="10058400" cy="882543"/>
          </a:xfrm>
        </p:spPr>
        <p:txBody>
          <a:bodyPr/>
          <a:lstStyle/>
          <a:p>
            <a:r>
              <a:rPr lang="en-US"/>
              <a:t>Theo dõi</a:t>
            </a:r>
          </a:p>
        </p:txBody>
      </p:sp>
      <p:sp>
        <p:nvSpPr>
          <p:cNvPr id="4" name="Hộp Văn bản 3">
            <a:extLst>
              <a:ext uri="{FF2B5EF4-FFF2-40B4-BE49-F238E27FC236}">
                <a16:creationId xmlns:a16="http://schemas.microsoft.com/office/drawing/2014/main" id="{C0209EFE-DD2B-E79F-806D-CACB32F19ED0}"/>
              </a:ext>
            </a:extLst>
          </p:cNvPr>
          <p:cNvSpPr txBox="1"/>
          <p:nvPr/>
        </p:nvSpPr>
        <p:spPr>
          <a:xfrm>
            <a:off x="1101037" y="6402644"/>
            <a:ext cx="9989926" cy="338554"/>
          </a:xfrm>
          <a:prstGeom prst="rect">
            <a:avLst/>
          </a:prstGeom>
          <a:noFill/>
        </p:spPr>
        <p:txBody>
          <a:bodyPr wrap="square">
            <a:spAutoFit/>
          </a:bodyPr>
          <a:lstStyle/>
          <a:p>
            <a:r>
              <a:rPr lang="en-US" sz="1600" b="1">
                <a:latin typeface="Times New Roman" panose="02020603050405020304" pitchFamily="18" charset="0"/>
                <a:cs typeface="Times New Roman" panose="02020603050405020304" pitchFamily="18" charset="0"/>
              </a:rPr>
              <a:t>Hướng dẫn của Mạng lưới Ung thư quốc gia của Mỹ 2022 (</a:t>
            </a:r>
            <a:r>
              <a:rPr lang="en-US" sz="1600" b="1" i="0">
                <a:effectLst/>
                <a:latin typeface="Times New Roman" panose="02020603050405020304" pitchFamily="18" charset="0"/>
                <a:cs typeface="Times New Roman" panose="02020603050405020304" pitchFamily="18" charset="0"/>
              </a:rPr>
              <a:t>National Comprehensive Cancer Network – NCCN)</a:t>
            </a:r>
            <a:endParaRPr lang="en-US" sz="1600" b="1">
              <a:latin typeface="Times New Roman" panose="02020603050405020304" pitchFamily="18" charset="0"/>
              <a:cs typeface="Times New Roman" panose="02020603050405020304" pitchFamily="18" charset="0"/>
            </a:endParaRPr>
          </a:p>
        </p:txBody>
      </p:sp>
      <p:pic>
        <p:nvPicPr>
          <p:cNvPr id="25" name="Hình ảnh 24">
            <a:extLst>
              <a:ext uri="{FF2B5EF4-FFF2-40B4-BE49-F238E27FC236}">
                <a16:creationId xmlns:a16="http://schemas.microsoft.com/office/drawing/2014/main" id="{2E3A420F-9123-5474-DB5C-BCB7A1765D9D}"/>
              </a:ext>
            </a:extLst>
          </p:cNvPr>
          <p:cNvPicPr>
            <a:picLocks noChangeAspect="1"/>
          </p:cNvPicPr>
          <p:nvPr/>
        </p:nvPicPr>
        <p:blipFill rotWithShape="1">
          <a:blip r:embed="rId3"/>
          <a:srcRect l="11184" t="17995" r="12106" b="10156"/>
          <a:stretch/>
        </p:blipFill>
        <p:spPr>
          <a:xfrm>
            <a:off x="1163577" y="1012968"/>
            <a:ext cx="9989926" cy="5260561"/>
          </a:xfrm>
          <a:prstGeom prst="rect">
            <a:avLst/>
          </a:prstGeom>
        </p:spPr>
      </p:pic>
    </p:spTree>
    <p:extLst>
      <p:ext uri="{BB962C8B-B14F-4D97-AF65-F5344CB8AC3E}">
        <p14:creationId xmlns:p14="http://schemas.microsoft.com/office/powerpoint/2010/main" val="22792540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AF125F22-22E5-A8E2-C993-AE003B8E4710}"/>
              </a:ext>
            </a:extLst>
          </p:cNvPr>
          <p:cNvSpPr>
            <a:spLocks noGrp="1"/>
          </p:cNvSpPr>
          <p:nvPr>
            <p:ph type="title"/>
          </p:nvPr>
        </p:nvSpPr>
        <p:spPr/>
        <p:txBody>
          <a:bodyPr/>
          <a:lstStyle/>
          <a:p>
            <a:r>
              <a:rPr lang="en-US"/>
              <a:t>Tầm soát</a:t>
            </a:r>
          </a:p>
        </p:txBody>
      </p:sp>
      <p:sp>
        <p:nvSpPr>
          <p:cNvPr id="3" name="Chỗ dành sẵn cho Nội dung 2">
            <a:extLst>
              <a:ext uri="{FF2B5EF4-FFF2-40B4-BE49-F238E27FC236}">
                <a16:creationId xmlns:a16="http://schemas.microsoft.com/office/drawing/2014/main" id="{7469BE4A-1E62-7EB4-68AC-6A82BDF7F63A}"/>
              </a:ext>
            </a:extLst>
          </p:cNvPr>
          <p:cNvSpPr>
            <a:spLocks noGrp="1"/>
          </p:cNvSpPr>
          <p:nvPr>
            <p:ph idx="1"/>
          </p:nvPr>
        </p:nvSpPr>
        <p:spPr>
          <a:xfrm>
            <a:off x="1038497" y="1603171"/>
            <a:ext cx="9502042" cy="4598123"/>
          </a:xfrm>
        </p:spPr>
        <p:txBody>
          <a:bodyPr>
            <a:normAutofit/>
          </a:bodyPr>
          <a:lstStyle/>
          <a:p>
            <a:pPr algn="just">
              <a:buFont typeface="Wingdings" panose="05000000000000000000" pitchFamily="2" charset="2"/>
              <a:buChar char="Ø"/>
            </a:pPr>
            <a:r>
              <a:rPr lang="en-US" sz="2400"/>
              <a:t>UTĐT là một bệnh lý ác tính thường gặp có thể tầm soát được </a:t>
            </a:r>
          </a:p>
          <a:p>
            <a:pPr algn="just">
              <a:buFont typeface="Wingdings" panose="05000000000000000000" pitchFamily="2" charset="2"/>
              <a:buChar char="Ø"/>
            </a:pPr>
            <a:r>
              <a:rPr lang="en-US" sz="2400"/>
              <a:t>Nhiều xét nghiệm tầm soát sẵn có để phát hiện polyp tiền ung hoặc ung thư giai đoạn sớm của đại trực tràng</a:t>
            </a:r>
          </a:p>
          <a:p>
            <a:pPr lvl="1" algn="just">
              <a:buFont typeface="Wingdings" panose="05000000000000000000" pitchFamily="2" charset="2"/>
              <a:buChar char="v"/>
            </a:pPr>
            <a:r>
              <a:rPr lang="en-US" sz="2000"/>
              <a:t>Xét nghiệm phân: </a:t>
            </a:r>
          </a:p>
          <a:p>
            <a:pPr lvl="2" algn="just"/>
            <a:r>
              <a:rPr lang="en-US" sz="1600"/>
              <a:t>Xét nghiệm tìm máu ẩn trong phân: gFOBT, FIIT</a:t>
            </a:r>
          </a:p>
          <a:p>
            <a:pPr lvl="2" algn="just"/>
            <a:r>
              <a:rPr lang="en-US" sz="1600"/>
              <a:t>XN DNA phân</a:t>
            </a:r>
          </a:p>
          <a:p>
            <a:pPr lvl="1" algn="just">
              <a:buFont typeface="Wingdings" panose="05000000000000000000" pitchFamily="2" charset="2"/>
              <a:buChar char="v"/>
            </a:pPr>
            <a:r>
              <a:rPr lang="en-US" sz="2000"/>
              <a:t>Chẩn đoán hình ảnh</a:t>
            </a:r>
          </a:p>
          <a:p>
            <a:pPr lvl="2" algn="just"/>
            <a:r>
              <a:rPr lang="en-US" sz="1600"/>
              <a:t>Nội soi đại tràng ảo (Chụp cắt lớp vi tính đại tràng)</a:t>
            </a:r>
          </a:p>
          <a:p>
            <a:pPr lvl="1" algn="just">
              <a:buFont typeface="Wingdings" panose="05000000000000000000" pitchFamily="2" charset="2"/>
              <a:buChar char="v"/>
            </a:pPr>
            <a:r>
              <a:rPr lang="en-US" sz="2000"/>
              <a:t>Nội soi</a:t>
            </a:r>
          </a:p>
          <a:p>
            <a:pPr lvl="2" algn="just"/>
            <a:r>
              <a:rPr lang="en-US" sz="1600"/>
              <a:t>Nội soi đại tràng sigma: </a:t>
            </a:r>
          </a:p>
          <a:p>
            <a:pPr lvl="2" algn="just"/>
            <a:r>
              <a:rPr lang="en-US" sz="1600"/>
              <a:t>Nội soi khung đại tràng: hiện nay là xét nghiệm phổ biến nhất</a:t>
            </a:r>
          </a:p>
          <a:p>
            <a:pPr algn="just">
              <a:buFont typeface="Wingdings" panose="05000000000000000000" pitchFamily="2" charset="2"/>
              <a:buChar char="Ø"/>
            </a:pPr>
            <a:r>
              <a:rPr lang="en-US" sz="2400"/>
              <a:t>Hiện tại Việt Nam chưa có chương trình tầm soát quốc gia </a:t>
            </a:r>
          </a:p>
        </p:txBody>
      </p:sp>
    </p:spTree>
    <p:extLst>
      <p:ext uri="{BB962C8B-B14F-4D97-AF65-F5344CB8AC3E}">
        <p14:creationId xmlns:p14="http://schemas.microsoft.com/office/powerpoint/2010/main" val="223865244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2E18BEBE-9996-5CE8-9857-0B01925501EE}"/>
              </a:ext>
            </a:extLst>
          </p:cNvPr>
          <p:cNvSpPr>
            <a:spLocks noGrp="1"/>
          </p:cNvSpPr>
          <p:nvPr>
            <p:ph type="title"/>
          </p:nvPr>
        </p:nvSpPr>
        <p:spPr/>
        <p:txBody>
          <a:bodyPr/>
          <a:lstStyle/>
          <a:p>
            <a:r>
              <a:rPr lang="en-US"/>
              <a:t>Tầm soát</a:t>
            </a:r>
          </a:p>
        </p:txBody>
      </p:sp>
      <p:sp>
        <p:nvSpPr>
          <p:cNvPr id="3" name="Chỗ dành sẵn cho Nội dung 2">
            <a:extLst>
              <a:ext uri="{FF2B5EF4-FFF2-40B4-BE49-F238E27FC236}">
                <a16:creationId xmlns:a16="http://schemas.microsoft.com/office/drawing/2014/main" id="{1DDE22DC-4B05-DCEE-DD60-6A01372C3AA8}"/>
              </a:ext>
            </a:extLst>
          </p:cNvPr>
          <p:cNvSpPr>
            <a:spLocks noGrp="1"/>
          </p:cNvSpPr>
          <p:nvPr>
            <p:ph idx="1"/>
          </p:nvPr>
        </p:nvSpPr>
        <p:spPr>
          <a:xfrm>
            <a:off x="7514704" y="2787731"/>
            <a:ext cx="3978091" cy="1688671"/>
          </a:xfrm>
        </p:spPr>
        <p:txBody>
          <a:bodyPr/>
          <a:lstStyle/>
          <a:p>
            <a:r>
              <a:rPr lang="en-US"/>
              <a:t>Nội soi đại tràng mỗi 10 năm</a:t>
            </a:r>
          </a:p>
          <a:p>
            <a:r>
              <a:rPr lang="en-US"/>
              <a:t>Tìm máu ẩn trong phân hằng năm</a:t>
            </a:r>
          </a:p>
          <a:p>
            <a:r>
              <a:rPr lang="en-US"/>
              <a:t>Nội soi đại tràng sigma mỗi 5 năm +- tìm máu ẩn trong phân mỗi 3 năm</a:t>
            </a:r>
          </a:p>
          <a:p>
            <a:endParaRPr lang="en-US"/>
          </a:p>
        </p:txBody>
      </p:sp>
      <p:sp>
        <p:nvSpPr>
          <p:cNvPr id="4" name="Hộp Văn bản 3">
            <a:extLst>
              <a:ext uri="{FF2B5EF4-FFF2-40B4-BE49-F238E27FC236}">
                <a16:creationId xmlns:a16="http://schemas.microsoft.com/office/drawing/2014/main" id="{6F7FFC69-B2D2-4419-89FE-C7D57E994C5D}"/>
              </a:ext>
            </a:extLst>
          </p:cNvPr>
          <p:cNvSpPr txBox="1"/>
          <p:nvPr/>
        </p:nvSpPr>
        <p:spPr>
          <a:xfrm>
            <a:off x="1071746" y="3286894"/>
            <a:ext cx="3015937" cy="2246769"/>
          </a:xfrm>
          <a:prstGeom prst="rect">
            <a:avLst/>
          </a:prstGeom>
          <a:noFill/>
        </p:spPr>
        <p:txBody>
          <a:bodyPr wrap="square">
            <a:spAutoFit/>
          </a:bodyPr>
          <a:lstStyle/>
          <a:p>
            <a:pPr algn="ctr"/>
            <a:r>
              <a:rPr lang="en-US" sz="2000" b="1">
                <a:solidFill>
                  <a:srgbClr val="FF0000"/>
                </a:solidFill>
                <a:latin typeface="Times New Roman" panose="02020603050405020304" pitchFamily="18" charset="0"/>
                <a:cs typeface="Times New Roman" panose="02020603050405020304" pitchFamily="18" charset="0"/>
              </a:rPr>
              <a:t>Nguy cơ trung bình</a:t>
            </a:r>
          </a:p>
          <a:p>
            <a:pPr marL="285750" indent="-285750" algn="just">
              <a:buFont typeface="Arial" panose="020B0604020202020204" pitchFamily="34" charset="0"/>
              <a:buChar char="•"/>
            </a:pPr>
            <a:r>
              <a:rPr lang="en-US" sz="2000">
                <a:latin typeface="Times New Roman" panose="02020603050405020304" pitchFamily="18" charset="0"/>
                <a:cs typeface="Times New Roman" panose="02020603050405020304" pitchFamily="18" charset="0"/>
              </a:rPr>
              <a:t>Người &gt;= 45 tuổi</a:t>
            </a:r>
          </a:p>
          <a:p>
            <a:pPr marL="285750" indent="-285750" algn="just">
              <a:buFont typeface="Arial" panose="020B0604020202020204" pitchFamily="34" charset="0"/>
              <a:buChar char="•"/>
            </a:pPr>
            <a:r>
              <a:rPr lang="en-US" sz="2000">
                <a:latin typeface="Times New Roman" panose="02020603050405020304" pitchFamily="18" charset="0"/>
                <a:cs typeface="Times New Roman" panose="02020603050405020304" pitchFamily="18" charset="0"/>
              </a:rPr>
              <a:t>Không có tiền sử gia đình hoặc bản thân có bướu tuyến, polyp nhánh không cuống, viêm đại tràng hoặc UT ĐTT</a:t>
            </a:r>
          </a:p>
        </p:txBody>
      </p:sp>
      <p:pic>
        <p:nvPicPr>
          <p:cNvPr id="5" name="Đồ họa 4" descr="Warning outline">
            <a:extLst>
              <a:ext uri="{FF2B5EF4-FFF2-40B4-BE49-F238E27FC236}">
                <a16:creationId xmlns:a16="http://schemas.microsoft.com/office/drawing/2014/main" id="{2DBA68B6-6C82-1783-D5FD-8617870F48F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912860" y="1953187"/>
            <a:ext cx="1333707" cy="1333707"/>
          </a:xfrm>
          <a:prstGeom prst="rect">
            <a:avLst/>
          </a:prstGeom>
        </p:spPr>
      </p:pic>
      <p:sp>
        <p:nvSpPr>
          <p:cNvPr id="6" name="Mũi tên: Phải 5">
            <a:extLst>
              <a:ext uri="{FF2B5EF4-FFF2-40B4-BE49-F238E27FC236}">
                <a16:creationId xmlns:a16="http://schemas.microsoft.com/office/drawing/2014/main" id="{3715F5C2-E70B-A872-1BF3-0032488233A5}"/>
              </a:ext>
            </a:extLst>
          </p:cNvPr>
          <p:cNvSpPr/>
          <p:nvPr/>
        </p:nvSpPr>
        <p:spPr>
          <a:xfrm>
            <a:off x="4446219" y="2584664"/>
            <a:ext cx="2709949" cy="2094807"/>
          </a:xfrm>
          <a:prstGeom prst="rightArrow">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2775490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AB94065E-65CF-B70D-E8D8-818F4537E5F5}"/>
              </a:ext>
            </a:extLst>
          </p:cNvPr>
          <p:cNvSpPr>
            <a:spLocks noGrp="1"/>
          </p:cNvSpPr>
          <p:nvPr>
            <p:ph type="title"/>
          </p:nvPr>
        </p:nvSpPr>
        <p:spPr>
          <a:xfrm>
            <a:off x="556359" y="148930"/>
            <a:ext cx="10058400" cy="882543"/>
          </a:xfrm>
        </p:spPr>
        <p:txBody>
          <a:bodyPr/>
          <a:lstStyle/>
          <a:p>
            <a:r>
              <a:rPr lang="en-US"/>
              <a:t>Tầm soát</a:t>
            </a:r>
          </a:p>
        </p:txBody>
      </p:sp>
      <p:pic>
        <p:nvPicPr>
          <p:cNvPr id="6" name="Hình ảnh 5">
            <a:extLst>
              <a:ext uri="{FF2B5EF4-FFF2-40B4-BE49-F238E27FC236}">
                <a16:creationId xmlns:a16="http://schemas.microsoft.com/office/drawing/2014/main" id="{5583E787-B4BF-906F-1AD3-642C72DE531E}"/>
              </a:ext>
            </a:extLst>
          </p:cNvPr>
          <p:cNvPicPr>
            <a:picLocks noChangeAspect="1"/>
          </p:cNvPicPr>
          <p:nvPr/>
        </p:nvPicPr>
        <p:blipFill rotWithShape="1">
          <a:blip r:embed="rId3"/>
          <a:srcRect l="16909" t="15498" r="17500" b="10526"/>
          <a:stretch/>
        </p:blipFill>
        <p:spPr>
          <a:xfrm>
            <a:off x="4006735" y="1242538"/>
            <a:ext cx="7996844" cy="5070764"/>
          </a:xfrm>
          <a:prstGeom prst="rect">
            <a:avLst/>
          </a:prstGeom>
        </p:spPr>
      </p:pic>
      <p:sp>
        <p:nvSpPr>
          <p:cNvPr id="8" name="Hộp Văn bản 7">
            <a:extLst>
              <a:ext uri="{FF2B5EF4-FFF2-40B4-BE49-F238E27FC236}">
                <a16:creationId xmlns:a16="http://schemas.microsoft.com/office/drawing/2014/main" id="{B5E0508E-161E-EF38-D80D-F4408034B0FC}"/>
              </a:ext>
            </a:extLst>
          </p:cNvPr>
          <p:cNvSpPr txBox="1"/>
          <p:nvPr/>
        </p:nvSpPr>
        <p:spPr>
          <a:xfrm>
            <a:off x="325582" y="6396951"/>
            <a:ext cx="11866418" cy="369332"/>
          </a:xfrm>
          <a:prstGeom prst="rect">
            <a:avLst/>
          </a:prstGeom>
          <a:noFill/>
        </p:spPr>
        <p:txBody>
          <a:bodyPr wrap="square">
            <a:spAutoFit/>
          </a:bodyPr>
          <a:lstStyle/>
          <a:p>
            <a:r>
              <a:rPr lang="en-US">
                <a:latin typeface="Times New Roman" panose="02020603050405020304" pitchFamily="18" charset="0"/>
                <a:cs typeface="Times New Roman" panose="02020603050405020304" pitchFamily="18" charset="0"/>
              </a:rPr>
              <a:t>The British Society of Gastroenterology (BSG) and the Association of Coloproctology for Great Britain and Ireland (ACPGBI) </a:t>
            </a:r>
          </a:p>
        </p:txBody>
      </p:sp>
      <p:sp>
        <p:nvSpPr>
          <p:cNvPr id="10" name="Hộp Văn bản 9">
            <a:extLst>
              <a:ext uri="{FF2B5EF4-FFF2-40B4-BE49-F238E27FC236}">
                <a16:creationId xmlns:a16="http://schemas.microsoft.com/office/drawing/2014/main" id="{497178B3-3A1B-9918-CD74-2B5D777435BC}"/>
              </a:ext>
            </a:extLst>
          </p:cNvPr>
          <p:cNvSpPr txBox="1"/>
          <p:nvPr/>
        </p:nvSpPr>
        <p:spPr>
          <a:xfrm>
            <a:off x="3524993" y="492828"/>
            <a:ext cx="8667007" cy="707886"/>
          </a:xfrm>
          <a:prstGeom prst="rect">
            <a:avLst/>
          </a:prstGeom>
          <a:noFill/>
        </p:spPr>
        <p:txBody>
          <a:bodyPr wrap="square">
            <a:spAutoFit/>
          </a:bodyPr>
          <a:lstStyle/>
          <a:p>
            <a:pPr algn="ctr"/>
            <a:r>
              <a:rPr lang="en-US" sz="2000" b="1" cap="all">
                <a:solidFill>
                  <a:srgbClr val="0070C0"/>
                </a:solidFill>
                <a:latin typeface="Times New Roman" panose="02020603050405020304" pitchFamily="18" charset="0"/>
                <a:cs typeface="Times New Roman" panose="02020603050405020304" pitchFamily="18" charset="0"/>
              </a:rPr>
              <a:t>Hướng dẫn tầm soát và theo dõi đối với nhóm nguy cơ CAO ung thư đại trực tràng phiên bản 2022</a:t>
            </a:r>
          </a:p>
        </p:txBody>
      </p:sp>
      <p:sp>
        <p:nvSpPr>
          <p:cNvPr id="12" name="Hộp Văn bản 11">
            <a:extLst>
              <a:ext uri="{FF2B5EF4-FFF2-40B4-BE49-F238E27FC236}">
                <a16:creationId xmlns:a16="http://schemas.microsoft.com/office/drawing/2014/main" id="{F433C89A-7DF4-5067-49A3-C303A84B5F03}"/>
              </a:ext>
            </a:extLst>
          </p:cNvPr>
          <p:cNvSpPr txBox="1"/>
          <p:nvPr/>
        </p:nvSpPr>
        <p:spPr>
          <a:xfrm>
            <a:off x="556359" y="2788134"/>
            <a:ext cx="3015937" cy="2554545"/>
          </a:xfrm>
          <a:prstGeom prst="rect">
            <a:avLst/>
          </a:prstGeom>
          <a:noFill/>
        </p:spPr>
        <p:txBody>
          <a:bodyPr wrap="square">
            <a:spAutoFit/>
          </a:bodyPr>
          <a:lstStyle/>
          <a:p>
            <a:pPr algn="ctr"/>
            <a:r>
              <a:rPr lang="en-US" sz="1600" b="1">
                <a:solidFill>
                  <a:srgbClr val="FF0000"/>
                </a:solidFill>
                <a:latin typeface="Times New Roman" panose="02020603050405020304" pitchFamily="18" charset="0"/>
                <a:cs typeface="Times New Roman" panose="02020603050405020304" pitchFamily="18" charset="0"/>
              </a:rPr>
              <a:t>Nguy cơ cao</a:t>
            </a:r>
          </a:p>
          <a:p>
            <a:pPr marL="285750" indent="-285750" algn="just">
              <a:buFont typeface="Arial" panose="020B0604020202020204" pitchFamily="34" charset="0"/>
              <a:buChar char="•"/>
            </a:pPr>
            <a:r>
              <a:rPr lang="en-US" sz="1600">
                <a:latin typeface="Times New Roman" panose="02020603050405020304" pitchFamily="18" charset="0"/>
                <a:cs typeface="Times New Roman" panose="02020603050405020304" pitchFamily="18" charset="0"/>
              </a:rPr>
              <a:t>Tiền sử bản thân polyp tuyến, polyp nhánh không cuống</a:t>
            </a:r>
          </a:p>
          <a:p>
            <a:pPr marL="285750" indent="-285750" algn="just">
              <a:buFont typeface="Arial" panose="020B0604020202020204" pitchFamily="34" charset="0"/>
              <a:buChar char="•"/>
            </a:pPr>
            <a:r>
              <a:rPr lang="en-US" sz="1600">
                <a:latin typeface="Times New Roman" panose="02020603050405020304" pitchFamily="18" charset="0"/>
                <a:cs typeface="Times New Roman" panose="02020603050405020304" pitchFamily="18" charset="0"/>
              </a:rPr>
              <a:t>UT ĐTT, viêm đại tràng </a:t>
            </a:r>
          </a:p>
          <a:p>
            <a:pPr marL="285750" indent="-285750" algn="just">
              <a:buFont typeface="Arial" panose="020B0604020202020204" pitchFamily="34" charset="0"/>
              <a:buChar char="•"/>
            </a:pPr>
            <a:r>
              <a:rPr lang="en-US" sz="1600">
                <a:latin typeface="Times New Roman" panose="02020603050405020304" pitchFamily="18" charset="0"/>
                <a:cs typeface="Times New Roman" panose="02020603050405020304" pitchFamily="18" charset="0"/>
              </a:rPr>
              <a:t>Tiền sử gia đình UT ĐTT hoặc polyp tuyến tiến triển,</a:t>
            </a:r>
          </a:p>
          <a:p>
            <a:pPr marL="285750" indent="-285750" algn="just">
              <a:buFont typeface="Arial" panose="020B0604020202020204" pitchFamily="34" charset="0"/>
              <a:buChar char="•"/>
            </a:pPr>
            <a:r>
              <a:rPr lang="en-US" sz="1600">
                <a:latin typeface="Times New Roman" panose="02020603050405020304" pitchFamily="18" charset="0"/>
                <a:cs typeface="Times New Roman" panose="02020603050405020304" pitchFamily="18" charset="0"/>
              </a:rPr>
              <a:t>Hội chứng UT ĐTT di truyền không đa polyp (HNPCC), hội chứng đa polyp tuyến gia đình (FAP)</a:t>
            </a:r>
          </a:p>
        </p:txBody>
      </p:sp>
      <p:pic>
        <p:nvPicPr>
          <p:cNvPr id="14" name="Đồ họa 13" descr="Warning outline">
            <a:extLst>
              <a:ext uri="{FF2B5EF4-FFF2-40B4-BE49-F238E27FC236}">
                <a16:creationId xmlns:a16="http://schemas.microsoft.com/office/drawing/2014/main" id="{E4BDC0DD-6FC0-3A56-3E3D-EE3EA5B7555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97473" y="1454427"/>
            <a:ext cx="1333707" cy="1333707"/>
          </a:xfrm>
          <a:prstGeom prst="rect">
            <a:avLst/>
          </a:prstGeom>
        </p:spPr>
      </p:pic>
    </p:spTree>
    <p:extLst>
      <p:ext uri="{BB962C8B-B14F-4D97-AF65-F5344CB8AC3E}">
        <p14:creationId xmlns:p14="http://schemas.microsoft.com/office/powerpoint/2010/main" val="2138715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êu đề 1">
            <a:extLst>
              <a:ext uri="{FF2B5EF4-FFF2-40B4-BE49-F238E27FC236}">
                <a16:creationId xmlns:a16="http://schemas.microsoft.com/office/drawing/2014/main" id="{06F8D91A-2C7E-520B-5500-99FE5F15A78B}"/>
              </a:ext>
            </a:extLst>
          </p:cNvPr>
          <p:cNvSpPr>
            <a:spLocks noGrp="1"/>
          </p:cNvSpPr>
          <p:nvPr>
            <p:ph type="title"/>
          </p:nvPr>
        </p:nvSpPr>
        <p:spPr>
          <a:xfrm>
            <a:off x="397248" y="100514"/>
            <a:ext cx="7228293" cy="774662"/>
          </a:xfrm>
        </p:spPr>
        <p:txBody>
          <a:bodyPr>
            <a:noAutofit/>
          </a:bodyPr>
          <a:lstStyle/>
          <a:p>
            <a:r>
              <a:rPr lang="en-US"/>
              <a:t>Các động mạch đại tràng</a:t>
            </a:r>
          </a:p>
        </p:txBody>
      </p:sp>
      <p:pic>
        <p:nvPicPr>
          <p:cNvPr id="4" name="Hình ảnh 3">
            <a:extLst>
              <a:ext uri="{FF2B5EF4-FFF2-40B4-BE49-F238E27FC236}">
                <a16:creationId xmlns:a16="http://schemas.microsoft.com/office/drawing/2014/main" id="{F3D379A8-B75F-07A6-C239-B26C3030E50F}"/>
              </a:ext>
            </a:extLst>
          </p:cNvPr>
          <p:cNvPicPr>
            <a:picLocks noChangeAspect="1"/>
          </p:cNvPicPr>
          <p:nvPr/>
        </p:nvPicPr>
        <p:blipFill rotWithShape="1">
          <a:blip r:embed="rId3"/>
          <a:srcRect l="11974" t="39527" r="31316" b="10858"/>
          <a:stretch/>
        </p:blipFill>
        <p:spPr>
          <a:xfrm>
            <a:off x="6483163" y="2061555"/>
            <a:ext cx="5708837" cy="3002352"/>
          </a:xfrm>
          <a:prstGeom prst="rect">
            <a:avLst/>
          </a:prstGeom>
        </p:spPr>
      </p:pic>
      <p:pic>
        <p:nvPicPr>
          <p:cNvPr id="1026" name="Picture 2">
            <a:extLst>
              <a:ext uri="{FF2B5EF4-FFF2-40B4-BE49-F238E27FC236}">
                <a16:creationId xmlns:a16="http://schemas.microsoft.com/office/drawing/2014/main" id="{E6DC9754-3EEE-7061-8413-5F12A530D15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3813" y="1252919"/>
            <a:ext cx="6229350" cy="4619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948542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92D9749F-B3CC-7900-3D4D-558234D43B37}"/>
              </a:ext>
            </a:extLst>
          </p:cNvPr>
          <p:cNvSpPr>
            <a:spLocks noGrp="1"/>
          </p:cNvSpPr>
          <p:nvPr>
            <p:ph type="title"/>
          </p:nvPr>
        </p:nvSpPr>
        <p:spPr/>
        <p:txBody>
          <a:bodyPr/>
          <a:lstStyle/>
          <a:p>
            <a:r>
              <a:rPr lang="en-US"/>
              <a:t>Tầm soát</a:t>
            </a:r>
          </a:p>
        </p:txBody>
      </p:sp>
      <p:pic>
        <p:nvPicPr>
          <p:cNvPr id="7170" name="Picture 2" descr="Table 2 summarizes screening recommendations based ... | GrepMed">
            <a:extLst>
              <a:ext uri="{FF2B5EF4-FFF2-40B4-BE49-F238E27FC236}">
                <a16:creationId xmlns:a16="http://schemas.microsoft.com/office/drawing/2014/main" id="{518AF04E-400C-B2D6-AE4E-86CD7449B19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6732" y="1791240"/>
            <a:ext cx="7721930" cy="42973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603531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D6221D69-2C9E-3D64-8DBB-29A25FB6D927}"/>
              </a:ext>
            </a:extLst>
          </p:cNvPr>
          <p:cNvSpPr>
            <a:spLocks noGrp="1"/>
          </p:cNvSpPr>
          <p:nvPr>
            <p:ph type="title"/>
          </p:nvPr>
        </p:nvSpPr>
        <p:spPr/>
        <p:txBody>
          <a:bodyPr/>
          <a:lstStyle/>
          <a:p>
            <a:r>
              <a:rPr lang="en-US"/>
              <a:t>Tài liệu tham khảo</a:t>
            </a:r>
          </a:p>
        </p:txBody>
      </p:sp>
      <p:sp>
        <p:nvSpPr>
          <p:cNvPr id="4" name="Chỗ dành sẵn cho Nội dung 3">
            <a:extLst>
              <a:ext uri="{FF2B5EF4-FFF2-40B4-BE49-F238E27FC236}">
                <a16:creationId xmlns:a16="http://schemas.microsoft.com/office/drawing/2014/main" id="{8BDD4387-A18E-1FAD-06BE-E926129EE391}"/>
              </a:ext>
            </a:extLst>
          </p:cNvPr>
          <p:cNvSpPr txBox="1">
            <a:spLocks noGrp="1"/>
          </p:cNvSpPr>
          <p:nvPr>
            <p:ph idx="1"/>
          </p:nvPr>
        </p:nvSpPr>
        <p:spPr>
          <a:xfrm>
            <a:off x="1038497" y="1353205"/>
            <a:ext cx="10058400" cy="9083512"/>
          </a:xfrm>
          <a:prstGeom prst="rect">
            <a:avLst/>
          </a:prstGeom>
          <a:noFill/>
        </p:spPr>
        <p:txBody>
          <a:bodyPr wrap="square" rtlCol="0">
            <a:spAutoFit/>
          </a:bodyPr>
          <a:lstStyle/>
          <a:p>
            <a:pPr marL="342900" indent="-342900">
              <a:buAutoNum type="arabicPeriod"/>
            </a:pPr>
            <a:endParaRPr lang="vi-VN" sz="1400" b="1">
              <a:solidFill>
                <a:schemeClr val="tx1"/>
              </a:solidFill>
            </a:endParaRPr>
          </a:p>
          <a:p>
            <a:pPr marL="342900" indent="-342900">
              <a:buFontTx/>
              <a:buAutoNum type="arabicPeriod"/>
            </a:pPr>
            <a:r>
              <a:rPr lang="en-US" sz="1400" b="1">
                <a:solidFill>
                  <a:schemeClr val="tx1"/>
                </a:solidFill>
              </a:rPr>
              <a:t>Nguyễn Hữu Thịnh. Ung thư đại tràng. Bệnh học Ngoại khoa Tiêu hóa. 2021.</a:t>
            </a:r>
          </a:p>
          <a:p>
            <a:pPr marL="342900" indent="-342900">
              <a:buFontTx/>
              <a:buAutoNum type="arabicPeriod"/>
            </a:pPr>
            <a:r>
              <a:rPr lang="en-US" sz="1400" b="1">
                <a:solidFill>
                  <a:schemeClr val="tx1"/>
                </a:solidFill>
              </a:rPr>
              <a:t>NCCN Clinical Practice Guidelines in Oncology (NCCN Guidelines®) 2022</a:t>
            </a:r>
          </a:p>
          <a:p>
            <a:pPr marL="342900" indent="-342900">
              <a:buFontTx/>
              <a:buAutoNum type="arabicPeriod"/>
            </a:pPr>
            <a:r>
              <a:rPr lang="en-US" sz="1400" b="1">
                <a:solidFill>
                  <a:schemeClr val="tx1"/>
                </a:solidFill>
              </a:rPr>
              <a:t>Japanese Society for Cancer of the Colon and Rectum (JSCCR) guidelines 2019 for the treatment of colorectal cancer</a:t>
            </a:r>
          </a:p>
          <a:p>
            <a:pPr marL="342900" indent="-342900">
              <a:buFontTx/>
              <a:buAutoNum type="arabicPeriod"/>
            </a:pPr>
            <a:r>
              <a:rPr lang="en-US" sz="1400" b="1">
                <a:solidFill>
                  <a:schemeClr val="tx1"/>
                </a:solidFill>
              </a:rPr>
              <a:t>Phạm Hùng Cường. Ung thư đại tràng. Bệnh học Ung bướu. ĐHYD TPHCM. 2018</a:t>
            </a:r>
          </a:p>
          <a:p>
            <a:pPr marL="342900" indent="-342900">
              <a:buFontTx/>
              <a:buAutoNum type="arabicPeriod"/>
            </a:pPr>
            <a:r>
              <a:rPr lang="en-US" sz="1400" b="1">
                <a:solidFill>
                  <a:schemeClr val="tx1"/>
                </a:solidFill>
              </a:rPr>
              <a:t>Cung Thị Tuyết Anh . Ung thư đại trực tràng. Bệnh học Ung bướu. ĐHYD TPHCM. 2019</a:t>
            </a:r>
          </a:p>
          <a:p>
            <a:pPr marL="342900" indent="-342900">
              <a:buFontTx/>
              <a:buAutoNum type="arabicPeriod"/>
            </a:pPr>
            <a:r>
              <a:rPr lang="en-US" sz="1400" b="1">
                <a:solidFill>
                  <a:schemeClr val="tx1"/>
                </a:solidFill>
              </a:rPr>
              <a:t>AJCC Cancer Staging Manual 8th Edition EDITOR-IN-CHIEF Mahul B. Amin, MD, FCAP.</a:t>
            </a:r>
          </a:p>
          <a:p>
            <a:pPr marL="342900" indent="-342900">
              <a:buFontTx/>
              <a:buAutoNum type="arabicPeriod"/>
            </a:pPr>
            <a:r>
              <a:rPr lang="en-US" sz="1400" b="1" i="0">
                <a:solidFill>
                  <a:schemeClr val="tx1"/>
                </a:solidFill>
                <a:effectLst/>
              </a:rPr>
              <a:t> Sensitivity, specificity and prognostic value of CEA in colorectal cancer: results of a Tunisian series and literature review]. Tunis Med. 2001 Aug-Sep;79(8-9):434-40. French. PMID: 11774785.</a:t>
            </a:r>
          </a:p>
          <a:p>
            <a:pPr marL="342900" indent="-342900">
              <a:buFontTx/>
              <a:buAutoNum type="arabicPeriod"/>
            </a:pPr>
            <a:r>
              <a:rPr lang="en-US" sz="1400" b="1">
                <a:solidFill>
                  <a:schemeClr val="tx1"/>
                </a:solidFill>
              </a:rPr>
              <a:t>Vakabe, T.; Nakafusa, Y.; Sumi, K.; Miyoshi, A.; Kitajima, Y.; Sato, S.; Noshiro, H.; Miyazaki, K. Clinical significance of CEA and CA19-9 in postoperative follow-up of colorectal cancer. Ann. Surg. Oncol. 2010, 17, 2349–2356.</a:t>
            </a:r>
          </a:p>
          <a:p>
            <a:pPr marL="342900" indent="-342900">
              <a:buFontTx/>
              <a:buAutoNum type="arabicPeriod"/>
            </a:pPr>
            <a:r>
              <a:rPr lang="en-US" sz="1400" b="1" i="0">
                <a:solidFill>
                  <a:schemeClr val="tx1"/>
                </a:solidFill>
                <a:effectLst/>
              </a:rPr>
              <a:t>Horton, Karen M.; Abrams, Ross A.; Fishman, Elliot K. (2000). </a:t>
            </a:r>
            <a:r>
              <a:rPr lang="en-US" sz="1400" b="1" i="1">
                <a:solidFill>
                  <a:schemeClr val="tx1"/>
                </a:solidFill>
                <a:effectLst/>
              </a:rPr>
              <a:t>Spiral CT of Colon Cancer: Imaging Features and Role in Management1. RadioGraphics, 20(2), 419–430.</a:t>
            </a:r>
          </a:p>
          <a:p>
            <a:pPr marL="342900" indent="-342900">
              <a:buFontTx/>
              <a:buAutoNum type="arabicPeriod"/>
            </a:pPr>
            <a:r>
              <a:rPr lang="en-US" sz="1400" b="1" i="0">
                <a:solidFill>
                  <a:schemeClr val="tx1"/>
                </a:solidFill>
                <a:effectLst/>
              </a:rPr>
              <a:t>EURECCA colorectal: multidisciplinary management: European consensus conference colon &amp; rectum</a:t>
            </a:r>
            <a:r>
              <a:rPr lang="en-US" sz="1400" b="1" i="0">
                <a:solidFill>
                  <a:schemeClr val="tx1"/>
                </a:solidFill>
                <a:effectLst/>
                <a:hlinkClick r:id="rId2">
                  <a:extLst>
                    <a:ext uri="{A12FA001-AC4F-418D-AE19-62706E023703}">
                      <ahyp:hlinkClr xmlns:ahyp="http://schemas.microsoft.com/office/drawing/2018/hyperlinkcolor" val="tx"/>
                    </a:ext>
                  </a:extLst>
                </a:hlinkClick>
              </a:rPr>
              <a:t>.</a:t>
            </a:r>
            <a:endParaRPr lang="en-US" sz="1400" b="1">
              <a:solidFill>
                <a:schemeClr val="tx1"/>
              </a:solidFill>
            </a:endParaRPr>
          </a:p>
          <a:p>
            <a:pPr marL="342900" indent="-342900">
              <a:buFontTx/>
              <a:buAutoNum type="arabicPeriod"/>
            </a:pPr>
            <a:endParaRPr lang="en-US" sz="1400" b="1" i="1">
              <a:solidFill>
                <a:schemeClr val="tx1"/>
              </a:solidFill>
              <a:effectLst/>
            </a:endParaRPr>
          </a:p>
          <a:p>
            <a:pPr marL="342900" indent="-342900">
              <a:buFontTx/>
              <a:buAutoNum type="arabicPeriod"/>
            </a:pPr>
            <a:endParaRPr lang="en-US" sz="1400" b="1">
              <a:solidFill>
                <a:schemeClr val="tx1"/>
              </a:solidFill>
            </a:endParaRPr>
          </a:p>
          <a:p>
            <a:pPr marL="342900" indent="-342900">
              <a:buFontTx/>
              <a:buAutoNum type="arabicPeriod"/>
            </a:pPr>
            <a:endParaRPr lang="en-US" sz="1400" b="1">
              <a:solidFill>
                <a:schemeClr val="tx1"/>
              </a:solidFill>
            </a:endParaRPr>
          </a:p>
          <a:p>
            <a:pPr marL="342900" indent="-342900">
              <a:buFontTx/>
              <a:buAutoNum type="arabicPeriod"/>
            </a:pPr>
            <a:endParaRPr lang="en-US" sz="1400" b="1">
              <a:solidFill>
                <a:schemeClr val="tx1"/>
              </a:solidFill>
            </a:endParaRPr>
          </a:p>
          <a:p>
            <a:pPr marL="342900" indent="-342900">
              <a:buFontTx/>
              <a:buAutoNum type="arabicPeriod"/>
            </a:pPr>
            <a:endParaRPr lang="en-US" sz="1400" b="1">
              <a:solidFill>
                <a:schemeClr val="tx1"/>
              </a:solidFill>
            </a:endParaRPr>
          </a:p>
          <a:p>
            <a:pPr marL="342900" indent="-342900">
              <a:buFontTx/>
              <a:buAutoNum type="arabicPeriod"/>
            </a:pPr>
            <a:endParaRPr lang="en-US" sz="1400" b="1">
              <a:solidFill>
                <a:schemeClr val="tx1"/>
              </a:solidFill>
            </a:endParaRPr>
          </a:p>
          <a:p>
            <a:pPr marL="342900" indent="-342900">
              <a:buFontTx/>
              <a:buAutoNum type="arabicPeriod"/>
            </a:pPr>
            <a:endParaRPr lang="en-US" sz="1400" b="1">
              <a:solidFill>
                <a:schemeClr val="tx1"/>
              </a:solidFill>
            </a:endParaRPr>
          </a:p>
          <a:p>
            <a:pPr marL="342900" indent="-342900">
              <a:buFontTx/>
              <a:buAutoNum type="arabicPeriod"/>
            </a:pPr>
            <a:endParaRPr lang="en-US" sz="1400" b="1">
              <a:solidFill>
                <a:schemeClr val="tx1"/>
              </a:solidFill>
            </a:endParaRPr>
          </a:p>
          <a:p>
            <a:pPr marL="342900" indent="-342900">
              <a:buFontTx/>
              <a:buAutoNum type="arabicPeriod"/>
            </a:pPr>
            <a:endParaRPr lang="en-US" sz="1400" b="1">
              <a:solidFill>
                <a:schemeClr val="tx1"/>
              </a:solidFill>
            </a:endParaRPr>
          </a:p>
          <a:p>
            <a:pPr marL="342900" indent="-342900">
              <a:buFontTx/>
              <a:buAutoNum type="arabicPeriod"/>
            </a:pPr>
            <a:endParaRPr lang="en-US" sz="1400" b="1">
              <a:solidFill>
                <a:schemeClr val="tx1"/>
              </a:solidFill>
            </a:endParaRPr>
          </a:p>
          <a:p>
            <a:pPr marL="342900" indent="-342900">
              <a:buFontTx/>
              <a:buAutoNum type="arabicPeriod"/>
            </a:pPr>
            <a:endParaRPr lang="vi-VN" sz="1400" b="1">
              <a:solidFill>
                <a:schemeClr val="tx1"/>
              </a:solidFill>
            </a:endParaRPr>
          </a:p>
          <a:p>
            <a:pPr marL="342900" indent="-342900">
              <a:buAutoNum type="arabicPeriod"/>
            </a:pPr>
            <a:endParaRPr lang="vi-VN" sz="1400" b="1">
              <a:solidFill>
                <a:schemeClr val="tx1"/>
              </a:solidFill>
            </a:endParaRPr>
          </a:p>
        </p:txBody>
      </p:sp>
    </p:spTree>
    <p:extLst>
      <p:ext uri="{BB962C8B-B14F-4D97-AF65-F5344CB8AC3E}">
        <p14:creationId xmlns:p14="http://schemas.microsoft.com/office/powerpoint/2010/main" val="417889969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69FAE308-3076-43DB-B834-DA0B0AE19AF9}"/>
              </a:ext>
            </a:extLst>
          </p:cNvPr>
          <p:cNvSpPr>
            <a:spLocks noGrp="1"/>
          </p:cNvSpPr>
          <p:nvPr>
            <p:ph type="ctrTitle"/>
          </p:nvPr>
        </p:nvSpPr>
        <p:spPr/>
        <p:txBody>
          <a:bodyPr rtlCol="0"/>
          <a:lstStyle/>
          <a:p>
            <a:pPr algn="ctr" rtl="0"/>
            <a:r>
              <a:rPr lang="vi-VN"/>
              <a:t>Cảm ơn </a:t>
            </a:r>
            <a:r>
              <a:rPr lang="en-US"/>
              <a:t>thầy và các bạn đã lắng nghe</a:t>
            </a:r>
            <a:endParaRPr lang="vi-VN"/>
          </a:p>
        </p:txBody>
      </p:sp>
    </p:spTree>
    <p:extLst>
      <p:ext uri="{BB962C8B-B14F-4D97-AF65-F5344CB8AC3E}">
        <p14:creationId xmlns:p14="http://schemas.microsoft.com/office/powerpoint/2010/main" val="9261845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êu đề 1">
            <a:extLst>
              <a:ext uri="{FF2B5EF4-FFF2-40B4-BE49-F238E27FC236}">
                <a16:creationId xmlns:a16="http://schemas.microsoft.com/office/drawing/2014/main" id="{E340466B-F8AE-F617-1E91-2844A7C26B2F}"/>
              </a:ext>
            </a:extLst>
          </p:cNvPr>
          <p:cNvSpPr>
            <a:spLocks noGrp="1"/>
          </p:cNvSpPr>
          <p:nvPr>
            <p:ph type="title"/>
          </p:nvPr>
        </p:nvSpPr>
        <p:spPr>
          <a:xfrm>
            <a:off x="617531" y="395592"/>
            <a:ext cx="6263871" cy="696810"/>
          </a:xfrm>
        </p:spPr>
        <p:txBody>
          <a:bodyPr>
            <a:noAutofit/>
          </a:bodyPr>
          <a:lstStyle/>
          <a:p>
            <a:r>
              <a:rPr lang="en-US"/>
              <a:t>Các tĩnh mạch đại tràng</a:t>
            </a:r>
          </a:p>
        </p:txBody>
      </p:sp>
      <p:pic>
        <p:nvPicPr>
          <p:cNvPr id="3074" name="Picture 2" descr="THIẾU MÁU MẠC TREO RUỘT] Thách thức lâm sàng lớn › Y khoa, ykhoa.org, Thông  tin cập nhật kiến thức y khoa mới nhất">
            <a:extLst>
              <a:ext uri="{FF2B5EF4-FFF2-40B4-BE49-F238E27FC236}">
                <a16:creationId xmlns:a16="http://schemas.microsoft.com/office/drawing/2014/main" id="{C4AD1E31-3271-5FE6-965B-05D129E2CC6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0000" b="12717"/>
          <a:stretch/>
        </p:blipFill>
        <p:spPr bwMode="auto">
          <a:xfrm>
            <a:off x="2996009" y="1363287"/>
            <a:ext cx="6263871" cy="47507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9182242"/>
      </p:ext>
    </p:extLst>
  </p:cSld>
  <p:clrMapOvr>
    <a:masterClrMapping/>
  </p:clrMapOvr>
</p:sld>
</file>

<file path=ppt/theme/theme1.xml><?xml version="1.0" encoding="utf-8"?>
<a:theme xmlns:a="http://schemas.openxmlformats.org/drawingml/2006/main" name="2_Hoài niệm">
  <a:themeElements>
    <a:clrScheme name="1 Tùy chỉnh">
      <a:dk1>
        <a:sysClr val="windowText" lastClr="000000"/>
      </a:dk1>
      <a:lt1>
        <a:sysClr val="window" lastClr="FFFFFF"/>
      </a:lt1>
      <a:dk2>
        <a:srgbClr val="335B74"/>
      </a:dk2>
      <a:lt2>
        <a:srgbClr val="DFE3E5"/>
      </a:lt2>
      <a:accent1>
        <a:srgbClr val="0070C0"/>
      </a:accent1>
      <a:accent2>
        <a:srgbClr val="002060"/>
      </a:accent2>
      <a:accent3>
        <a:srgbClr val="27CED7"/>
      </a:accent3>
      <a:accent4>
        <a:srgbClr val="528114"/>
      </a:accent4>
      <a:accent5>
        <a:srgbClr val="3E8853"/>
      </a:accent5>
      <a:accent6>
        <a:srgbClr val="62A39F"/>
      </a:accent6>
      <a:hlink>
        <a:srgbClr val="6EAC1C"/>
      </a:hlink>
      <a:folHlink>
        <a:srgbClr val="B26B02"/>
      </a:folHlink>
    </a:clrScheme>
    <a:fontScheme name="2 Tùy chỉnh">
      <a:majorFont>
        <a:latin typeface="Raleway"/>
        <a:ea typeface=""/>
        <a:cs typeface=""/>
      </a:majorFont>
      <a:minorFont>
        <a:latin typeface="Raleway"/>
        <a:ea typeface=""/>
        <a:cs typeface=""/>
      </a:minorFont>
    </a:fontScheme>
    <a:fmtScheme name="Hoài niệm">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Chủ đề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Chủ đề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D233ACE94B78D468C40B426F6933AB9" ma:contentTypeVersion="13" ma:contentTypeDescription="Create a new document." ma:contentTypeScope="" ma:versionID="54faa2547737fe1aefe980d84ed2f8f2">
  <xsd:schema xmlns:xsd="http://www.w3.org/2001/XMLSchema" xmlns:xs="http://www.w3.org/2001/XMLSchema" xmlns:p="http://schemas.microsoft.com/office/2006/metadata/properties" xmlns:ns3="f1a0806c-cce5-49eb-8cde-a9d7bbc81db7" xmlns:ns4="7631aaf6-04a2-4bbe-9ce7-688c820a53de" targetNamespace="http://schemas.microsoft.com/office/2006/metadata/properties" ma:root="true" ma:fieldsID="2d1d09cf18b771d67da9e51e305e98d6" ns3:_="" ns4:_="">
    <xsd:import namespace="f1a0806c-cce5-49eb-8cde-a9d7bbc81db7"/>
    <xsd:import namespace="7631aaf6-04a2-4bbe-9ce7-688c820a53de"/>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KeyPoints" minOccurs="0"/>
                <xsd:element ref="ns3:MediaServiceKeyPoints" minOccurs="0"/>
                <xsd:element ref="ns3:MediaServiceDateTaken" minOccurs="0"/>
                <xsd:element ref="ns3:MediaServiceAutoTags" minOccurs="0"/>
                <xsd:element ref="ns3:MediaServiceOCR" minOccurs="0"/>
                <xsd:element ref="ns3:MediaServiceGenerationTime" minOccurs="0"/>
                <xsd:element ref="ns3:MediaServiceEventHashCode"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1a0806c-cce5-49eb-8cde-a9d7bbc81db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element name="MediaServiceAutoTags" ma:index="16" nillable="true" ma:displayName="Tags" ma:internalName="MediaServiceAutoTags"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MediaLengthInSeconds" ma:index="20"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7631aaf6-04a2-4bbe-9ce7-688c820a53de"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f1a0806c-cce5-49eb-8cde-a9d7bbc81db7" xsi:nil="true"/>
  </documentManagement>
</p:properties>
</file>

<file path=customXml/itemProps1.xml><?xml version="1.0" encoding="utf-8"?>
<ds:datastoreItem xmlns:ds="http://schemas.openxmlformats.org/officeDocument/2006/customXml" ds:itemID="{7CB8A958-FF9B-4956-A24F-6E9C8426492D}">
  <ds:schemaRefs>
    <ds:schemaRef ds:uri="7631aaf6-04a2-4bbe-9ce7-688c820a53de"/>
    <ds:schemaRef ds:uri="f1a0806c-cce5-49eb-8cde-a9d7bbc81db7"/>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0/xmlns/"/>
    <ds:schemaRef ds:uri="http://www.w3.org/2001/XMLSchema"/>
  </ds:schemaRefs>
</ds:datastoreItem>
</file>

<file path=customXml/itemProps2.xml><?xml version="1.0" encoding="utf-8"?>
<ds:datastoreItem xmlns:ds="http://schemas.openxmlformats.org/officeDocument/2006/customXml" ds:itemID="{85334180-0405-413B-834A-44FA9E05ADB7}">
  <ds:schemaRefs>
    <ds:schemaRef ds:uri="http://schemas.microsoft.com/sharepoint/v3/contenttype/forms"/>
  </ds:schemaRefs>
</ds:datastoreItem>
</file>

<file path=customXml/itemProps3.xml><?xml version="1.0" encoding="utf-8"?>
<ds:datastoreItem xmlns:ds="http://schemas.openxmlformats.org/officeDocument/2006/customXml" ds:itemID="{4D5BAB77-79E1-4739-AA51-10C9079186D6}">
  <ds:schemaRefs>
    <ds:schemaRef ds:uri="7631aaf6-04a2-4bbe-9ce7-688c820a53de"/>
    <ds:schemaRef ds:uri="f1a0806c-cce5-49eb-8cde-a9d7bbc81db7"/>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
  <Application>Microsoft Office PowerPoint</Application>
  <PresentationFormat>Màn hình rộng</PresentationFormat>
  <Slides>82</Slides>
  <Notes>64</Notes>
  <HiddenSlides>0</HiddenSlides>
  <ScaleCrop>false</ScaleCrop>
  <HeadingPairs>
    <vt:vector size="4" baseType="variant">
      <vt:variant>
        <vt:lpstr>Chủ đề</vt:lpstr>
      </vt:variant>
      <vt:variant>
        <vt:i4>1</vt:i4>
      </vt:variant>
      <vt:variant>
        <vt:lpstr>Tiêu đề Bản chiếu</vt:lpstr>
      </vt:variant>
      <vt:variant>
        <vt:i4>82</vt:i4>
      </vt:variant>
    </vt:vector>
  </HeadingPairs>
  <TitlesOfParts>
    <vt:vector size="83" baseType="lpstr">
      <vt:lpstr>2_Hoài niệm</vt:lpstr>
      <vt:lpstr>UNG THƯ ĐẠI TRÀNG </vt:lpstr>
      <vt:lpstr>Nội dung</vt:lpstr>
      <vt:lpstr>Tổng quan</vt:lpstr>
      <vt:lpstr>Tổng quan</vt:lpstr>
      <vt:lpstr>Tỉ lệ ung thư xảy ra trên các đoạn ruột của khung đại trực tràng</vt:lpstr>
      <vt:lpstr>Nhắc lại giải phẫu đại tràng</vt:lpstr>
      <vt:lpstr>Nhắc lại giải phẫu</vt:lpstr>
      <vt:lpstr>Các động mạch đại tràng</vt:lpstr>
      <vt:lpstr>Các tĩnh mạch đại tràng</vt:lpstr>
      <vt:lpstr>Các mạch và bạch huyết của đại tràng</vt:lpstr>
      <vt:lpstr>Yếu tố nguy cơ</vt:lpstr>
      <vt:lpstr>Yếu tố nguy cơ</vt:lpstr>
      <vt:lpstr>Sinh học phân tử</vt:lpstr>
      <vt:lpstr>Sinh học phân tử</vt:lpstr>
      <vt:lpstr>Giải phẫu bệnh</vt:lpstr>
      <vt:lpstr>Giải phẫu bệnh </vt:lpstr>
      <vt:lpstr>Giải phẫu bệnh </vt:lpstr>
      <vt:lpstr>Sự xâm lấn và lan rộng của ung thư</vt:lpstr>
      <vt:lpstr>Sự xâm lấn và lan rộng của UTĐT</vt:lpstr>
      <vt:lpstr>Triệu chứng  lâm sàng</vt:lpstr>
      <vt:lpstr>Bệnh cảnh lâm sàng</vt:lpstr>
      <vt:lpstr>Triệu chứng cơ năng</vt:lpstr>
      <vt:lpstr>Triệu chứng cơ năng</vt:lpstr>
      <vt:lpstr>Triệu chứng thực thể</vt:lpstr>
      <vt:lpstr>Triệu chứng thực thể</vt:lpstr>
      <vt:lpstr>Triệu chứng thực thể</vt:lpstr>
      <vt:lpstr>Bệnh cảnh lâm sàng</vt:lpstr>
      <vt:lpstr>Chẩn đoán phân biệt</vt:lpstr>
      <vt:lpstr>Cận lâm sàng</vt:lpstr>
      <vt:lpstr>Cận lâm sàng</vt:lpstr>
      <vt:lpstr>Cận lâm sàng chẩn đoán xác định UTĐT</vt:lpstr>
      <vt:lpstr>Bản trình bày PowerPoint</vt:lpstr>
      <vt:lpstr>Cận lâm sàng chẩn đoán giai đoạn</vt:lpstr>
      <vt:lpstr>Bản trình bày PowerPoint</vt:lpstr>
      <vt:lpstr>Bản trình bày PowerPoint</vt:lpstr>
      <vt:lpstr>Cận lâm sàng đánh giá di căn xa</vt:lpstr>
      <vt:lpstr>Bản trình bày PowerPoint</vt:lpstr>
      <vt:lpstr>Bản trình bày PowerPoint</vt:lpstr>
      <vt:lpstr>Cận lâm sàng</vt:lpstr>
      <vt:lpstr>Cận lâm sàng</vt:lpstr>
      <vt:lpstr>Bản trình bày PowerPoint</vt:lpstr>
      <vt:lpstr>Cận lâm sàng hỗ trợ</vt:lpstr>
      <vt:lpstr>Cận lâm sàng hỗ trợ</vt:lpstr>
      <vt:lpstr>Cận lâm sàng hỗ trợ </vt:lpstr>
      <vt:lpstr>Phân giai đoạn ung thư đại tràng</vt:lpstr>
      <vt:lpstr>Phân giai đoạn Ung thư đại tràng theo AJCC 8</vt:lpstr>
      <vt:lpstr>Phân giai đoạn Ung thư đại tràng theo AJCC 8</vt:lpstr>
      <vt:lpstr>Điều trị</vt:lpstr>
      <vt:lpstr>Nguyên tắc điều trị</vt:lpstr>
      <vt:lpstr>Khuyến cáo điều trị theo giai đoạn</vt:lpstr>
      <vt:lpstr>Giai đoạn sớm (cTis và cT1, N0, M0)</vt:lpstr>
      <vt:lpstr>Bản trình bày PowerPoint</vt:lpstr>
      <vt:lpstr>Giai đoạn I – III (chưa di căn)</vt:lpstr>
      <vt:lpstr>Giai đoạn IV (di căn xa)</vt:lpstr>
      <vt:lpstr>Phẫu thuật </vt:lpstr>
      <vt:lpstr>Loại phẫu thuật</vt:lpstr>
      <vt:lpstr>Phương pháp phẫu thuật</vt:lpstr>
      <vt:lpstr>Cắt đại tràng phải</vt:lpstr>
      <vt:lpstr>Cắt đại tràng phải mở rộng</vt:lpstr>
      <vt:lpstr>Cắt đại tràng ngang</vt:lpstr>
      <vt:lpstr>Cắt đại tràng trái</vt:lpstr>
      <vt:lpstr>Cắt đại tràng trái mở rộng</vt:lpstr>
      <vt:lpstr>Cắt đại tràng chậu hông</vt:lpstr>
      <vt:lpstr>Cắt trước</vt:lpstr>
      <vt:lpstr>Nạo hạch</vt:lpstr>
      <vt:lpstr>Nạo hạch</vt:lpstr>
      <vt:lpstr>Biến chứng sau mổ</vt:lpstr>
      <vt:lpstr>ĐIỀU TRỊ UNG THƯ ĐẠI TRÀNG CÓ BIẾN CHỨNG</vt:lpstr>
      <vt:lpstr>Bản trình bày PowerPoint</vt:lpstr>
      <vt:lpstr>Biến chứng của hậu môn nhân tạo</vt:lpstr>
      <vt:lpstr>Hóa trị</vt:lpstr>
      <vt:lpstr>Phác đồ hóa trị bổ trợ </vt:lpstr>
      <vt:lpstr>Bản trình bày PowerPoint</vt:lpstr>
      <vt:lpstr>Xạ trị</vt:lpstr>
      <vt:lpstr>Tiên lượng</vt:lpstr>
      <vt:lpstr>Theo dõi</vt:lpstr>
      <vt:lpstr>Tầm soát</vt:lpstr>
      <vt:lpstr>Tầm soát</vt:lpstr>
      <vt:lpstr>Tầm soát</vt:lpstr>
      <vt:lpstr>Tầm soát</vt:lpstr>
      <vt:lpstr>Tài liệu tham khảo</vt:lpstr>
      <vt:lpstr>Cảm ơn thầy và các bạn đã lắng nghe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UNG THƯ ĐẠI TRÀNG</dc:title>
  <dc:creator>Linh Truong - Y17</dc:creator>
  <cp:revision>2</cp:revision>
  <dcterms:created xsi:type="dcterms:W3CDTF">2022-09-10T14:25:22Z</dcterms:created>
  <dcterms:modified xsi:type="dcterms:W3CDTF">2022-10-15T11:30:02Z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0x0101002D233ACE94B78D468C40B426F6933AB9</vt:lpwstr>
  </property>
</Properties>
</file>